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65" r:id="rId9"/>
    <p:sldId id="264" r:id="rId10"/>
    <p:sldId id="262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16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ata\Quickstep\U_annual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ata\Quickstep\U_monthly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ata\Quickstep\Labour_productivity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ata\Quickstep\Labour_productivity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ata\Quickstep\NA_Germany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ata\Quickstep\IRate_long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ata\Quickstep\Ind_prod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ata\Quickstep\Cons_prices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ata\Quickstep\CurrAcc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A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Annual Unemployment Rates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'Harmonised Unemployment Rate'!$A$8</c:f>
              <c:strCache>
                <c:ptCount val="1"/>
                <c:pt idx="0">
                  <c:v>France</c:v>
                </c:pt>
              </c:strCache>
            </c:strRef>
          </c:tx>
          <c:spPr>
            <a:ln w="38100">
              <a:solidFill>
                <a:srgbClr val="FF6600"/>
              </a:solidFill>
            </a:ln>
          </c:spPr>
          <c:marker>
            <c:symbol val="none"/>
          </c:marker>
          <c:cat>
            <c:strRef>
              <c:f>'Harmonised Unemployment Rate'!$C$6:$AE$6</c:f>
              <c:strCache>
                <c:ptCount val="29"/>
                <c:pt idx="0">
                  <c:v>1983</c:v>
                </c:pt>
                <c:pt idx="1">
                  <c:v>1984</c:v>
                </c:pt>
                <c:pt idx="2">
                  <c:v>1985</c:v>
                </c:pt>
                <c:pt idx="3">
                  <c:v>1986</c:v>
                </c:pt>
                <c:pt idx="4">
                  <c:v>1987</c:v>
                </c:pt>
                <c:pt idx="5">
                  <c:v>1988</c:v>
                </c:pt>
                <c:pt idx="6">
                  <c:v>1989</c:v>
                </c:pt>
                <c:pt idx="7">
                  <c:v>1990</c:v>
                </c:pt>
                <c:pt idx="8">
                  <c:v>1991</c:v>
                </c:pt>
                <c:pt idx="9">
                  <c:v>1992</c:v>
                </c:pt>
                <c:pt idx="10">
                  <c:v>1993</c:v>
                </c:pt>
                <c:pt idx="11">
                  <c:v>1994</c:v>
                </c:pt>
                <c:pt idx="12">
                  <c:v>1995</c:v>
                </c:pt>
                <c:pt idx="13">
                  <c:v>1996</c:v>
                </c:pt>
                <c:pt idx="14">
                  <c:v>1997</c:v>
                </c:pt>
                <c:pt idx="15">
                  <c:v>1998</c:v>
                </c:pt>
                <c:pt idx="16">
                  <c:v>1999</c:v>
                </c:pt>
                <c:pt idx="17">
                  <c:v>2000</c:v>
                </c:pt>
                <c:pt idx="18">
                  <c:v>2001</c:v>
                </c:pt>
                <c:pt idx="19">
                  <c:v>2002</c:v>
                </c:pt>
                <c:pt idx="20">
                  <c:v>2003</c:v>
                </c:pt>
                <c:pt idx="21">
                  <c:v>2004</c:v>
                </c:pt>
                <c:pt idx="22">
                  <c:v>2005</c:v>
                </c:pt>
                <c:pt idx="23">
                  <c:v>2006</c:v>
                </c:pt>
                <c:pt idx="24">
                  <c:v>2007</c:v>
                </c:pt>
                <c:pt idx="25">
                  <c:v>2008</c:v>
                </c:pt>
                <c:pt idx="26">
                  <c:v>2009</c:v>
                </c:pt>
                <c:pt idx="27">
                  <c:v>2010</c:v>
                </c:pt>
                <c:pt idx="28">
                  <c:v>2011</c:v>
                </c:pt>
              </c:strCache>
            </c:strRef>
          </c:cat>
          <c:val>
            <c:numRef>
              <c:f>'Harmonised Unemployment Rate'!$C$8:$AE$8</c:f>
              <c:numCache>
                <c:formatCode>General</c:formatCode>
                <c:ptCount val="29"/>
                <c:pt idx="0">
                  <c:v>7.1166666666666663</c:v>
                </c:pt>
                <c:pt idx="1">
                  <c:v>8.5166666666666675</c:v>
                </c:pt>
                <c:pt idx="2">
                  <c:v>8.9333333333333336</c:v>
                </c:pt>
                <c:pt idx="3">
                  <c:v>9.0833333333333339</c:v>
                </c:pt>
                <c:pt idx="4">
                  <c:v>9.2583333333333329</c:v>
                </c:pt>
                <c:pt idx="5">
                  <c:v>8.8333333333333339</c:v>
                </c:pt>
                <c:pt idx="6">
                  <c:v>8.341666666666665</c:v>
                </c:pt>
                <c:pt idx="7">
                  <c:v>8</c:v>
                </c:pt>
                <c:pt idx="8">
                  <c:v>8.4583333333333339</c:v>
                </c:pt>
                <c:pt idx="9">
                  <c:v>9.3166666666666682</c:v>
                </c:pt>
                <c:pt idx="10">
                  <c:v>10.55</c:v>
                </c:pt>
                <c:pt idx="11">
                  <c:v>11.116666666666671</c:v>
                </c:pt>
                <c:pt idx="12">
                  <c:v>10.525</c:v>
                </c:pt>
                <c:pt idx="13">
                  <c:v>10.96666666666667</c:v>
                </c:pt>
                <c:pt idx="14">
                  <c:v>11.141666666666669</c:v>
                </c:pt>
                <c:pt idx="15">
                  <c:v>10.741666666666671</c:v>
                </c:pt>
                <c:pt idx="16">
                  <c:v>10.375</c:v>
                </c:pt>
                <c:pt idx="17">
                  <c:v>9.0166666666666675</c:v>
                </c:pt>
                <c:pt idx="18">
                  <c:v>8.1833333333333336</c:v>
                </c:pt>
                <c:pt idx="19">
                  <c:v>8.3083333333333336</c:v>
                </c:pt>
                <c:pt idx="20">
                  <c:v>8.8916666666666657</c:v>
                </c:pt>
                <c:pt idx="21">
                  <c:v>9.2749999999999986</c:v>
                </c:pt>
                <c:pt idx="22">
                  <c:v>9.2916666666666679</c:v>
                </c:pt>
                <c:pt idx="23">
                  <c:v>9.25</c:v>
                </c:pt>
                <c:pt idx="24">
                  <c:v>8.3833333333333329</c:v>
                </c:pt>
                <c:pt idx="25">
                  <c:v>7.7833333333333332</c:v>
                </c:pt>
                <c:pt idx="26">
                  <c:v>9.5166666666666657</c:v>
                </c:pt>
                <c:pt idx="27">
                  <c:v>9.7249999999999996</c:v>
                </c:pt>
                <c:pt idx="28">
                  <c:v>9.6166666666666654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'Harmonised Unemployment Rate'!$A$9</c:f>
              <c:strCache>
                <c:ptCount val="1"/>
                <c:pt idx="0">
                  <c:v>Germany</c:v>
                </c:pt>
              </c:strCache>
            </c:strRef>
          </c:tx>
          <c:spPr>
            <a:ln w="38100">
              <a:solidFill>
                <a:schemeClr val="tx1"/>
              </a:solidFill>
            </a:ln>
          </c:spPr>
          <c:marker>
            <c:symbol val="none"/>
          </c:marker>
          <c:cat>
            <c:strRef>
              <c:f>'Harmonised Unemployment Rate'!$C$6:$AE$6</c:f>
              <c:strCache>
                <c:ptCount val="29"/>
                <c:pt idx="0">
                  <c:v>1983</c:v>
                </c:pt>
                <c:pt idx="1">
                  <c:v>1984</c:v>
                </c:pt>
                <c:pt idx="2">
                  <c:v>1985</c:v>
                </c:pt>
                <c:pt idx="3">
                  <c:v>1986</c:v>
                </c:pt>
                <c:pt idx="4">
                  <c:v>1987</c:v>
                </c:pt>
                <c:pt idx="5">
                  <c:v>1988</c:v>
                </c:pt>
                <c:pt idx="6">
                  <c:v>1989</c:v>
                </c:pt>
                <c:pt idx="7">
                  <c:v>1990</c:v>
                </c:pt>
                <c:pt idx="8">
                  <c:v>1991</c:v>
                </c:pt>
                <c:pt idx="9">
                  <c:v>1992</c:v>
                </c:pt>
                <c:pt idx="10">
                  <c:v>1993</c:v>
                </c:pt>
                <c:pt idx="11">
                  <c:v>1994</c:v>
                </c:pt>
                <c:pt idx="12">
                  <c:v>1995</c:v>
                </c:pt>
                <c:pt idx="13">
                  <c:v>1996</c:v>
                </c:pt>
                <c:pt idx="14">
                  <c:v>1997</c:v>
                </c:pt>
                <c:pt idx="15">
                  <c:v>1998</c:v>
                </c:pt>
                <c:pt idx="16">
                  <c:v>1999</c:v>
                </c:pt>
                <c:pt idx="17">
                  <c:v>2000</c:v>
                </c:pt>
                <c:pt idx="18">
                  <c:v>2001</c:v>
                </c:pt>
                <c:pt idx="19">
                  <c:v>2002</c:v>
                </c:pt>
                <c:pt idx="20">
                  <c:v>2003</c:v>
                </c:pt>
                <c:pt idx="21">
                  <c:v>2004</c:v>
                </c:pt>
                <c:pt idx="22">
                  <c:v>2005</c:v>
                </c:pt>
                <c:pt idx="23">
                  <c:v>2006</c:v>
                </c:pt>
                <c:pt idx="24">
                  <c:v>2007</c:v>
                </c:pt>
                <c:pt idx="25">
                  <c:v>2008</c:v>
                </c:pt>
                <c:pt idx="26">
                  <c:v>2009</c:v>
                </c:pt>
                <c:pt idx="27">
                  <c:v>2010</c:v>
                </c:pt>
                <c:pt idx="28">
                  <c:v>2011</c:v>
                </c:pt>
              </c:strCache>
            </c:strRef>
          </c:cat>
          <c:val>
            <c:numRef>
              <c:f>'Harmonised Unemployment Rate'!$C$9:$AE$9</c:f>
              <c:numCache>
                <c:formatCode>General</c:formatCode>
                <c:ptCount val="29"/>
                <c:pt idx="8">
                  <c:v>5.5250000000000004</c:v>
                </c:pt>
                <c:pt idx="9">
                  <c:v>6.5666666666666664</c:v>
                </c:pt>
                <c:pt idx="10">
                  <c:v>7.791666666666667</c:v>
                </c:pt>
                <c:pt idx="11">
                  <c:v>8.4499999999999993</c:v>
                </c:pt>
                <c:pt idx="12">
                  <c:v>8.25</c:v>
                </c:pt>
                <c:pt idx="13">
                  <c:v>8.9416666666666664</c:v>
                </c:pt>
                <c:pt idx="14">
                  <c:v>9.6750000000000007</c:v>
                </c:pt>
                <c:pt idx="15">
                  <c:v>9.4499999999999993</c:v>
                </c:pt>
                <c:pt idx="16">
                  <c:v>8.625</c:v>
                </c:pt>
                <c:pt idx="17">
                  <c:v>8.0083333333333329</c:v>
                </c:pt>
                <c:pt idx="18">
                  <c:v>7.8583333333333334</c:v>
                </c:pt>
                <c:pt idx="19">
                  <c:v>8.6833333333333336</c:v>
                </c:pt>
                <c:pt idx="20">
                  <c:v>9.8083333333333336</c:v>
                </c:pt>
                <c:pt idx="21">
                  <c:v>10.5</c:v>
                </c:pt>
                <c:pt idx="22">
                  <c:v>11.28333333333333</c:v>
                </c:pt>
                <c:pt idx="23">
                  <c:v>10.275</c:v>
                </c:pt>
                <c:pt idx="24">
                  <c:v>8.658333333333335</c:v>
                </c:pt>
                <c:pt idx="25">
                  <c:v>7.5416666666666661</c:v>
                </c:pt>
                <c:pt idx="26">
                  <c:v>7.7583333333333337</c:v>
                </c:pt>
                <c:pt idx="27">
                  <c:v>7.0750000000000002</c:v>
                </c:pt>
                <c:pt idx="28">
                  <c:v>5.9499999999999993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'Harmonised Unemployment Rate'!$A$10</c:f>
              <c:strCache>
                <c:ptCount val="1"/>
                <c:pt idx="0">
                  <c:v>Greece</c:v>
                </c:pt>
              </c:strCache>
            </c:strRef>
          </c:tx>
          <c:spPr>
            <a:ln w="38100">
              <a:solidFill>
                <a:srgbClr val="00B050"/>
              </a:solidFill>
            </a:ln>
          </c:spPr>
          <c:marker>
            <c:symbol val="none"/>
          </c:marker>
          <c:cat>
            <c:strRef>
              <c:f>'Harmonised Unemployment Rate'!$C$6:$AE$6</c:f>
              <c:strCache>
                <c:ptCount val="29"/>
                <c:pt idx="0">
                  <c:v>1983</c:v>
                </c:pt>
                <c:pt idx="1">
                  <c:v>1984</c:v>
                </c:pt>
                <c:pt idx="2">
                  <c:v>1985</c:v>
                </c:pt>
                <c:pt idx="3">
                  <c:v>1986</c:v>
                </c:pt>
                <c:pt idx="4">
                  <c:v>1987</c:v>
                </c:pt>
                <c:pt idx="5">
                  <c:v>1988</c:v>
                </c:pt>
                <c:pt idx="6">
                  <c:v>1989</c:v>
                </c:pt>
                <c:pt idx="7">
                  <c:v>1990</c:v>
                </c:pt>
                <c:pt idx="8">
                  <c:v>1991</c:v>
                </c:pt>
                <c:pt idx="9">
                  <c:v>1992</c:v>
                </c:pt>
                <c:pt idx="10">
                  <c:v>1993</c:v>
                </c:pt>
                <c:pt idx="11">
                  <c:v>1994</c:v>
                </c:pt>
                <c:pt idx="12">
                  <c:v>1995</c:v>
                </c:pt>
                <c:pt idx="13">
                  <c:v>1996</c:v>
                </c:pt>
                <c:pt idx="14">
                  <c:v>1997</c:v>
                </c:pt>
                <c:pt idx="15">
                  <c:v>1998</c:v>
                </c:pt>
                <c:pt idx="16">
                  <c:v>1999</c:v>
                </c:pt>
                <c:pt idx="17">
                  <c:v>2000</c:v>
                </c:pt>
                <c:pt idx="18">
                  <c:v>2001</c:v>
                </c:pt>
                <c:pt idx="19">
                  <c:v>2002</c:v>
                </c:pt>
                <c:pt idx="20">
                  <c:v>2003</c:v>
                </c:pt>
                <c:pt idx="21">
                  <c:v>2004</c:v>
                </c:pt>
                <c:pt idx="22">
                  <c:v>2005</c:v>
                </c:pt>
                <c:pt idx="23">
                  <c:v>2006</c:v>
                </c:pt>
                <c:pt idx="24">
                  <c:v>2007</c:v>
                </c:pt>
                <c:pt idx="25">
                  <c:v>2008</c:v>
                </c:pt>
                <c:pt idx="26">
                  <c:v>2009</c:v>
                </c:pt>
                <c:pt idx="27">
                  <c:v>2010</c:v>
                </c:pt>
                <c:pt idx="28">
                  <c:v>2011</c:v>
                </c:pt>
              </c:strCache>
            </c:strRef>
          </c:cat>
          <c:val>
            <c:numRef>
              <c:f>'Harmonised Unemployment Rate'!$C$10:$AE$10</c:f>
              <c:numCache>
                <c:formatCode>General</c:formatCode>
                <c:ptCount val="29"/>
                <c:pt idx="16">
                  <c:v>11.983333333333331</c:v>
                </c:pt>
                <c:pt idx="17">
                  <c:v>11.233333333333331</c:v>
                </c:pt>
                <c:pt idx="18">
                  <c:v>10.675000000000001</c:v>
                </c:pt>
                <c:pt idx="19">
                  <c:v>10.33333333333333</c:v>
                </c:pt>
                <c:pt idx="20">
                  <c:v>9.7416666666666671</c:v>
                </c:pt>
                <c:pt idx="21">
                  <c:v>10.508333333333329</c:v>
                </c:pt>
                <c:pt idx="22">
                  <c:v>9.8750000000000018</c:v>
                </c:pt>
                <c:pt idx="23">
                  <c:v>8.9</c:v>
                </c:pt>
                <c:pt idx="24">
                  <c:v>8.2833333333333332</c:v>
                </c:pt>
                <c:pt idx="25">
                  <c:v>7.6583333333333341</c:v>
                </c:pt>
                <c:pt idx="26">
                  <c:v>9.4833333333333325</c:v>
                </c:pt>
                <c:pt idx="27">
                  <c:v>12.56666666666667</c:v>
                </c:pt>
                <c:pt idx="28">
                  <c:v>17.7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'Harmonised Unemployment Rate'!$A$11</c:f>
              <c:strCache>
                <c:ptCount val="1"/>
                <c:pt idx="0">
                  <c:v>Italy</c:v>
                </c:pt>
              </c:strCache>
            </c:strRef>
          </c:tx>
          <c:spPr>
            <a:ln w="31750">
              <a:solidFill>
                <a:srgbClr val="7030A0"/>
              </a:solidFill>
            </a:ln>
          </c:spPr>
          <c:marker>
            <c:symbol val="none"/>
          </c:marker>
          <c:cat>
            <c:strRef>
              <c:f>'Harmonised Unemployment Rate'!$C$6:$AE$6</c:f>
              <c:strCache>
                <c:ptCount val="29"/>
                <c:pt idx="0">
                  <c:v>1983</c:v>
                </c:pt>
                <c:pt idx="1">
                  <c:v>1984</c:v>
                </c:pt>
                <c:pt idx="2">
                  <c:v>1985</c:v>
                </c:pt>
                <c:pt idx="3">
                  <c:v>1986</c:v>
                </c:pt>
                <c:pt idx="4">
                  <c:v>1987</c:v>
                </c:pt>
                <c:pt idx="5">
                  <c:v>1988</c:v>
                </c:pt>
                <c:pt idx="6">
                  <c:v>1989</c:v>
                </c:pt>
                <c:pt idx="7">
                  <c:v>1990</c:v>
                </c:pt>
                <c:pt idx="8">
                  <c:v>1991</c:v>
                </c:pt>
                <c:pt idx="9">
                  <c:v>1992</c:v>
                </c:pt>
                <c:pt idx="10">
                  <c:v>1993</c:v>
                </c:pt>
                <c:pt idx="11">
                  <c:v>1994</c:v>
                </c:pt>
                <c:pt idx="12">
                  <c:v>1995</c:v>
                </c:pt>
                <c:pt idx="13">
                  <c:v>1996</c:v>
                </c:pt>
                <c:pt idx="14">
                  <c:v>1997</c:v>
                </c:pt>
                <c:pt idx="15">
                  <c:v>1998</c:v>
                </c:pt>
                <c:pt idx="16">
                  <c:v>1999</c:v>
                </c:pt>
                <c:pt idx="17">
                  <c:v>2000</c:v>
                </c:pt>
                <c:pt idx="18">
                  <c:v>2001</c:v>
                </c:pt>
                <c:pt idx="19">
                  <c:v>2002</c:v>
                </c:pt>
                <c:pt idx="20">
                  <c:v>2003</c:v>
                </c:pt>
                <c:pt idx="21">
                  <c:v>2004</c:v>
                </c:pt>
                <c:pt idx="22">
                  <c:v>2005</c:v>
                </c:pt>
                <c:pt idx="23">
                  <c:v>2006</c:v>
                </c:pt>
                <c:pt idx="24">
                  <c:v>2007</c:v>
                </c:pt>
                <c:pt idx="25">
                  <c:v>2008</c:v>
                </c:pt>
                <c:pt idx="26">
                  <c:v>2009</c:v>
                </c:pt>
                <c:pt idx="27">
                  <c:v>2010</c:v>
                </c:pt>
                <c:pt idx="28">
                  <c:v>2011</c:v>
                </c:pt>
              </c:strCache>
            </c:strRef>
          </c:cat>
          <c:val>
            <c:numRef>
              <c:f>'Harmonised Unemployment Rate'!$C$11:$AE$11</c:f>
              <c:numCache>
                <c:formatCode>General</c:formatCode>
                <c:ptCount val="29"/>
                <c:pt idx="0">
                  <c:v>7.3666666666666663</c:v>
                </c:pt>
                <c:pt idx="1">
                  <c:v>7.8333333333333339</c:v>
                </c:pt>
                <c:pt idx="2">
                  <c:v>8.1416666666666657</c:v>
                </c:pt>
                <c:pt idx="3">
                  <c:v>8.8833333333333329</c:v>
                </c:pt>
                <c:pt idx="4">
                  <c:v>9.6333333333333329</c:v>
                </c:pt>
                <c:pt idx="5">
                  <c:v>9.6999999999999993</c:v>
                </c:pt>
                <c:pt idx="6">
                  <c:v>9.6999999999999993</c:v>
                </c:pt>
                <c:pt idx="7">
                  <c:v>8.8666666666666671</c:v>
                </c:pt>
                <c:pt idx="8">
                  <c:v>8.5166666666666675</c:v>
                </c:pt>
                <c:pt idx="9">
                  <c:v>8.7916666666666661</c:v>
                </c:pt>
                <c:pt idx="10">
                  <c:v>9.7250000000000014</c:v>
                </c:pt>
                <c:pt idx="11">
                  <c:v>10.65</c:v>
                </c:pt>
                <c:pt idx="12">
                  <c:v>11.18333333333333</c:v>
                </c:pt>
                <c:pt idx="13">
                  <c:v>11.16666666666667</c:v>
                </c:pt>
                <c:pt idx="14">
                  <c:v>11.21666666666667</c:v>
                </c:pt>
                <c:pt idx="15">
                  <c:v>11.3</c:v>
                </c:pt>
                <c:pt idx="16">
                  <c:v>10.866666666666671</c:v>
                </c:pt>
                <c:pt idx="17">
                  <c:v>10.050000000000001</c:v>
                </c:pt>
                <c:pt idx="18">
                  <c:v>9.0083333333333329</c:v>
                </c:pt>
                <c:pt idx="19">
                  <c:v>8.4749999999999996</c:v>
                </c:pt>
                <c:pt idx="20">
                  <c:v>8.4333333333333336</c:v>
                </c:pt>
                <c:pt idx="21">
                  <c:v>8.033333333333335</c:v>
                </c:pt>
                <c:pt idx="22">
                  <c:v>7.6999999999999993</c:v>
                </c:pt>
                <c:pt idx="23">
                  <c:v>6.7999999999999989</c:v>
                </c:pt>
                <c:pt idx="24">
                  <c:v>6.1000000000000014</c:v>
                </c:pt>
                <c:pt idx="25">
                  <c:v>6.7250000000000014</c:v>
                </c:pt>
                <c:pt idx="26">
                  <c:v>7.8</c:v>
                </c:pt>
                <c:pt idx="27">
                  <c:v>8.4250000000000007</c:v>
                </c:pt>
                <c:pt idx="28">
                  <c:v>8.3833333333333329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'Harmonised Unemployment Rate'!$A$12</c:f>
              <c:strCache>
                <c:ptCount val="1"/>
                <c:pt idx="0">
                  <c:v>Portugal</c:v>
                </c:pt>
              </c:strCache>
            </c:strRef>
          </c:tx>
          <c:marker>
            <c:symbol val="none"/>
          </c:marker>
          <c:cat>
            <c:strRef>
              <c:f>'Harmonised Unemployment Rate'!$C$6:$AE$6</c:f>
              <c:strCache>
                <c:ptCount val="29"/>
                <c:pt idx="0">
                  <c:v>1983</c:v>
                </c:pt>
                <c:pt idx="1">
                  <c:v>1984</c:v>
                </c:pt>
                <c:pt idx="2">
                  <c:v>1985</c:v>
                </c:pt>
                <c:pt idx="3">
                  <c:v>1986</c:v>
                </c:pt>
                <c:pt idx="4">
                  <c:v>1987</c:v>
                </c:pt>
                <c:pt idx="5">
                  <c:v>1988</c:v>
                </c:pt>
                <c:pt idx="6">
                  <c:v>1989</c:v>
                </c:pt>
                <c:pt idx="7">
                  <c:v>1990</c:v>
                </c:pt>
                <c:pt idx="8">
                  <c:v>1991</c:v>
                </c:pt>
                <c:pt idx="9">
                  <c:v>1992</c:v>
                </c:pt>
                <c:pt idx="10">
                  <c:v>1993</c:v>
                </c:pt>
                <c:pt idx="11">
                  <c:v>1994</c:v>
                </c:pt>
                <c:pt idx="12">
                  <c:v>1995</c:v>
                </c:pt>
                <c:pt idx="13">
                  <c:v>1996</c:v>
                </c:pt>
                <c:pt idx="14">
                  <c:v>1997</c:v>
                </c:pt>
                <c:pt idx="15">
                  <c:v>1998</c:v>
                </c:pt>
                <c:pt idx="16">
                  <c:v>1999</c:v>
                </c:pt>
                <c:pt idx="17">
                  <c:v>2000</c:v>
                </c:pt>
                <c:pt idx="18">
                  <c:v>2001</c:v>
                </c:pt>
                <c:pt idx="19">
                  <c:v>2002</c:v>
                </c:pt>
                <c:pt idx="20">
                  <c:v>2003</c:v>
                </c:pt>
                <c:pt idx="21">
                  <c:v>2004</c:v>
                </c:pt>
                <c:pt idx="22">
                  <c:v>2005</c:v>
                </c:pt>
                <c:pt idx="23">
                  <c:v>2006</c:v>
                </c:pt>
                <c:pt idx="24">
                  <c:v>2007</c:v>
                </c:pt>
                <c:pt idx="25">
                  <c:v>2008</c:v>
                </c:pt>
                <c:pt idx="26">
                  <c:v>2009</c:v>
                </c:pt>
                <c:pt idx="27">
                  <c:v>2010</c:v>
                </c:pt>
                <c:pt idx="28">
                  <c:v>2011</c:v>
                </c:pt>
              </c:strCache>
            </c:strRef>
          </c:cat>
          <c:val>
            <c:numRef>
              <c:f>'Harmonised Unemployment Rate'!$C$12:$AE$12</c:f>
              <c:numCache>
                <c:formatCode>General</c:formatCode>
                <c:ptCount val="29"/>
                <c:pt idx="0">
                  <c:v>8.1750000000000007</c:v>
                </c:pt>
                <c:pt idx="1">
                  <c:v>8.8666666666666671</c:v>
                </c:pt>
                <c:pt idx="2">
                  <c:v>9.1499999999999986</c:v>
                </c:pt>
                <c:pt idx="3">
                  <c:v>8.8000000000000007</c:v>
                </c:pt>
                <c:pt idx="4">
                  <c:v>7.2333333333333334</c:v>
                </c:pt>
                <c:pt idx="5">
                  <c:v>5.8416666666666668</c:v>
                </c:pt>
                <c:pt idx="6">
                  <c:v>5.1833333333333336</c:v>
                </c:pt>
                <c:pt idx="7">
                  <c:v>4.8000000000000007</c:v>
                </c:pt>
                <c:pt idx="8">
                  <c:v>4.1833333333333327</c:v>
                </c:pt>
                <c:pt idx="9">
                  <c:v>4.125</c:v>
                </c:pt>
                <c:pt idx="10">
                  <c:v>5.5</c:v>
                </c:pt>
                <c:pt idx="11">
                  <c:v>6.8250000000000002</c:v>
                </c:pt>
                <c:pt idx="12">
                  <c:v>7.1833333333333336</c:v>
                </c:pt>
                <c:pt idx="13">
                  <c:v>7.2416666666666671</c:v>
                </c:pt>
                <c:pt idx="14">
                  <c:v>6.7416666666666671</c:v>
                </c:pt>
                <c:pt idx="15">
                  <c:v>5</c:v>
                </c:pt>
                <c:pt idx="16">
                  <c:v>4.4416666666666673</c:v>
                </c:pt>
                <c:pt idx="17">
                  <c:v>3.9916666666666671</c:v>
                </c:pt>
                <c:pt idx="18">
                  <c:v>4.0666666666666664</c:v>
                </c:pt>
                <c:pt idx="19">
                  <c:v>5.083333333333333</c:v>
                </c:pt>
                <c:pt idx="20">
                  <c:v>6.3583333333333343</c:v>
                </c:pt>
                <c:pt idx="21">
                  <c:v>6.75</c:v>
                </c:pt>
                <c:pt idx="22">
                  <c:v>7.7416666666666663</c:v>
                </c:pt>
                <c:pt idx="23">
                  <c:v>7.7833333333333332</c:v>
                </c:pt>
                <c:pt idx="24">
                  <c:v>8.125</c:v>
                </c:pt>
                <c:pt idx="25">
                  <c:v>7.7416666666666654</c:v>
                </c:pt>
                <c:pt idx="26">
                  <c:v>9.6333333333333329</c:v>
                </c:pt>
                <c:pt idx="27">
                  <c:v>10.96666666666667</c:v>
                </c:pt>
                <c:pt idx="28">
                  <c:v>12.925000000000001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'Harmonised Unemployment Rate'!$A$13</c:f>
              <c:strCache>
                <c:ptCount val="1"/>
                <c:pt idx="0">
                  <c:v>Spain</c:v>
                </c:pt>
              </c:strCache>
            </c:strRef>
          </c:tx>
          <c:spPr>
            <a:ln w="38100">
              <a:solidFill>
                <a:srgbClr val="FF0000"/>
              </a:solidFill>
            </a:ln>
          </c:spPr>
          <c:marker>
            <c:symbol val="none"/>
          </c:marker>
          <c:cat>
            <c:strRef>
              <c:f>'Harmonised Unemployment Rate'!$C$6:$AE$6</c:f>
              <c:strCache>
                <c:ptCount val="29"/>
                <c:pt idx="0">
                  <c:v>1983</c:v>
                </c:pt>
                <c:pt idx="1">
                  <c:v>1984</c:v>
                </c:pt>
                <c:pt idx="2">
                  <c:v>1985</c:v>
                </c:pt>
                <c:pt idx="3">
                  <c:v>1986</c:v>
                </c:pt>
                <c:pt idx="4">
                  <c:v>1987</c:v>
                </c:pt>
                <c:pt idx="5">
                  <c:v>1988</c:v>
                </c:pt>
                <c:pt idx="6">
                  <c:v>1989</c:v>
                </c:pt>
                <c:pt idx="7">
                  <c:v>1990</c:v>
                </c:pt>
                <c:pt idx="8">
                  <c:v>1991</c:v>
                </c:pt>
                <c:pt idx="9">
                  <c:v>1992</c:v>
                </c:pt>
                <c:pt idx="10">
                  <c:v>1993</c:v>
                </c:pt>
                <c:pt idx="11">
                  <c:v>1994</c:v>
                </c:pt>
                <c:pt idx="12">
                  <c:v>1995</c:v>
                </c:pt>
                <c:pt idx="13">
                  <c:v>1996</c:v>
                </c:pt>
                <c:pt idx="14">
                  <c:v>1997</c:v>
                </c:pt>
                <c:pt idx="15">
                  <c:v>1998</c:v>
                </c:pt>
                <c:pt idx="16">
                  <c:v>1999</c:v>
                </c:pt>
                <c:pt idx="17">
                  <c:v>2000</c:v>
                </c:pt>
                <c:pt idx="18">
                  <c:v>2001</c:v>
                </c:pt>
                <c:pt idx="19">
                  <c:v>2002</c:v>
                </c:pt>
                <c:pt idx="20">
                  <c:v>2003</c:v>
                </c:pt>
                <c:pt idx="21">
                  <c:v>2004</c:v>
                </c:pt>
                <c:pt idx="22">
                  <c:v>2005</c:v>
                </c:pt>
                <c:pt idx="23">
                  <c:v>2006</c:v>
                </c:pt>
                <c:pt idx="24">
                  <c:v>2007</c:v>
                </c:pt>
                <c:pt idx="25">
                  <c:v>2008</c:v>
                </c:pt>
                <c:pt idx="26">
                  <c:v>2009</c:v>
                </c:pt>
                <c:pt idx="27">
                  <c:v>2010</c:v>
                </c:pt>
                <c:pt idx="28">
                  <c:v>2011</c:v>
                </c:pt>
              </c:strCache>
            </c:strRef>
          </c:cat>
          <c:val>
            <c:numRef>
              <c:f>'Harmonised Unemployment Rate'!$C$13:$AE$13</c:f>
              <c:numCache>
                <c:formatCode>General</c:formatCode>
                <c:ptCount val="29"/>
                <c:pt idx="4">
                  <c:v>18.5</c:v>
                </c:pt>
                <c:pt idx="5">
                  <c:v>17.516666666666669</c:v>
                </c:pt>
                <c:pt idx="6">
                  <c:v>15.458333333333339</c:v>
                </c:pt>
                <c:pt idx="7">
                  <c:v>14.425000000000001</c:v>
                </c:pt>
                <c:pt idx="8">
                  <c:v>14.475</c:v>
                </c:pt>
                <c:pt idx="9">
                  <c:v>16.258333333333329</c:v>
                </c:pt>
                <c:pt idx="10">
                  <c:v>20.074999999999999</c:v>
                </c:pt>
                <c:pt idx="11">
                  <c:v>21.333333333333329</c:v>
                </c:pt>
                <c:pt idx="12">
                  <c:v>20.033333333333331</c:v>
                </c:pt>
                <c:pt idx="13">
                  <c:v>19.116666666666671</c:v>
                </c:pt>
                <c:pt idx="14">
                  <c:v>17.766666666666669</c:v>
                </c:pt>
                <c:pt idx="15">
                  <c:v>15.88333333333334</c:v>
                </c:pt>
                <c:pt idx="16">
                  <c:v>13.258333333333329</c:v>
                </c:pt>
                <c:pt idx="17">
                  <c:v>11.65</c:v>
                </c:pt>
                <c:pt idx="18">
                  <c:v>10.483333333333331</c:v>
                </c:pt>
                <c:pt idx="19">
                  <c:v>11.41666666666667</c:v>
                </c:pt>
                <c:pt idx="20">
                  <c:v>11.40833333333334</c:v>
                </c:pt>
                <c:pt idx="21">
                  <c:v>10.9</c:v>
                </c:pt>
                <c:pt idx="22">
                  <c:v>9.1750000000000007</c:v>
                </c:pt>
                <c:pt idx="23">
                  <c:v>8.5250000000000004</c:v>
                </c:pt>
                <c:pt idx="24">
                  <c:v>8.2666666666666675</c:v>
                </c:pt>
                <c:pt idx="25">
                  <c:v>11.324999999999999</c:v>
                </c:pt>
                <c:pt idx="26">
                  <c:v>18.024999999999999</c:v>
                </c:pt>
                <c:pt idx="27">
                  <c:v>20.074999999999999</c:v>
                </c:pt>
                <c:pt idx="28">
                  <c:v>21.641666666666669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'Harmonised Unemployment Rate'!$A$14</c:f>
              <c:strCache>
                <c:ptCount val="1"/>
                <c:pt idx="0">
                  <c:v>United Kingdom</c:v>
                </c:pt>
              </c:strCache>
            </c:strRef>
          </c:tx>
          <c:spPr>
            <a:ln w="25400">
              <a:solidFill>
                <a:schemeClr val="tx1"/>
              </a:solidFill>
            </a:ln>
          </c:spPr>
          <c:marker>
            <c:symbol val="none"/>
          </c:marker>
          <c:cat>
            <c:strRef>
              <c:f>'Harmonised Unemployment Rate'!$C$6:$AE$6</c:f>
              <c:strCache>
                <c:ptCount val="29"/>
                <c:pt idx="0">
                  <c:v>1983</c:v>
                </c:pt>
                <c:pt idx="1">
                  <c:v>1984</c:v>
                </c:pt>
                <c:pt idx="2">
                  <c:v>1985</c:v>
                </c:pt>
                <c:pt idx="3">
                  <c:v>1986</c:v>
                </c:pt>
                <c:pt idx="4">
                  <c:v>1987</c:v>
                </c:pt>
                <c:pt idx="5">
                  <c:v>1988</c:v>
                </c:pt>
                <c:pt idx="6">
                  <c:v>1989</c:v>
                </c:pt>
                <c:pt idx="7">
                  <c:v>1990</c:v>
                </c:pt>
                <c:pt idx="8">
                  <c:v>1991</c:v>
                </c:pt>
                <c:pt idx="9">
                  <c:v>1992</c:v>
                </c:pt>
                <c:pt idx="10">
                  <c:v>1993</c:v>
                </c:pt>
                <c:pt idx="11">
                  <c:v>1994</c:v>
                </c:pt>
                <c:pt idx="12">
                  <c:v>1995</c:v>
                </c:pt>
                <c:pt idx="13">
                  <c:v>1996</c:v>
                </c:pt>
                <c:pt idx="14">
                  <c:v>1997</c:v>
                </c:pt>
                <c:pt idx="15">
                  <c:v>1998</c:v>
                </c:pt>
                <c:pt idx="16">
                  <c:v>1999</c:v>
                </c:pt>
                <c:pt idx="17">
                  <c:v>2000</c:v>
                </c:pt>
                <c:pt idx="18">
                  <c:v>2001</c:v>
                </c:pt>
                <c:pt idx="19">
                  <c:v>2002</c:v>
                </c:pt>
                <c:pt idx="20">
                  <c:v>2003</c:v>
                </c:pt>
                <c:pt idx="21">
                  <c:v>2004</c:v>
                </c:pt>
                <c:pt idx="22">
                  <c:v>2005</c:v>
                </c:pt>
                <c:pt idx="23">
                  <c:v>2006</c:v>
                </c:pt>
                <c:pt idx="24">
                  <c:v>2007</c:v>
                </c:pt>
                <c:pt idx="25">
                  <c:v>2008</c:v>
                </c:pt>
                <c:pt idx="26">
                  <c:v>2009</c:v>
                </c:pt>
                <c:pt idx="27">
                  <c:v>2010</c:v>
                </c:pt>
                <c:pt idx="28">
                  <c:v>2011</c:v>
                </c:pt>
              </c:strCache>
            </c:strRef>
          </c:cat>
          <c:val>
            <c:numRef>
              <c:f>'Harmonised Unemployment Rate'!$C$14:$AE$14</c:f>
              <c:numCache>
                <c:formatCode>General</c:formatCode>
                <c:ptCount val="29"/>
                <c:pt idx="0">
                  <c:v>10.81666666666667</c:v>
                </c:pt>
                <c:pt idx="1">
                  <c:v>10.858333333333331</c:v>
                </c:pt>
                <c:pt idx="2">
                  <c:v>11.2</c:v>
                </c:pt>
                <c:pt idx="3">
                  <c:v>11.241666666666671</c:v>
                </c:pt>
                <c:pt idx="4">
                  <c:v>10.324999999999999</c:v>
                </c:pt>
                <c:pt idx="5">
                  <c:v>8.5083333333333329</c:v>
                </c:pt>
                <c:pt idx="6">
                  <c:v>7.1083333333333334</c:v>
                </c:pt>
                <c:pt idx="7">
                  <c:v>6.8666666666666663</c:v>
                </c:pt>
                <c:pt idx="8">
                  <c:v>8.5916666666666668</c:v>
                </c:pt>
                <c:pt idx="9">
                  <c:v>9.7666666666666657</c:v>
                </c:pt>
                <c:pt idx="10">
                  <c:v>10.19166666666667</c:v>
                </c:pt>
                <c:pt idx="11">
                  <c:v>9.3000000000000007</c:v>
                </c:pt>
                <c:pt idx="12">
                  <c:v>8.4916666666666671</c:v>
                </c:pt>
                <c:pt idx="13">
                  <c:v>7.9083333333333332</c:v>
                </c:pt>
                <c:pt idx="14">
                  <c:v>6.8083333333333336</c:v>
                </c:pt>
                <c:pt idx="15">
                  <c:v>6.1416666666666666</c:v>
                </c:pt>
                <c:pt idx="16">
                  <c:v>5.916666666666667</c:v>
                </c:pt>
                <c:pt idx="17">
                  <c:v>5.3666666666666663</c:v>
                </c:pt>
                <c:pt idx="18">
                  <c:v>5</c:v>
                </c:pt>
                <c:pt idx="19">
                  <c:v>5.1333333333333329</c:v>
                </c:pt>
                <c:pt idx="20">
                  <c:v>4.9666666666666659</c:v>
                </c:pt>
                <c:pt idx="21">
                  <c:v>4.7083333333333339</c:v>
                </c:pt>
                <c:pt idx="22">
                  <c:v>4.8</c:v>
                </c:pt>
                <c:pt idx="23">
                  <c:v>5.3833333333333329</c:v>
                </c:pt>
                <c:pt idx="24">
                  <c:v>5.3</c:v>
                </c:pt>
                <c:pt idx="25">
                  <c:v>5.65</c:v>
                </c:pt>
                <c:pt idx="26">
                  <c:v>7.5750000000000002</c:v>
                </c:pt>
                <c:pt idx="27">
                  <c:v>7.7833333333333332</c:v>
                </c:pt>
                <c:pt idx="28">
                  <c:v>8.0333333333333332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2323456"/>
        <c:axId val="52324992"/>
      </c:lineChart>
      <c:catAx>
        <c:axId val="52323456"/>
        <c:scaling>
          <c:orientation val="minMax"/>
        </c:scaling>
        <c:delete val="0"/>
        <c:axPos val="b"/>
        <c:majorTickMark val="none"/>
        <c:minorTickMark val="none"/>
        <c:tickLblPos val="nextTo"/>
        <c:crossAx val="52324992"/>
        <c:crosses val="autoZero"/>
        <c:auto val="1"/>
        <c:lblAlgn val="ctr"/>
        <c:lblOffset val="100"/>
        <c:noMultiLvlLbl val="0"/>
      </c:catAx>
      <c:valAx>
        <c:axId val="52324992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percent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5232345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A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Monthly Unemployment Rates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'Harmonised Unemployment Rate'!$A$8</c:f>
              <c:strCache>
                <c:ptCount val="1"/>
                <c:pt idx="0">
                  <c:v>France</c:v>
                </c:pt>
              </c:strCache>
            </c:strRef>
          </c:tx>
          <c:spPr>
            <a:ln w="38100">
              <a:solidFill>
                <a:srgbClr val="FF0000"/>
              </a:solidFill>
            </a:ln>
          </c:spPr>
          <c:marker>
            <c:symbol val="none"/>
          </c:marker>
          <c:cat>
            <c:strRef>
              <c:f>'Harmonised Unemployment Rate'!$B$6:$BQ$6</c:f>
              <c:strCache>
                <c:ptCount val="68"/>
                <c:pt idx="0">
                  <c:v>Jan-2007</c:v>
                </c:pt>
                <c:pt idx="1">
                  <c:v>Feb-2007</c:v>
                </c:pt>
                <c:pt idx="2">
                  <c:v>Mar-2007</c:v>
                </c:pt>
                <c:pt idx="3">
                  <c:v>Apr-2007</c:v>
                </c:pt>
                <c:pt idx="4">
                  <c:v>May-2007</c:v>
                </c:pt>
                <c:pt idx="5">
                  <c:v>Jun-2007</c:v>
                </c:pt>
                <c:pt idx="6">
                  <c:v>Jul-2007</c:v>
                </c:pt>
                <c:pt idx="7">
                  <c:v>Aug-2007</c:v>
                </c:pt>
                <c:pt idx="8">
                  <c:v>Sep-2007</c:v>
                </c:pt>
                <c:pt idx="9">
                  <c:v>Oct-2007</c:v>
                </c:pt>
                <c:pt idx="10">
                  <c:v>Nov-2007</c:v>
                </c:pt>
                <c:pt idx="11">
                  <c:v>Dec-2007</c:v>
                </c:pt>
                <c:pt idx="12">
                  <c:v>Jan-2008</c:v>
                </c:pt>
                <c:pt idx="13">
                  <c:v>Feb-2008</c:v>
                </c:pt>
                <c:pt idx="14">
                  <c:v>Mar-2008</c:v>
                </c:pt>
                <c:pt idx="15">
                  <c:v>Apr-2008</c:v>
                </c:pt>
                <c:pt idx="16">
                  <c:v>May-2008</c:v>
                </c:pt>
                <c:pt idx="17">
                  <c:v>Jun-2008</c:v>
                </c:pt>
                <c:pt idx="18">
                  <c:v>Jul-2008</c:v>
                </c:pt>
                <c:pt idx="19">
                  <c:v>Aug-2008</c:v>
                </c:pt>
                <c:pt idx="20">
                  <c:v>Sep-2008</c:v>
                </c:pt>
                <c:pt idx="21">
                  <c:v>Oct-2008</c:v>
                </c:pt>
                <c:pt idx="22">
                  <c:v>Nov-2008</c:v>
                </c:pt>
                <c:pt idx="23">
                  <c:v>Dec-2008</c:v>
                </c:pt>
                <c:pt idx="24">
                  <c:v>Jan-2009</c:v>
                </c:pt>
                <c:pt idx="25">
                  <c:v>Feb-2009</c:v>
                </c:pt>
                <c:pt idx="26">
                  <c:v>Mar-2009</c:v>
                </c:pt>
                <c:pt idx="27">
                  <c:v>Apr-2009</c:v>
                </c:pt>
                <c:pt idx="28">
                  <c:v>May-2009</c:v>
                </c:pt>
                <c:pt idx="29">
                  <c:v>Jun-2009</c:v>
                </c:pt>
                <c:pt idx="30">
                  <c:v>Jul-2009</c:v>
                </c:pt>
                <c:pt idx="31">
                  <c:v>Aug-2009</c:v>
                </c:pt>
                <c:pt idx="32">
                  <c:v>Sep-2009</c:v>
                </c:pt>
                <c:pt idx="33">
                  <c:v>Oct-2009</c:v>
                </c:pt>
                <c:pt idx="34">
                  <c:v>Nov-2009</c:v>
                </c:pt>
                <c:pt idx="35">
                  <c:v>Dec-2009</c:v>
                </c:pt>
                <c:pt idx="36">
                  <c:v>Jan-2010</c:v>
                </c:pt>
                <c:pt idx="37">
                  <c:v>Feb-2010</c:v>
                </c:pt>
                <c:pt idx="38">
                  <c:v>Mar-2010</c:v>
                </c:pt>
                <c:pt idx="39">
                  <c:v>Apr-2010</c:v>
                </c:pt>
                <c:pt idx="40">
                  <c:v>May-2010</c:v>
                </c:pt>
                <c:pt idx="41">
                  <c:v>Jun-2010</c:v>
                </c:pt>
                <c:pt idx="42">
                  <c:v>Jul-2010</c:v>
                </c:pt>
                <c:pt idx="43">
                  <c:v>Aug-2010</c:v>
                </c:pt>
                <c:pt idx="44">
                  <c:v>Sep-2010</c:v>
                </c:pt>
                <c:pt idx="45">
                  <c:v>Oct-2010</c:v>
                </c:pt>
                <c:pt idx="46">
                  <c:v>Nov-2010</c:v>
                </c:pt>
                <c:pt idx="47">
                  <c:v>Dec-2010</c:v>
                </c:pt>
                <c:pt idx="48">
                  <c:v>Jan-2011</c:v>
                </c:pt>
                <c:pt idx="49">
                  <c:v>Feb-2011</c:v>
                </c:pt>
                <c:pt idx="50">
                  <c:v>Mar-2011</c:v>
                </c:pt>
                <c:pt idx="51">
                  <c:v>Apr-2011</c:v>
                </c:pt>
                <c:pt idx="52">
                  <c:v>May-2011</c:v>
                </c:pt>
                <c:pt idx="53">
                  <c:v>Jun-2011</c:v>
                </c:pt>
                <c:pt idx="54">
                  <c:v>Jul-2011</c:v>
                </c:pt>
                <c:pt idx="55">
                  <c:v>Aug-2011</c:v>
                </c:pt>
                <c:pt idx="56">
                  <c:v>Sep-2011</c:v>
                </c:pt>
                <c:pt idx="57">
                  <c:v>Oct-2011</c:v>
                </c:pt>
                <c:pt idx="58">
                  <c:v>Nov-2011</c:v>
                </c:pt>
                <c:pt idx="59">
                  <c:v>Dec-2011</c:v>
                </c:pt>
                <c:pt idx="60">
                  <c:v>Jan-2012</c:v>
                </c:pt>
                <c:pt idx="61">
                  <c:v>Feb-2012</c:v>
                </c:pt>
                <c:pt idx="62">
                  <c:v>Mar-2012</c:v>
                </c:pt>
                <c:pt idx="63">
                  <c:v>Apr-2012</c:v>
                </c:pt>
                <c:pt idx="64">
                  <c:v>May-2012</c:v>
                </c:pt>
                <c:pt idx="65">
                  <c:v>Jun-2012</c:v>
                </c:pt>
                <c:pt idx="66">
                  <c:v>Jul-2012</c:v>
                </c:pt>
                <c:pt idx="67">
                  <c:v>Aug-2012</c:v>
                </c:pt>
              </c:strCache>
            </c:strRef>
          </c:cat>
          <c:val>
            <c:numRef>
              <c:f>'Harmonised Unemployment Rate'!$B$8:$BQ$8</c:f>
              <c:numCache>
                <c:formatCode>General</c:formatCode>
                <c:ptCount val="68"/>
                <c:pt idx="0">
                  <c:v>8.8000000000000007</c:v>
                </c:pt>
                <c:pt idx="1">
                  <c:v>8.8000000000000007</c:v>
                </c:pt>
                <c:pt idx="2">
                  <c:v>8.6999999999999993</c:v>
                </c:pt>
                <c:pt idx="3">
                  <c:v>8.6</c:v>
                </c:pt>
                <c:pt idx="4">
                  <c:v>8.5</c:v>
                </c:pt>
                <c:pt idx="5">
                  <c:v>8.4</c:v>
                </c:pt>
                <c:pt idx="6">
                  <c:v>8.4</c:v>
                </c:pt>
                <c:pt idx="7">
                  <c:v>8.3000000000000007</c:v>
                </c:pt>
                <c:pt idx="8">
                  <c:v>8.1999999999999993</c:v>
                </c:pt>
                <c:pt idx="9">
                  <c:v>8.1</c:v>
                </c:pt>
                <c:pt idx="10">
                  <c:v>7.9</c:v>
                </c:pt>
                <c:pt idx="11">
                  <c:v>7.7</c:v>
                </c:pt>
                <c:pt idx="12">
                  <c:v>7.6</c:v>
                </c:pt>
                <c:pt idx="13">
                  <c:v>7.5</c:v>
                </c:pt>
                <c:pt idx="14">
                  <c:v>7.5</c:v>
                </c:pt>
                <c:pt idx="15">
                  <c:v>7.6</c:v>
                </c:pt>
                <c:pt idx="16">
                  <c:v>7.7</c:v>
                </c:pt>
                <c:pt idx="17">
                  <c:v>7.7</c:v>
                </c:pt>
                <c:pt idx="18">
                  <c:v>7.8</c:v>
                </c:pt>
                <c:pt idx="19">
                  <c:v>7.8</c:v>
                </c:pt>
                <c:pt idx="20">
                  <c:v>7.9</c:v>
                </c:pt>
                <c:pt idx="21">
                  <c:v>8</c:v>
                </c:pt>
                <c:pt idx="22">
                  <c:v>8.1999999999999993</c:v>
                </c:pt>
                <c:pt idx="23">
                  <c:v>8.4</c:v>
                </c:pt>
                <c:pt idx="24">
                  <c:v>8.6</c:v>
                </c:pt>
                <c:pt idx="25">
                  <c:v>8.9</c:v>
                </c:pt>
                <c:pt idx="26">
                  <c:v>9.1999999999999993</c:v>
                </c:pt>
                <c:pt idx="27">
                  <c:v>9.4</c:v>
                </c:pt>
                <c:pt idx="28">
                  <c:v>9.5</c:v>
                </c:pt>
                <c:pt idx="29">
                  <c:v>9.5</c:v>
                </c:pt>
                <c:pt idx="30">
                  <c:v>9.5</c:v>
                </c:pt>
                <c:pt idx="31">
                  <c:v>9.6</c:v>
                </c:pt>
                <c:pt idx="32">
                  <c:v>9.6999999999999993</c:v>
                </c:pt>
                <c:pt idx="33">
                  <c:v>9.9</c:v>
                </c:pt>
                <c:pt idx="34">
                  <c:v>10</c:v>
                </c:pt>
                <c:pt idx="35">
                  <c:v>10</c:v>
                </c:pt>
                <c:pt idx="36">
                  <c:v>10</c:v>
                </c:pt>
                <c:pt idx="37">
                  <c:v>9.9</c:v>
                </c:pt>
                <c:pt idx="38">
                  <c:v>9.8000000000000007</c:v>
                </c:pt>
                <c:pt idx="39">
                  <c:v>9.6999999999999993</c:v>
                </c:pt>
                <c:pt idx="40">
                  <c:v>9.6999999999999993</c:v>
                </c:pt>
                <c:pt idx="41">
                  <c:v>9.6999999999999993</c:v>
                </c:pt>
                <c:pt idx="42">
                  <c:v>9.6</c:v>
                </c:pt>
                <c:pt idx="43">
                  <c:v>9.6999999999999993</c:v>
                </c:pt>
                <c:pt idx="44">
                  <c:v>9.6999999999999993</c:v>
                </c:pt>
                <c:pt idx="45">
                  <c:v>9.6999999999999993</c:v>
                </c:pt>
                <c:pt idx="46">
                  <c:v>9.6999999999999993</c:v>
                </c:pt>
                <c:pt idx="47">
                  <c:v>9.6999999999999993</c:v>
                </c:pt>
                <c:pt idx="48">
                  <c:v>9.6</c:v>
                </c:pt>
                <c:pt idx="49">
                  <c:v>9.6</c:v>
                </c:pt>
                <c:pt idx="50">
                  <c:v>9.6</c:v>
                </c:pt>
                <c:pt idx="51">
                  <c:v>9.6</c:v>
                </c:pt>
                <c:pt idx="52">
                  <c:v>9.6</c:v>
                </c:pt>
                <c:pt idx="53">
                  <c:v>9.6</c:v>
                </c:pt>
                <c:pt idx="54">
                  <c:v>9.6</c:v>
                </c:pt>
                <c:pt idx="55">
                  <c:v>9.6</c:v>
                </c:pt>
                <c:pt idx="56">
                  <c:v>9.6</c:v>
                </c:pt>
                <c:pt idx="57">
                  <c:v>9.6999999999999993</c:v>
                </c:pt>
                <c:pt idx="58">
                  <c:v>9.8000000000000007</c:v>
                </c:pt>
                <c:pt idx="59">
                  <c:v>9.9</c:v>
                </c:pt>
                <c:pt idx="60">
                  <c:v>9.9</c:v>
                </c:pt>
                <c:pt idx="61">
                  <c:v>10</c:v>
                </c:pt>
                <c:pt idx="62">
                  <c:v>10.1</c:v>
                </c:pt>
                <c:pt idx="63">
                  <c:v>10.1</c:v>
                </c:pt>
                <c:pt idx="64">
                  <c:v>10.3</c:v>
                </c:pt>
                <c:pt idx="65">
                  <c:v>10.4</c:v>
                </c:pt>
                <c:pt idx="66">
                  <c:v>10.6</c:v>
                </c:pt>
                <c:pt idx="67">
                  <c:v>10.6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'Harmonised Unemployment Rate'!$A$9</c:f>
              <c:strCache>
                <c:ptCount val="1"/>
                <c:pt idx="0">
                  <c:v>Germany</c:v>
                </c:pt>
              </c:strCache>
            </c:strRef>
          </c:tx>
          <c:spPr>
            <a:ln w="38100">
              <a:solidFill>
                <a:schemeClr val="tx1"/>
              </a:solidFill>
            </a:ln>
          </c:spPr>
          <c:marker>
            <c:symbol val="none"/>
          </c:marker>
          <c:cat>
            <c:strRef>
              <c:f>'Harmonised Unemployment Rate'!$B$6:$BQ$6</c:f>
              <c:strCache>
                <c:ptCount val="68"/>
                <c:pt idx="0">
                  <c:v>Jan-2007</c:v>
                </c:pt>
                <c:pt idx="1">
                  <c:v>Feb-2007</c:v>
                </c:pt>
                <c:pt idx="2">
                  <c:v>Mar-2007</c:v>
                </c:pt>
                <c:pt idx="3">
                  <c:v>Apr-2007</c:v>
                </c:pt>
                <c:pt idx="4">
                  <c:v>May-2007</c:v>
                </c:pt>
                <c:pt idx="5">
                  <c:v>Jun-2007</c:v>
                </c:pt>
                <c:pt idx="6">
                  <c:v>Jul-2007</c:v>
                </c:pt>
                <c:pt idx="7">
                  <c:v>Aug-2007</c:v>
                </c:pt>
                <c:pt idx="8">
                  <c:v>Sep-2007</c:v>
                </c:pt>
                <c:pt idx="9">
                  <c:v>Oct-2007</c:v>
                </c:pt>
                <c:pt idx="10">
                  <c:v>Nov-2007</c:v>
                </c:pt>
                <c:pt idx="11">
                  <c:v>Dec-2007</c:v>
                </c:pt>
                <c:pt idx="12">
                  <c:v>Jan-2008</c:v>
                </c:pt>
                <c:pt idx="13">
                  <c:v>Feb-2008</c:v>
                </c:pt>
                <c:pt idx="14">
                  <c:v>Mar-2008</c:v>
                </c:pt>
                <c:pt idx="15">
                  <c:v>Apr-2008</c:v>
                </c:pt>
                <c:pt idx="16">
                  <c:v>May-2008</c:v>
                </c:pt>
                <c:pt idx="17">
                  <c:v>Jun-2008</c:v>
                </c:pt>
                <c:pt idx="18">
                  <c:v>Jul-2008</c:v>
                </c:pt>
                <c:pt idx="19">
                  <c:v>Aug-2008</c:v>
                </c:pt>
                <c:pt idx="20">
                  <c:v>Sep-2008</c:v>
                </c:pt>
                <c:pt idx="21">
                  <c:v>Oct-2008</c:v>
                </c:pt>
                <c:pt idx="22">
                  <c:v>Nov-2008</c:v>
                </c:pt>
                <c:pt idx="23">
                  <c:v>Dec-2008</c:v>
                </c:pt>
                <c:pt idx="24">
                  <c:v>Jan-2009</c:v>
                </c:pt>
                <c:pt idx="25">
                  <c:v>Feb-2009</c:v>
                </c:pt>
                <c:pt idx="26">
                  <c:v>Mar-2009</c:v>
                </c:pt>
                <c:pt idx="27">
                  <c:v>Apr-2009</c:v>
                </c:pt>
                <c:pt idx="28">
                  <c:v>May-2009</c:v>
                </c:pt>
                <c:pt idx="29">
                  <c:v>Jun-2009</c:v>
                </c:pt>
                <c:pt idx="30">
                  <c:v>Jul-2009</c:v>
                </c:pt>
                <c:pt idx="31">
                  <c:v>Aug-2009</c:v>
                </c:pt>
                <c:pt idx="32">
                  <c:v>Sep-2009</c:v>
                </c:pt>
                <c:pt idx="33">
                  <c:v>Oct-2009</c:v>
                </c:pt>
                <c:pt idx="34">
                  <c:v>Nov-2009</c:v>
                </c:pt>
                <c:pt idx="35">
                  <c:v>Dec-2009</c:v>
                </c:pt>
                <c:pt idx="36">
                  <c:v>Jan-2010</c:v>
                </c:pt>
                <c:pt idx="37">
                  <c:v>Feb-2010</c:v>
                </c:pt>
                <c:pt idx="38">
                  <c:v>Mar-2010</c:v>
                </c:pt>
                <c:pt idx="39">
                  <c:v>Apr-2010</c:v>
                </c:pt>
                <c:pt idx="40">
                  <c:v>May-2010</c:v>
                </c:pt>
                <c:pt idx="41">
                  <c:v>Jun-2010</c:v>
                </c:pt>
                <c:pt idx="42">
                  <c:v>Jul-2010</c:v>
                </c:pt>
                <c:pt idx="43">
                  <c:v>Aug-2010</c:v>
                </c:pt>
                <c:pt idx="44">
                  <c:v>Sep-2010</c:v>
                </c:pt>
                <c:pt idx="45">
                  <c:v>Oct-2010</c:v>
                </c:pt>
                <c:pt idx="46">
                  <c:v>Nov-2010</c:v>
                </c:pt>
                <c:pt idx="47">
                  <c:v>Dec-2010</c:v>
                </c:pt>
                <c:pt idx="48">
                  <c:v>Jan-2011</c:v>
                </c:pt>
                <c:pt idx="49">
                  <c:v>Feb-2011</c:v>
                </c:pt>
                <c:pt idx="50">
                  <c:v>Mar-2011</c:v>
                </c:pt>
                <c:pt idx="51">
                  <c:v>Apr-2011</c:v>
                </c:pt>
                <c:pt idx="52">
                  <c:v>May-2011</c:v>
                </c:pt>
                <c:pt idx="53">
                  <c:v>Jun-2011</c:v>
                </c:pt>
                <c:pt idx="54">
                  <c:v>Jul-2011</c:v>
                </c:pt>
                <c:pt idx="55">
                  <c:v>Aug-2011</c:v>
                </c:pt>
                <c:pt idx="56">
                  <c:v>Sep-2011</c:v>
                </c:pt>
                <c:pt idx="57">
                  <c:v>Oct-2011</c:v>
                </c:pt>
                <c:pt idx="58">
                  <c:v>Nov-2011</c:v>
                </c:pt>
                <c:pt idx="59">
                  <c:v>Dec-2011</c:v>
                </c:pt>
                <c:pt idx="60">
                  <c:v>Jan-2012</c:v>
                </c:pt>
                <c:pt idx="61">
                  <c:v>Feb-2012</c:v>
                </c:pt>
                <c:pt idx="62">
                  <c:v>Mar-2012</c:v>
                </c:pt>
                <c:pt idx="63">
                  <c:v>Apr-2012</c:v>
                </c:pt>
                <c:pt idx="64">
                  <c:v>May-2012</c:v>
                </c:pt>
                <c:pt idx="65">
                  <c:v>Jun-2012</c:v>
                </c:pt>
                <c:pt idx="66">
                  <c:v>Jul-2012</c:v>
                </c:pt>
                <c:pt idx="67">
                  <c:v>Aug-2012</c:v>
                </c:pt>
              </c:strCache>
            </c:strRef>
          </c:cat>
          <c:val>
            <c:numRef>
              <c:f>'Harmonised Unemployment Rate'!$B$9:$BQ$9</c:f>
              <c:numCache>
                <c:formatCode>General</c:formatCode>
                <c:ptCount val="68"/>
                <c:pt idx="0">
                  <c:v>9.3000000000000007</c:v>
                </c:pt>
                <c:pt idx="1">
                  <c:v>9.1999999999999993</c:v>
                </c:pt>
                <c:pt idx="2">
                  <c:v>9</c:v>
                </c:pt>
                <c:pt idx="3">
                  <c:v>8.9</c:v>
                </c:pt>
                <c:pt idx="4">
                  <c:v>8.8000000000000007</c:v>
                </c:pt>
                <c:pt idx="5">
                  <c:v>8.6999999999999993</c:v>
                </c:pt>
                <c:pt idx="6">
                  <c:v>8.6</c:v>
                </c:pt>
                <c:pt idx="7">
                  <c:v>8.6</c:v>
                </c:pt>
                <c:pt idx="8">
                  <c:v>8.5</c:v>
                </c:pt>
                <c:pt idx="9">
                  <c:v>8.4</c:v>
                </c:pt>
                <c:pt idx="10">
                  <c:v>8.3000000000000007</c:v>
                </c:pt>
                <c:pt idx="11">
                  <c:v>8.1999999999999993</c:v>
                </c:pt>
                <c:pt idx="12">
                  <c:v>8.1</c:v>
                </c:pt>
                <c:pt idx="13">
                  <c:v>7.9</c:v>
                </c:pt>
                <c:pt idx="14">
                  <c:v>7.9</c:v>
                </c:pt>
                <c:pt idx="15">
                  <c:v>7.8</c:v>
                </c:pt>
                <c:pt idx="16">
                  <c:v>7.7</c:v>
                </c:pt>
                <c:pt idx="17">
                  <c:v>7.5</c:v>
                </c:pt>
                <c:pt idx="18">
                  <c:v>7.4</c:v>
                </c:pt>
                <c:pt idx="19">
                  <c:v>7.2</c:v>
                </c:pt>
                <c:pt idx="20">
                  <c:v>7.1</c:v>
                </c:pt>
                <c:pt idx="21">
                  <c:v>7.1</c:v>
                </c:pt>
                <c:pt idx="22">
                  <c:v>7.2</c:v>
                </c:pt>
                <c:pt idx="23">
                  <c:v>7.3</c:v>
                </c:pt>
                <c:pt idx="24">
                  <c:v>7.5</c:v>
                </c:pt>
                <c:pt idx="25">
                  <c:v>7.6</c:v>
                </c:pt>
                <c:pt idx="26">
                  <c:v>7.7</c:v>
                </c:pt>
                <c:pt idx="27">
                  <c:v>7.8</c:v>
                </c:pt>
                <c:pt idx="28">
                  <c:v>7.9</c:v>
                </c:pt>
                <c:pt idx="29">
                  <c:v>8</c:v>
                </c:pt>
                <c:pt idx="30">
                  <c:v>8</c:v>
                </c:pt>
                <c:pt idx="31">
                  <c:v>7.9</c:v>
                </c:pt>
                <c:pt idx="32">
                  <c:v>7.9</c:v>
                </c:pt>
                <c:pt idx="33">
                  <c:v>7.8</c:v>
                </c:pt>
                <c:pt idx="34">
                  <c:v>7.7</c:v>
                </c:pt>
                <c:pt idx="35">
                  <c:v>7.6</c:v>
                </c:pt>
                <c:pt idx="36">
                  <c:v>7.6</c:v>
                </c:pt>
                <c:pt idx="37">
                  <c:v>7.5</c:v>
                </c:pt>
                <c:pt idx="38">
                  <c:v>7.4</c:v>
                </c:pt>
                <c:pt idx="39">
                  <c:v>7.3</c:v>
                </c:pt>
                <c:pt idx="40">
                  <c:v>7.2</c:v>
                </c:pt>
                <c:pt idx="41">
                  <c:v>7</c:v>
                </c:pt>
                <c:pt idx="42">
                  <c:v>7</c:v>
                </c:pt>
                <c:pt idx="43">
                  <c:v>6.9</c:v>
                </c:pt>
                <c:pt idx="44">
                  <c:v>6.9</c:v>
                </c:pt>
                <c:pt idx="45">
                  <c:v>6.8</c:v>
                </c:pt>
                <c:pt idx="46">
                  <c:v>6.7</c:v>
                </c:pt>
                <c:pt idx="47">
                  <c:v>6.6</c:v>
                </c:pt>
                <c:pt idx="48">
                  <c:v>6.5</c:v>
                </c:pt>
                <c:pt idx="49">
                  <c:v>6.3</c:v>
                </c:pt>
                <c:pt idx="50">
                  <c:v>6.2</c:v>
                </c:pt>
                <c:pt idx="51">
                  <c:v>6.1</c:v>
                </c:pt>
                <c:pt idx="52">
                  <c:v>6</c:v>
                </c:pt>
                <c:pt idx="53">
                  <c:v>5.9</c:v>
                </c:pt>
                <c:pt idx="54">
                  <c:v>5.9</c:v>
                </c:pt>
                <c:pt idx="55">
                  <c:v>5.8</c:v>
                </c:pt>
                <c:pt idx="56">
                  <c:v>5.8</c:v>
                </c:pt>
                <c:pt idx="57">
                  <c:v>5.7</c:v>
                </c:pt>
                <c:pt idx="58">
                  <c:v>5.7</c:v>
                </c:pt>
                <c:pt idx="59">
                  <c:v>5.6</c:v>
                </c:pt>
                <c:pt idx="60">
                  <c:v>5.6</c:v>
                </c:pt>
                <c:pt idx="61">
                  <c:v>5.6</c:v>
                </c:pt>
                <c:pt idx="62">
                  <c:v>5.6</c:v>
                </c:pt>
                <c:pt idx="63">
                  <c:v>5.6</c:v>
                </c:pt>
                <c:pt idx="64">
                  <c:v>5.5</c:v>
                </c:pt>
                <c:pt idx="65">
                  <c:v>5.5</c:v>
                </c:pt>
                <c:pt idx="66">
                  <c:v>5.5</c:v>
                </c:pt>
                <c:pt idx="67">
                  <c:v>5.5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'Harmonised Unemployment Rate'!$A$10</c:f>
              <c:strCache>
                <c:ptCount val="1"/>
                <c:pt idx="0">
                  <c:v>Greece</c:v>
                </c:pt>
              </c:strCache>
            </c:strRef>
          </c:tx>
          <c:marker>
            <c:symbol val="none"/>
          </c:marker>
          <c:cat>
            <c:strRef>
              <c:f>'Harmonised Unemployment Rate'!$B$6:$BQ$6</c:f>
              <c:strCache>
                <c:ptCount val="68"/>
                <c:pt idx="0">
                  <c:v>Jan-2007</c:v>
                </c:pt>
                <c:pt idx="1">
                  <c:v>Feb-2007</c:v>
                </c:pt>
                <c:pt idx="2">
                  <c:v>Mar-2007</c:v>
                </c:pt>
                <c:pt idx="3">
                  <c:v>Apr-2007</c:v>
                </c:pt>
                <c:pt idx="4">
                  <c:v>May-2007</c:v>
                </c:pt>
                <c:pt idx="5">
                  <c:v>Jun-2007</c:v>
                </c:pt>
                <c:pt idx="6">
                  <c:v>Jul-2007</c:v>
                </c:pt>
                <c:pt idx="7">
                  <c:v>Aug-2007</c:v>
                </c:pt>
                <c:pt idx="8">
                  <c:v>Sep-2007</c:v>
                </c:pt>
                <c:pt idx="9">
                  <c:v>Oct-2007</c:v>
                </c:pt>
                <c:pt idx="10">
                  <c:v>Nov-2007</c:v>
                </c:pt>
                <c:pt idx="11">
                  <c:v>Dec-2007</c:v>
                </c:pt>
                <c:pt idx="12">
                  <c:v>Jan-2008</c:v>
                </c:pt>
                <c:pt idx="13">
                  <c:v>Feb-2008</c:v>
                </c:pt>
                <c:pt idx="14">
                  <c:v>Mar-2008</c:v>
                </c:pt>
                <c:pt idx="15">
                  <c:v>Apr-2008</c:v>
                </c:pt>
                <c:pt idx="16">
                  <c:v>May-2008</c:v>
                </c:pt>
                <c:pt idx="17">
                  <c:v>Jun-2008</c:v>
                </c:pt>
                <c:pt idx="18">
                  <c:v>Jul-2008</c:v>
                </c:pt>
                <c:pt idx="19">
                  <c:v>Aug-2008</c:v>
                </c:pt>
                <c:pt idx="20">
                  <c:v>Sep-2008</c:v>
                </c:pt>
                <c:pt idx="21">
                  <c:v>Oct-2008</c:v>
                </c:pt>
                <c:pt idx="22">
                  <c:v>Nov-2008</c:v>
                </c:pt>
                <c:pt idx="23">
                  <c:v>Dec-2008</c:v>
                </c:pt>
                <c:pt idx="24">
                  <c:v>Jan-2009</c:v>
                </c:pt>
                <c:pt idx="25">
                  <c:v>Feb-2009</c:v>
                </c:pt>
                <c:pt idx="26">
                  <c:v>Mar-2009</c:v>
                </c:pt>
                <c:pt idx="27">
                  <c:v>Apr-2009</c:v>
                </c:pt>
                <c:pt idx="28">
                  <c:v>May-2009</c:v>
                </c:pt>
                <c:pt idx="29">
                  <c:v>Jun-2009</c:v>
                </c:pt>
                <c:pt idx="30">
                  <c:v>Jul-2009</c:v>
                </c:pt>
                <c:pt idx="31">
                  <c:v>Aug-2009</c:v>
                </c:pt>
                <c:pt idx="32">
                  <c:v>Sep-2009</c:v>
                </c:pt>
                <c:pt idx="33">
                  <c:v>Oct-2009</c:v>
                </c:pt>
                <c:pt idx="34">
                  <c:v>Nov-2009</c:v>
                </c:pt>
                <c:pt idx="35">
                  <c:v>Dec-2009</c:v>
                </c:pt>
                <c:pt idx="36">
                  <c:v>Jan-2010</c:v>
                </c:pt>
                <c:pt idx="37">
                  <c:v>Feb-2010</c:v>
                </c:pt>
                <c:pt idx="38">
                  <c:v>Mar-2010</c:v>
                </c:pt>
                <c:pt idx="39">
                  <c:v>Apr-2010</c:v>
                </c:pt>
                <c:pt idx="40">
                  <c:v>May-2010</c:v>
                </c:pt>
                <c:pt idx="41">
                  <c:v>Jun-2010</c:v>
                </c:pt>
                <c:pt idx="42">
                  <c:v>Jul-2010</c:v>
                </c:pt>
                <c:pt idx="43">
                  <c:v>Aug-2010</c:v>
                </c:pt>
                <c:pt idx="44">
                  <c:v>Sep-2010</c:v>
                </c:pt>
                <c:pt idx="45">
                  <c:v>Oct-2010</c:v>
                </c:pt>
                <c:pt idx="46">
                  <c:v>Nov-2010</c:v>
                </c:pt>
                <c:pt idx="47">
                  <c:v>Dec-2010</c:v>
                </c:pt>
                <c:pt idx="48">
                  <c:v>Jan-2011</c:v>
                </c:pt>
                <c:pt idx="49">
                  <c:v>Feb-2011</c:v>
                </c:pt>
                <c:pt idx="50">
                  <c:v>Mar-2011</c:v>
                </c:pt>
                <c:pt idx="51">
                  <c:v>Apr-2011</c:v>
                </c:pt>
                <c:pt idx="52">
                  <c:v>May-2011</c:v>
                </c:pt>
                <c:pt idx="53">
                  <c:v>Jun-2011</c:v>
                </c:pt>
                <c:pt idx="54">
                  <c:v>Jul-2011</c:v>
                </c:pt>
                <c:pt idx="55">
                  <c:v>Aug-2011</c:v>
                </c:pt>
                <c:pt idx="56">
                  <c:v>Sep-2011</c:v>
                </c:pt>
                <c:pt idx="57">
                  <c:v>Oct-2011</c:v>
                </c:pt>
                <c:pt idx="58">
                  <c:v>Nov-2011</c:v>
                </c:pt>
                <c:pt idx="59">
                  <c:v>Dec-2011</c:v>
                </c:pt>
                <c:pt idx="60">
                  <c:v>Jan-2012</c:v>
                </c:pt>
                <c:pt idx="61">
                  <c:v>Feb-2012</c:v>
                </c:pt>
                <c:pt idx="62">
                  <c:v>Mar-2012</c:v>
                </c:pt>
                <c:pt idx="63">
                  <c:v>Apr-2012</c:v>
                </c:pt>
                <c:pt idx="64">
                  <c:v>May-2012</c:v>
                </c:pt>
                <c:pt idx="65">
                  <c:v>Jun-2012</c:v>
                </c:pt>
                <c:pt idx="66">
                  <c:v>Jul-2012</c:v>
                </c:pt>
                <c:pt idx="67">
                  <c:v>Aug-2012</c:v>
                </c:pt>
              </c:strCache>
            </c:strRef>
          </c:cat>
          <c:val>
            <c:numRef>
              <c:f>'Harmonised Unemployment Rate'!$B$10:$BQ$10</c:f>
              <c:numCache>
                <c:formatCode>General</c:formatCode>
                <c:ptCount val="68"/>
                <c:pt idx="0">
                  <c:v>8.6999999999999993</c:v>
                </c:pt>
                <c:pt idx="1">
                  <c:v>8.6999999999999993</c:v>
                </c:pt>
                <c:pt idx="2">
                  <c:v>8.6999999999999993</c:v>
                </c:pt>
                <c:pt idx="3">
                  <c:v>8.5</c:v>
                </c:pt>
                <c:pt idx="4">
                  <c:v>8.3000000000000007</c:v>
                </c:pt>
                <c:pt idx="5">
                  <c:v>8.1999999999999993</c:v>
                </c:pt>
                <c:pt idx="6">
                  <c:v>8.1</c:v>
                </c:pt>
                <c:pt idx="7">
                  <c:v>8.1</c:v>
                </c:pt>
                <c:pt idx="8">
                  <c:v>8.1</c:v>
                </c:pt>
                <c:pt idx="9">
                  <c:v>8.1</c:v>
                </c:pt>
                <c:pt idx="10">
                  <c:v>7.9</c:v>
                </c:pt>
                <c:pt idx="11">
                  <c:v>7.9</c:v>
                </c:pt>
                <c:pt idx="12">
                  <c:v>7.8</c:v>
                </c:pt>
                <c:pt idx="13">
                  <c:v>8</c:v>
                </c:pt>
                <c:pt idx="14">
                  <c:v>7.9</c:v>
                </c:pt>
                <c:pt idx="15">
                  <c:v>7.8</c:v>
                </c:pt>
                <c:pt idx="16">
                  <c:v>7.3</c:v>
                </c:pt>
                <c:pt idx="17">
                  <c:v>7.4</c:v>
                </c:pt>
                <c:pt idx="18">
                  <c:v>7.4</c:v>
                </c:pt>
                <c:pt idx="19">
                  <c:v>7.5</c:v>
                </c:pt>
                <c:pt idx="20">
                  <c:v>7.5</c:v>
                </c:pt>
                <c:pt idx="21">
                  <c:v>7.5</c:v>
                </c:pt>
                <c:pt idx="22">
                  <c:v>7.8</c:v>
                </c:pt>
                <c:pt idx="23">
                  <c:v>8.5</c:v>
                </c:pt>
                <c:pt idx="24">
                  <c:v>8.8000000000000007</c:v>
                </c:pt>
                <c:pt idx="25">
                  <c:v>9</c:v>
                </c:pt>
                <c:pt idx="26">
                  <c:v>9</c:v>
                </c:pt>
                <c:pt idx="27">
                  <c:v>9.1</c:v>
                </c:pt>
                <c:pt idx="28">
                  <c:v>9.1999999999999993</c:v>
                </c:pt>
                <c:pt idx="29">
                  <c:v>9.3000000000000007</c:v>
                </c:pt>
                <c:pt idx="30">
                  <c:v>9.5</c:v>
                </c:pt>
                <c:pt idx="31">
                  <c:v>9.5</c:v>
                </c:pt>
                <c:pt idx="32">
                  <c:v>9.8000000000000007</c:v>
                </c:pt>
                <c:pt idx="33">
                  <c:v>9.9</c:v>
                </c:pt>
                <c:pt idx="34">
                  <c:v>10.3</c:v>
                </c:pt>
                <c:pt idx="35">
                  <c:v>10.4</c:v>
                </c:pt>
                <c:pt idx="36">
                  <c:v>10.8</c:v>
                </c:pt>
                <c:pt idx="37">
                  <c:v>11.2</c:v>
                </c:pt>
                <c:pt idx="38">
                  <c:v>11.5</c:v>
                </c:pt>
                <c:pt idx="39">
                  <c:v>11.8</c:v>
                </c:pt>
                <c:pt idx="40">
                  <c:v>12.2</c:v>
                </c:pt>
                <c:pt idx="41">
                  <c:v>12.4</c:v>
                </c:pt>
                <c:pt idx="42">
                  <c:v>12.5</c:v>
                </c:pt>
                <c:pt idx="43">
                  <c:v>12.8</c:v>
                </c:pt>
                <c:pt idx="44">
                  <c:v>13.3</c:v>
                </c:pt>
                <c:pt idx="45">
                  <c:v>13.8</c:v>
                </c:pt>
                <c:pt idx="46">
                  <c:v>14</c:v>
                </c:pt>
                <c:pt idx="47">
                  <c:v>14.4</c:v>
                </c:pt>
                <c:pt idx="48">
                  <c:v>14.7</c:v>
                </c:pt>
                <c:pt idx="49">
                  <c:v>15.2</c:v>
                </c:pt>
                <c:pt idx="50">
                  <c:v>15.8</c:v>
                </c:pt>
                <c:pt idx="51">
                  <c:v>16.2</c:v>
                </c:pt>
                <c:pt idx="52">
                  <c:v>16.8</c:v>
                </c:pt>
                <c:pt idx="53">
                  <c:v>17.2</c:v>
                </c:pt>
                <c:pt idx="54">
                  <c:v>17.8</c:v>
                </c:pt>
                <c:pt idx="55">
                  <c:v>18.399999999999999</c:v>
                </c:pt>
                <c:pt idx="56">
                  <c:v>18.899999999999999</c:v>
                </c:pt>
                <c:pt idx="57">
                  <c:v>19.600000000000001</c:v>
                </c:pt>
                <c:pt idx="58">
                  <c:v>20.7</c:v>
                </c:pt>
                <c:pt idx="59">
                  <c:v>21.2</c:v>
                </c:pt>
                <c:pt idx="60">
                  <c:v>21.5</c:v>
                </c:pt>
                <c:pt idx="61">
                  <c:v>21.7</c:v>
                </c:pt>
                <c:pt idx="62">
                  <c:v>22</c:v>
                </c:pt>
                <c:pt idx="63">
                  <c:v>22.7</c:v>
                </c:pt>
                <c:pt idx="64">
                  <c:v>23.5</c:v>
                </c:pt>
                <c:pt idx="65">
                  <c:v>24.4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'Harmonised Unemployment Rate'!$A$11</c:f>
              <c:strCache>
                <c:ptCount val="1"/>
                <c:pt idx="0">
                  <c:v>Italy</c:v>
                </c:pt>
              </c:strCache>
            </c:strRef>
          </c:tx>
          <c:marker>
            <c:symbol val="none"/>
          </c:marker>
          <c:cat>
            <c:strRef>
              <c:f>'Harmonised Unemployment Rate'!$B$6:$BQ$6</c:f>
              <c:strCache>
                <c:ptCount val="68"/>
                <c:pt idx="0">
                  <c:v>Jan-2007</c:v>
                </c:pt>
                <c:pt idx="1">
                  <c:v>Feb-2007</c:v>
                </c:pt>
                <c:pt idx="2">
                  <c:v>Mar-2007</c:v>
                </c:pt>
                <c:pt idx="3">
                  <c:v>Apr-2007</c:v>
                </c:pt>
                <c:pt idx="4">
                  <c:v>May-2007</c:v>
                </c:pt>
                <c:pt idx="5">
                  <c:v>Jun-2007</c:v>
                </c:pt>
                <c:pt idx="6">
                  <c:v>Jul-2007</c:v>
                </c:pt>
                <c:pt idx="7">
                  <c:v>Aug-2007</c:v>
                </c:pt>
                <c:pt idx="8">
                  <c:v>Sep-2007</c:v>
                </c:pt>
                <c:pt idx="9">
                  <c:v>Oct-2007</c:v>
                </c:pt>
                <c:pt idx="10">
                  <c:v>Nov-2007</c:v>
                </c:pt>
                <c:pt idx="11">
                  <c:v>Dec-2007</c:v>
                </c:pt>
                <c:pt idx="12">
                  <c:v>Jan-2008</c:v>
                </c:pt>
                <c:pt idx="13">
                  <c:v>Feb-2008</c:v>
                </c:pt>
                <c:pt idx="14">
                  <c:v>Mar-2008</c:v>
                </c:pt>
                <c:pt idx="15">
                  <c:v>Apr-2008</c:v>
                </c:pt>
                <c:pt idx="16">
                  <c:v>May-2008</c:v>
                </c:pt>
                <c:pt idx="17">
                  <c:v>Jun-2008</c:v>
                </c:pt>
                <c:pt idx="18">
                  <c:v>Jul-2008</c:v>
                </c:pt>
                <c:pt idx="19">
                  <c:v>Aug-2008</c:v>
                </c:pt>
                <c:pt idx="20">
                  <c:v>Sep-2008</c:v>
                </c:pt>
                <c:pt idx="21">
                  <c:v>Oct-2008</c:v>
                </c:pt>
                <c:pt idx="22">
                  <c:v>Nov-2008</c:v>
                </c:pt>
                <c:pt idx="23">
                  <c:v>Dec-2008</c:v>
                </c:pt>
                <c:pt idx="24">
                  <c:v>Jan-2009</c:v>
                </c:pt>
                <c:pt idx="25">
                  <c:v>Feb-2009</c:v>
                </c:pt>
                <c:pt idx="26">
                  <c:v>Mar-2009</c:v>
                </c:pt>
                <c:pt idx="27">
                  <c:v>Apr-2009</c:v>
                </c:pt>
                <c:pt idx="28">
                  <c:v>May-2009</c:v>
                </c:pt>
                <c:pt idx="29">
                  <c:v>Jun-2009</c:v>
                </c:pt>
                <c:pt idx="30">
                  <c:v>Jul-2009</c:v>
                </c:pt>
                <c:pt idx="31">
                  <c:v>Aug-2009</c:v>
                </c:pt>
                <c:pt idx="32">
                  <c:v>Sep-2009</c:v>
                </c:pt>
                <c:pt idx="33">
                  <c:v>Oct-2009</c:v>
                </c:pt>
                <c:pt idx="34">
                  <c:v>Nov-2009</c:v>
                </c:pt>
                <c:pt idx="35">
                  <c:v>Dec-2009</c:v>
                </c:pt>
                <c:pt idx="36">
                  <c:v>Jan-2010</c:v>
                </c:pt>
                <c:pt idx="37">
                  <c:v>Feb-2010</c:v>
                </c:pt>
                <c:pt idx="38">
                  <c:v>Mar-2010</c:v>
                </c:pt>
                <c:pt idx="39">
                  <c:v>Apr-2010</c:v>
                </c:pt>
                <c:pt idx="40">
                  <c:v>May-2010</c:v>
                </c:pt>
                <c:pt idx="41">
                  <c:v>Jun-2010</c:v>
                </c:pt>
                <c:pt idx="42">
                  <c:v>Jul-2010</c:v>
                </c:pt>
                <c:pt idx="43">
                  <c:v>Aug-2010</c:v>
                </c:pt>
                <c:pt idx="44">
                  <c:v>Sep-2010</c:v>
                </c:pt>
                <c:pt idx="45">
                  <c:v>Oct-2010</c:v>
                </c:pt>
                <c:pt idx="46">
                  <c:v>Nov-2010</c:v>
                </c:pt>
                <c:pt idx="47">
                  <c:v>Dec-2010</c:v>
                </c:pt>
                <c:pt idx="48">
                  <c:v>Jan-2011</c:v>
                </c:pt>
                <c:pt idx="49">
                  <c:v>Feb-2011</c:v>
                </c:pt>
                <c:pt idx="50">
                  <c:v>Mar-2011</c:v>
                </c:pt>
                <c:pt idx="51">
                  <c:v>Apr-2011</c:v>
                </c:pt>
                <c:pt idx="52">
                  <c:v>May-2011</c:v>
                </c:pt>
                <c:pt idx="53">
                  <c:v>Jun-2011</c:v>
                </c:pt>
                <c:pt idx="54">
                  <c:v>Jul-2011</c:v>
                </c:pt>
                <c:pt idx="55">
                  <c:v>Aug-2011</c:v>
                </c:pt>
                <c:pt idx="56">
                  <c:v>Sep-2011</c:v>
                </c:pt>
                <c:pt idx="57">
                  <c:v>Oct-2011</c:v>
                </c:pt>
                <c:pt idx="58">
                  <c:v>Nov-2011</c:v>
                </c:pt>
                <c:pt idx="59">
                  <c:v>Dec-2011</c:v>
                </c:pt>
                <c:pt idx="60">
                  <c:v>Jan-2012</c:v>
                </c:pt>
                <c:pt idx="61">
                  <c:v>Feb-2012</c:v>
                </c:pt>
                <c:pt idx="62">
                  <c:v>Mar-2012</c:v>
                </c:pt>
                <c:pt idx="63">
                  <c:v>Apr-2012</c:v>
                </c:pt>
                <c:pt idx="64">
                  <c:v>May-2012</c:v>
                </c:pt>
                <c:pt idx="65">
                  <c:v>Jun-2012</c:v>
                </c:pt>
                <c:pt idx="66">
                  <c:v>Jul-2012</c:v>
                </c:pt>
                <c:pt idx="67">
                  <c:v>Aug-2012</c:v>
                </c:pt>
              </c:strCache>
            </c:strRef>
          </c:cat>
          <c:val>
            <c:numRef>
              <c:f>'Harmonised Unemployment Rate'!$B$11:$BQ$11</c:f>
              <c:numCache>
                <c:formatCode>General</c:formatCode>
                <c:ptCount val="68"/>
                <c:pt idx="0">
                  <c:v>6.2</c:v>
                </c:pt>
                <c:pt idx="1">
                  <c:v>6.1</c:v>
                </c:pt>
                <c:pt idx="2">
                  <c:v>5.9</c:v>
                </c:pt>
                <c:pt idx="3">
                  <c:v>5.8</c:v>
                </c:pt>
                <c:pt idx="4">
                  <c:v>6</c:v>
                </c:pt>
                <c:pt idx="5">
                  <c:v>6</c:v>
                </c:pt>
                <c:pt idx="6">
                  <c:v>6.3</c:v>
                </c:pt>
                <c:pt idx="7">
                  <c:v>6.2</c:v>
                </c:pt>
                <c:pt idx="8">
                  <c:v>6.1</c:v>
                </c:pt>
                <c:pt idx="9">
                  <c:v>6.1</c:v>
                </c:pt>
                <c:pt idx="10">
                  <c:v>6.1</c:v>
                </c:pt>
                <c:pt idx="11">
                  <c:v>6.5</c:v>
                </c:pt>
                <c:pt idx="12">
                  <c:v>6.5</c:v>
                </c:pt>
                <c:pt idx="13">
                  <c:v>6.5</c:v>
                </c:pt>
                <c:pt idx="14">
                  <c:v>6.4</c:v>
                </c:pt>
                <c:pt idx="15">
                  <c:v>6.8</c:v>
                </c:pt>
                <c:pt idx="16">
                  <c:v>6.9</c:v>
                </c:pt>
                <c:pt idx="17">
                  <c:v>7</c:v>
                </c:pt>
                <c:pt idx="18">
                  <c:v>6.8</c:v>
                </c:pt>
                <c:pt idx="19">
                  <c:v>6.9</c:v>
                </c:pt>
                <c:pt idx="20">
                  <c:v>6.9</c:v>
                </c:pt>
                <c:pt idx="21">
                  <c:v>6.8</c:v>
                </c:pt>
                <c:pt idx="22">
                  <c:v>7</c:v>
                </c:pt>
                <c:pt idx="23">
                  <c:v>6.9</c:v>
                </c:pt>
                <c:pt idx="24">
                  <c:v>7.2</c:v>
                </c:pt>
                <c:pt idx="25">
                  <c:v>7.3</c:v>
                </c:pt>
                <c:pt idx="26">
                  <c:v>7.6</c:v>
                </c:pt>
                <c:pt idx="27">
                  <c:v>7.5</c:v>
                </c:pt>
                <c:pt idx="28">
                  <c:v>7.4</c:v>
                </c:pt>
                <c:pt idx="29">
                  <c:v>7.8</c:v>
                </c:pt>
                <c:pt idx="30">
                  <c:v>8</c:v>
                </c:pt>
                <c:pt idx="31">
                  <c:v>8.1</c:v>
                </c:pt>
                <c:pt idx="32">
                  <c:v>8.1999999999999993</c:v>
                </c:pt>
                <c:pt idx="33">
                  <c:v>8.1999999999999993</c:v>
                </c:pt>
                <c:pt idx="34">
                  <c:v>8.1999999999999993</c:v>
                </c:pt>
                <c:pt idx="35">
                  <c:v>8.3000000000000007</c:v>
                </c:pt>
                <c:pt idx="36">
                  <c:v>8.4</c:v>
                </c:pt>
                <c:pt idx="37">
                  <c:v>8.5</c:v>
                </c:pt>
                <c:pt idx="38">
                  <c:v>8.5</c:v>
                </c:pt>
                <c:pt idx="39">
                  <c:v>8.6</c:v>
                </c:pt>
                <c:pt idx="40">
                  <c:v>8.6999999999999993</c:v>
                </c:pt>
                <c:pt idx="41">
                  <c:v>8.4</c:v>
                </c:pt>
                <c:pt idx="42">
                  <c:v>8.4</c:v>
                </c:pt>
                <c:pt idx="43">
                  <c:v>8.1999999999999993</c:v>
                </c:pt>
                <c:pt idx="44">
                  <c:v>8.1999999999999993</c:v>
                </c:pt>
                <c:pt idx="45">
                  <c:v>8.5</c:v>
                </c:pt>
                <c:pt idx="46">
                  <c:v>8.3000000000000007</c:v>
                </c:pt>
                <c:pt idx="47">
                  <c:v>8.1999999999999993</c:v>
                </c:pt>
                <c:pt idx="48">
                  <c:v>8.1</c:v>
                </c:pt>
                <c:pt idx="49">
                  <c:v>8</c:v>
                </c:pt>
                <c:pt idx="50">
                  <c:v>7.9</c:v>
                </c:pt>
                <c:pt idx="51">
                  <c:v>7.9</c:v>
                </c:pt>
                <c:pt idx="52">
                  <c:v>8.1</c:v>
                </c:pt>
                <c:pt idx="53">
                  <c:v>8.1</c:v>
                </c:pt>
                <c:pt idx="54">
                  <c:v>8.1999999999999993</c:v>
                </c:pt>
                <c:pt idx="55">
                  <c:v>8.4</c:v>
                </c:pt>
                <c:pt idx="56">
                  <c:v>8.8000000000000007</c:v>
                </c:pt>
                <c:pt idx="57">
                  <c:v>8.9</c:v>
                </c:pt>
                <c:pt idx="58">
                  <c:v>9.3000000000000007</c:v>
                </c:pt>
                <c:pt idx="59">
                  <c:v>9.4</c:v>
                </c:pt>
                <c:pt idx="60">
                  <c:v>9.6999999999999993</c:v>
                </c:pt>
                <c:pt idx="61">
                  <c:v>10</c:v>
                </c:pt>
                <c:pt idx="62">
                  <c:v>10.4</c:v>
                </c:pt>
                <c:pt idx="63">
                  <c:v>10.6</c:v>
                </c:pt>
                <c:pt idx="64">
                  <c:v>10.5</c:v>
                </c:pt>
                <c:pt idx="65">
                  <c:v>10.7</c:v>
                </c:pt>
                <c:pt idx="66">
                  <c:v>10.7</c:v>
                </c:pt>
                <c:pt idx="67">
                  <c:v>10.7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'Harmonised Unemployment Rate'!$A$12</c:f>
              <c:strCache>
                <c:ptCount val="1"/>
                <c:pt idx="0">
                  <c:v>Portugal</c:v>
                </c:pt>
              </c:strCache>
            </c:strRef>
          </c:tx>
          <c:marker>
            <c:symbol val="none"/>
          </c:marker>
          <c:cat>
            <c:strRef>
              <c:f>'Harmonised Unemployment Rate'!$B$6:$BQ$6</c:f>
              <c:strCache>
                <c:ptCount val="68"/>
                <c:pt idx="0">
                  <c:v>Jan-2007</c:v>
                </c:pt>
                <c:pt idx="1">
                  <c:v>Feb-2007</c:v>
                </c:pt>
                <c:pt idx="2">
                  <c:v>Mar-2007</c:v>
                </c:pt>
                <c:pt idx="3">
                  <c:v>Apr-2007</c:v>
                </c:pt>
                <c:pt idx="4">
                  <c:v>May-2007</c:v>
                </c:pt>
                <c:pt idx="5">
                  <c:v>Jun-2007</c:v>
                </c:pt>
                <c:pt idx="6">
                  <c:v>Jul-2007</c:v>
                </c:pt>
                <c:pt idx="7">
                  <c:v>Aug-2007</c:v>
                </c:pt>
                <c:pt idx="8">
                  <c:v>Sep-2007</c:v>
                </c:pt>
                <c:pt idx="9">
                  <c:v>Oct-2007</c:v>
                </c:pt>
                <c:pt idx="10">
                  <c:v>Nov-2007</c:v>
                </c:pt>
                <c:pt idx="11">
                  <c:v>Dec-2007</c:v>
                </c:pt>
                <c:pt idx="12">
                  <c:v>Jan-2008</c:v>
                </c:pt>
                <c:pt idx="13">
                  <c:v>Feb-2008</c:v>
                </c:pt>
                <c:pt idx="14">
                  <c:v>Mar-2008</c:v>
                </c:pt>
                <c:pt idx="15">
                  <c:v>Apr-2008</c:v>
                </c:pt>
                <c:pt idx="16">
                  <c:v>May-2008</c:v>
                </c:pt>
                <c:pt idx="17">
                  <c:v>Jun-2008</c:v>
                </c:pt>
                <c:pt idx="18">
                  <c:v>Jul-2008</c:v>
                </c:pt>
                <c:pt idx="19">
                  <c:v>Aug-2008</c:v>
                </c:pt>
                <c:pt idx="20">
                  <c:v>Sep-2008</c:v>
                </c:pt>
                <c:pt idx="21">
                  <c:v>Oct-2008</c:v>
                </c:pt>
                <c:pt idx="22">
                  <c:v>Nov-2008</c:v>
                </c:pt>
                <c:pt idx="23">
                  <c:v>Dec-2008</c:v>
                </c:pt>
                <c:pt idx="24">
                  <c:v>Jan-2009</c:v>
                </c:pt>
                <c:pt idx="25">
                  <c:v>Feb-2009</c:v>
                </c:pt>
                <c:pt idx="26">
                  <c:v>Mar-2009</c:v>
                </c:pt>
                <c:pt idx="27">
                  <c:v>Apr-2009</c:v>
                </c:pt>
                <c:pt idx="28">
                  <c:v>May-2009</c:v>
                </c:pt>
                <c:pt idx="29">
                  <c:v>Jun-2009</c:v>
                </c:pt>
                <c:pt idx="30">
                  <c:v>Jul-2009</c:v>
                </c:pt>
                <c:pt idx="31">
                  <c:v>Aug-2009</c:v>
                </c:pt>
                <c:pt idx="32">
                  <c:v>Sep-2009</c:v>
                </c:pt>
                <c:pt idx="33">
                  <c:v>Oct-2009</c:v>
                </c:pt>
                <c:pt idx="34">
                  <c:v>Nov-2009</c:v>
                </c:pt>
                <c:pt idx="35">
                  <c:v>Dec-2009</c:v>
                </c:pt>
                <c:pt idx="36">
                  <c:v>Jan-2010</c:v>
                </c:pt>
                <c:pt idx="37">
                  <c:v>Feb-2010</c:v>
                </c:pt>
                <c:pt idx="38">
                  <c:v>Mar-2010</c:v>
                </c:pt>
                <c:pt idx="39">
                  <c:v>Apr-2010</c:v>
                </c:pt>
                <c:pt idx="40">
                  <c:v>May-2010</c:v>
                </c:pt>
                <c:pt idx="41">
                  <c:v>Jun-2010</c:v>
                </c:pt>
                <c:pt idx="42">
                  <c:v>Jul-2010</c:v>
                </c:pt>
                <c:pt idx="43">
                  <c:v>Aug-2010</c:v>
                </c:pt>
                <c:pt idx="44">
                  <c:v>Sep-2010</c:v>
                </c:pt>
                <c:pt idx="45">
                  <c:v>Oct-2010</c:v>
                </c:pt>
                <c:pt idx="46">
                  <c:v>Nov-2010</c:v>
                </c:pt>
                <c:pt idx="47">
                  <c:v>Dec-2010</c:v>
                </c:pt>
                <c:pt idx="48">
                  <c:v>Jan-2011</c:v>
                </c:pt>
                <c:pt idx="49">
                  <c:v>Feb-2011</c:v>
                </c:pt>
                <c:pt idx="50">
                  <c:v>Mar-2011</c:v>
                </c:pt>
                <c:pt idx="51">
                  <c:v>Apr-2011</c:v>
                </c:pt>
                <c:pt idx="52">
                  <c:v>May-2011</c:v>
                </c:pt>
                <c:pt idx="53">
                  <c:v>Jun-2011</c:v>
                </c:pt>
                <c:pt idx="54">
                  <c:v>Jul-2011</c:v>
                </c:pt>
                <c:pt idx="55">
                  <c:v>Aug-2011</c:v>
                </c:pt>
                <c:pt idx="56">
                  <c:v>Sep-2011</c:v>
                </c:pt>
                <c:pt idx="57">
                  <c:v>Oct-2011</c:v>
                </c:pt>
                <c:pt idx="58">
                  <c:v>Nov-2011</c:v>
                </c:pt>
                <c:pt idx="59">
                  <c:v>Dec-2011</c:v>
                </c:pt>
                <c:pt idx="60">
                  <c:v>Jan-2012</c:v>
                </c:pt>
                <c:pt idx="61">
                  <c:v>Feb-2012</c:v>
                </c:pt>
                <c:pt idx="62">
                  <c:v>Mar-2012</c:v>
                </c:pt>
                <c:pt idx="63">
                  <c:v>Apr-2012</c:v>
                </c:pt>
                <c:pt idx="64">
                  <c:v>May-2012</c:v>
                </c:pt>
                <c:pt idx="65">
                  <c:v>Jun-2012</c:v>
                </c:pt>
                <c:pt idx="66">
                  <c:v>Jul-2012</c:v>
                </c:pt>
                <c:pt idx="67">
                  <c:v>Aug-2012</c:v>
                </c:pt>
              </c:strCache>
            </c:strRef>
          </c:cat>
          <c:val>
            <c:numRef>
              <c:f>'Harmonised Unemployment Rate'!$B$12:$BQ$12</c:f>
              <c:numCache>
                <c:formatCode>General</c:formatCode>
                <c:ptCount val="68"/>
                <c:pt idx="0">
                  <c:v>9.1999999999999993</c:v>
                </c:pt>
                <c:pt idx="1">
                  <c:v>9.1</c:v>
                </c:pt>
                <c:pt idx="2">
                  <c:v>9.1</c:v>
                </c:pt>
                <c:pt idx="3">
                  <c:v>9.1</c:v>
                </c:pt>
                <c:pt idx="4">
                  <c:v>9</c:v>
                </c:pt>
                <c:pt idx="5">
                  <c:v>9</c:v>
                </c:pt>
                <c:pt idx="6">
                  <c:v>8.9</c:v>
                </c:pt>
                <c:pt idx="7">
                  <c:v>8.9</c:v>
                </c:pt>
                <c:pt idx="8">
                  <c:v>8.8000000000000007</c:v>
                </c:pt>
                <c:pt idx="9">
                  <c:v>8.6999999999999993</c:v>
                </c:pt>
                <c:pt idx="10">
                  <c:v>8.6</c:v>
                </c:pt>
                <c:pt idx="11">
                  <c:v>8.5</c:v>
                </c:pt>
                <c:pt idx="12">
                  <c:v>8.4</c:v>
                </c:pt>
                <c:pt idx="13">
                  <c:v>8.3000000000000007</c:v>
                </c:pt>
                <c:pt idx="14">
                  <c:v>8.1999999999999993</c:v>
                </c:pt>
                <c:pt idx="15">
                  <c:v>8.1999999999999993</c:v>
                </c:pt>
                <c:pt idx="16">
                  <c:v>8.4</c:v>
                </c:pt>
                <c:pt idx="17">
                  <c:v>8.6</c:v>
                </c:pt>
                <c:pt idx="18">
                  <c:v>8.6999999999999993</c:v>
                </c:pt>
                <c:pt idx="19">
                  <c:v>8.8000000000000007</c:v>
                </c:pt>
                <c:pt idx="20">
                  <c:v>8.6999999999999993</c:v>
                </c:pt>
                <c:pt idx="21">
                  <c:v>8.5</c:v>
                </c:pt>
                <c:pt idx="22">
                  <c:v>8.6</c:v>
                </c:pt>
                <c:pt idx="23">
                  <c:v>8.9</c:v>
                </c:pt>
                <c:pt idx="24">
                  <c:v>9.3000000000000007</c:v>
                </c:pt>
                <c:pt idx="25">
                  <c:v>9.8000000000000007</c:v>
                </c:pt>
                <c:pt idx="26">
                  <c:v>10.1</c:v>
                </c:pt>
                <c:pt idx="27">
                  <c:v>10.3</c:v>
                </c:pt>
                <c:pt idx="28">
                  <c:v>10.4</c:v>
                </c:pt>
                <c:pt idx="29">
                  <c:v>10.7</c:v>
                </c:pt>
                <c:pt idx="30">
                  <c:v>11</c:v>
                </c:pt>
                <c:pt idx="31">
                  <c:v>11.1</c:v>
                </c:pt>
                <c:pt idx="32">
                  <c:v>11.2</c:v>
                </c:pt>
                <c:pt idx="33">
                  <c:v>11.2</c:v>
                </c:pt>
                <c:pt idx="34">
                  <c:v>11.2</c:v>
                </c:pt>
                <c:pt idx="35">
                  <c:v>11.3</c:v>
                </c:pt>
                <c:pt idx="36">
                  <c:v>11.5</c:v>
                </c:pt>
                <c:pt idx="37">
                  <c:v>11.5</c:v>
                </c:pt>
                <c:pt idx="38">
                  <c:v>11.7</c:v>
                </c:pt>
                <c:pt idx="39">
                  <c:v>11.8</c:v>
                </c:pt>
                <c:pt idx="40">
                  <c:v>12</c:v>
                </c:pt>
                <c:pt idx="41">
                  <c:v>12.1</c:v>
                </c:pt>
                <c:pt idx="42">
                  <c:v>12.2</c:v>
                </c:pt>
                <c:pt idx="43">
                  <c:v>12.3</c:v>
                </c:pt>
                <c:pt idx="44">
                  <c:v>12.4</c:v>
                </c:pt>
                <c:pt idx="45">
                  <c:v>12.3</c:v>
                </c:pt>
                <c:pt idx="46">
                  <c:v>12.3</c:v>
                </c:pt>
                <c:pt idx="47">
                  <c:v>12.3</c:v>
                </c:pt>
                <c:pt idx="48">
                  <c:v>12.3</c:v>
                </c:pt>
                <c:pt idx="49">
                  <c:v>12.3</c:v>
                </c:pt>
                <c:pt idx="50">
                  <c:v>12.4</c:v>
                </c:pt>
                <c:pt idx="51">
                  <c:v>12.5</c:v>
                </c:pt>
                <c:pt idx="52">
                  <c:v>12.6</c:v>
                </c:pt>
                <c:pt idx="53">
                  <c:v>12.5</c:v>
                </c:pt>
                <c:pt idx="54">
                  <c:v>12.5</c:v>
                </c:pt>
                <c:pt idx="55">
                  <c:v>12.7</c:v>
                </c:pt>
                <c:pt idx="56">
                  <c:v>13.1</c:v>
                </c:pt>
                <c:pt idx="57">
                  <c:v>13.7</c:v>
                </c:pt>
                <c:pt idx="58">
                  <c:v>14.1</c:v>
                </c:pt>
                <c:pt idx="59">
                  <c:v>14.5</c:v>
                </c:pt>
                <c:pt idx="60">
                  <c:v>14.6</c:v>
                </c:pt>
                <c:pt idx="61">
                  <c:v>14.8</c:v>
                </c:pt>
                <c:pt idx="62">
                  <c:v>15.1</c:v>
                </c:pt>
                <c:pt idx="63">
                  <c:v>15.4</c:v>
                </c:pt>
                <c:pt idx="64">
                  <c:v>15.5</c:v>
                </c:pt>
                <c:pt idx="65">
                  <c:v>15.7</c:v>
                </c:pt>
                <c:pt idx="66">
                  <c:v>15.7</c:v>
                </c:pt>
                <c:pt idx="67">
                  <c:v>15.9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'Harmonised Unemployment Rate'!$A$13</c:f>
              <c:strCache>
                <c:ptCount val="1"/>
                <c:pt idx="0">
                  <c:v>Spain</c:v>
                </c:pt>
              </c:strCache>
            </c:strRef>
          </c:tx>
          <c:marker>
            <c:symbol val="none"/>
          </c:marker>
          <c:cat>
            <c:strRef>
              <c:f>'Harmonised Unemployment Rate'!$B$6:$BQ$6</c:f>
              <c:strCache>
                <c:ptCount val="68"/>
                <c:pt idx="0">
                  <c:v>Jan-2007</c:v>
                </c:pt>
                <c:pt idx="1">
                  <c:v>Feb-2007</c:v>
                </c:pt>
                <c:pt idx="2">
                  <c:v>Mar-2007</c:v>
                </c:pt>
                <c:pt idx="3">
                  <c:v>Apr-2007</c:v>
                </c:pt>
                <c:pt idx="4">
                  <c:v>May-2007</c:v>
                </c:pt>
                <c:pt idx="5">
                  <c:v>Jun-2007</c:v>
                </c:pt>
                <c:pt idx="6">
                  <c:v>Jul-2007</c:v>
                </c:pt>
                <c:pt idx="7">
                  <c:v>Aug-2007</c:v>
                </c:pt>
                <c:pt idx="8">
                  <c:v>Sep-2007</c:v>
                </c:pt>
                <c:pt idx="9">
                  <c:v>Oct-2007</c:v>
                </c:pt>
                <c:pt idx="10">
                  <c:v>Nov-2007</c:v>
                </c:pt>
                <c:pt idx="11">
                  <c:v>Dec-2007</c:v>
                </c:pt>
                <c:pt idx="12">
                  <c:v>Jan-2008</c:v>
                </c:pt>
                <c:pt idx="13">
                  <c:v>Feb-2008</c:v>
                </c:pt>
                <c:pt idx="14">
                  <c:v>Mar-2008</c:v>
                </c:pt>
                <c:pt idx="15">
                  <c:v>Apr-2008</c:v>
                </c:pt>
                <c:pt idx="16">
                  <c:v>May-2008</c:v>
                </c:pt>
                <c:pt idx="17">
                  <c:v>Jun-2008</c:v>
                </c:pt>
                <c:pt idx="18">
                  <c:v>Jul-2008</c:v>
                </c:pt>
                <c:pt idx="19">
                  <c:v>Aug-2008</c:v>
                </c:pt>
                <c:pt idx="20">
                  <c:v>Sep-2008</c:v>
                </c:pt>
                <c:pt idx="21">
                  <c:v>Oct-2008</c:v>
                </c:pt>
                <c:pt idx="22">
                  <c:v>Nov-2008</c:v>
                </c:pt>
                <c:pt idx="23">
                  <c:v>Dec-2008</c:v>
                </c:pt>
                <c:pt idx="24">
                  <c:v>Jan-2009</c:v>
                </c:pt>
                <c:pt idx="25">
                  <c:v>Feb-2009</c:v>
                </c:pt>
                <c:pt idx="26">
                  <c:v>Mar-2009</c:v>
                </c:pt>
                <c:pt idx="27">
                  <c:v>Apr-2009</c:v>
                </c:pt>
                <c:pt idx="28">
                  <c:v>May-2009</c:v>
                </c:pt>
                <c:pt idx="29">
                  <c:v>Jun-2009</c:v>
                </c:pt>
                <c:pt idx="30">
                  <c:v>Jul-2009</c:v>
                </c:pt>
                <c:pt idx="31">
                  <c:v>Aug-2009</c:v>
                </c:pt>
                <c:pt idx="32">
                  <c:v>Sep-2009</c:v>
                </c:pt>
                <c:pt idx="33">
                  <c:v>Oct-2009</c:v>
                </c:pt>
                <c:pt idx="34">
                  <c:v>Nov-2009</c:v>
                </c:pt>
                <c:pt idx="35">
                  <c:v>Dec-2009</c:v>
                </c:pt>
                <c:pt idx="36">
                  <c:v>Jan-2010</c:v>
                </c:pt>
                <c:pt idx="37">
                  <c:v>Feb-2010</c:v>
                </c:pt>
                <c:pt idx="38">
                  <c:v>Mar-2010</c:v>
                </c:pt>
                <c:pt idx="39">
                  <c:v>Apr-2010</c:v>
                </c:pt>
                <c:pt idx="40">
                  <c:v>May-2010</c:v>
                </c:pt>
                <c:pt idx="41">
                  <c:v>Jun-2010</c:v>
                </c:pt>
                <c:pt idx="42">
                  <c:v>Jul-2010</c:v>
                </c:pt>
                <c:pt idx="43">
                  <c:v>Aug-2010</c:v>
                </c:pt>
                <c:pt idx="44">
                  <c:v>Sep-2010</c:v>
                </c:pt>
                <c:pt idx="45">
                  <c:v>Oct-2010</c:v>
                </c:pt>
                <c:pt idx="46">
                  <c:v>Nov-2010</c:v>
                </c:pt>
                <c:pt idx="47">
                  <c:v>Dec-2010</c:v>
                </c:pt>
                <c:pt idx="48">
                  <c:v>Jan-2011</c:v>
                </c:pt>
                <c:pt idx="49">
                  <c:v>Feb-2011</c:v>
                </c:pt>
                <c:pt idx="50">
                  <c:v>Mar-2011</c:v>
                </c:pt>
                <c:pt idx="51">
                  <c:v>Apr-2011</c:v>
                </c:pt>
                <c:pt idx="52">
                  <c:v>May-2011</c:v>
                </c:pt>
                <c:pt idx="53">
                  <c:v>Jun-2011</c:v>
                </c:pt>
                <c:pt idx="54">
                  <c:v>Jul-2011</c:v>
                </c:pt>
                <c:pt idx="55">
                  <c:v>Aug-2011</c:v>
                </c:pt>
                <c:pt idx="56">
                  <c:v>Sep-2011</c:v>
                </c:pt>
                <c:pt idx="57">
                  <c:v>Oct-2011</c:v>
                </c:pt>
                <c:pt idx="58">
                  <c:v>Nov-2011</c:v>
                </c:pt>
                <c:pt idx="59">
                  <c:v>Dec-2011</c:v>
                </c:pt>
                <c:pt idx="60">
                  <c:v>Jan-2012</c:v>
                </c:pt>
                <c:pt idx="61">
                  <c:v>Feb-2012</c:v>
                </c:pt>
                <c:pt idx="62">
                  <c:v>Mar-2012</c:v>
                </c:pt>
                <c:pt idx="63">
                  <c:v>Apr-2012</c:v>
                </c:pt>
                <c:pt idx="64">
                  <c:v>May-2012</c:v>
                </c:pt>
                <c:pt idx="65">
                  <c:v>Jun-2012</c:v>
                </c:pt>
                <c:pt idx="66">
                  <c:v>Jul-2012</c:v>
                </c:pt>
                <c:pt idx="67">
                  <c:v>Aug-2012</c:v>
                </c:pt>
              </c:strCache>
            </c:strRef>
          </c:cat>
          <c:val>
            <c:numRef>
              <c:f>'Harmonised Unemployment Rate'!$B$13:$BQ$13</c:f>
              <c:numCache>
                <c:formatCode>General</c:formatCode>
                <c:ptCount val="68"/>
                <c:pt idx="0">
                  <c:v>8.1999999999999993</c:v>
                </c:pt>
                <c:pt idx="1">
                  <c:v>8.1</c:v>
                </c:pt>
                <c:pt idx="2">
                  <c:v>8</c:v>
                </c:pt>
                <c:pt idx="3">
                  <c:v>7.9</c:v>
                </c:pt>
                <c:pt idx="4">
                  <c:v>7.9</c:v>
                </c:pt>
                <c:pt idx="5">
                  <c:v>8.1</c:v>
                </c:pt>
                <c:pt idx="6">
                  <c:v>8.3000000000000007</c:v>
                </c:pt>
                <c:pt idx="7">
                  <c:v>8.4</c:v>
                </c:pt>
                <c:pt idx="8">
                  <c:v>8.5</c:v>
                </c:pt>
                <c:pt idx="9">
                  <c:v>8.5</c:v>
                </c:pt>
                <c:pt idx="10">
                  <c:v>8.6</c:v>
                </c:pt>
                <c:pt idx="11">
                  <c:v>8.8000000000000007</c:v>
                </c:pt>
                <c:pt idx="12">
                  <c:v>9</c:v>
                </c:pt>
                <c:pt idx="13">
                  <c:v>9.1999999999999993</c:v>
                </c:pt>
                <c:pt idx="14">
                  <c:v>9.3000000000000007</c:v>
                </c:pt>
                <c:pt idx="15">
                  <c:v>9.9</c:v>
                </c:pt>
                <c:pt idx="16">
                  <c:v>10.5</c:v>
                </c:pt>
                <c:pt idx="17">
                  <c:v>11</c:v>
                </c:pt>
                <c:pt idx="18">
                  <c:v>11.4</c:v>
                </c:pt>
                <c:pt idx="19">
                  <c:v>11.8</c:v>
                </c:pt>
                <c:pt idx="20">
                  <c:v>12.3</c:v>
                </c:pt>
                <c:pt idx="21">
                  <c:v>13.2</c:v>
                </c:pt>
                <c:pt idx="22">
                  <c:v>14</c:v>
                </c:pt>
                <c:pt idx="23">
                  <c:v>14.9</c:v>
                </c:pt>
                <c:pt idx="24">
                  <c:v>15.9</c:v>
                </c:pt>
                <c:pt idx="25">
                  <c:v>16.8</c:v>
                </c:pt>
                <c:pt idx="26">
                  <c:v>17.399999999999999</c:v>
                </c:pt>
                <c:pt idx="27">
                  <c:v>17.7</c:v>
                </c:pt>
                <c:pt idx="28">
                  <c:v>17.899999999999999</c:v>
                </c:pt>
                <c:pt idx="29">
                  <c:v>18</c:v>
                </c:pt>
                <c:pt idx="30">
                  <c:v>18.3</c:v>
                </c:pt>
                <c:pt idx="31">
                  <c:v>18.5</c:v>
                </c:pt>
                <c:pt idx="32">
                  <c:v>18.8</c:v>
                </c:pt>
                <c:pt idx="33">
                  <c:v>18.899999999999999</c:v>
                </c:pt>
                <c:pt idx="34">
                  <c:v>19</c:v>
                </c:pt>
                <c:pt idx="35">
                  <c:v>19.2</c:v>
                </c:pt>
                <c:pt idx="36">
                  <c:v>19.2</c:v>
                </c:pt>
                <c:pt idx="37">
                  <c:v>19.399999999999999</c:v>
                </c:pt>
                <c:pt idx="38">
                  <c:v>19.600000000000001</c:v>
                </c:pt>
                <c:pt idx="39">
                  <c:v>19.899999999999999</c:v>
                </c:pt>
                <c:pt idx="40">
                  <c:v>20.100000000000001</c:v>
                </c:pt>
                <c:pt idx="41">
                  <c:v>20.2</c:v>
                </c:pt>
                <c:pt idx="42">
                  <c:v>20.2</c:v>
                </c:pt>
                <c:pt idx="43">
                  <c:v>20.3</c:v>
                </c:pt>
                <c:pt idx="44">
                  <c:v>20.399999999999999</c:v>
                </c:pt>
                <c:pt idx="45">
                  <c:v>20.5</c:v>
                </c:pt>
                <c:pt idx="46">
                  <c:v>20.5</c:v>
                </c:pt>
                <c:pt idx="47">
                  <c:v>20.5</c:v>
                </c:pt>
                <c:pt idx="48">
                  <c:v>20.6</c:v>
                </c:pt>
                <c:pt idx="49">
                  <c:v>20.7</c:v>
                </c:pt>
                <c:pt idx="50">
                  <c:v>20.8</c:v>
                </c:pt>
                <c:pt idx="51">
                  <c:v>20.7</c:v>
                </c:pt>
                <c:pt idx="52">
                  <c:v>20.8</c:v>
                </c:pt>
                <c:pt idx="53">
                  <c:v>21.2</c:v>
                </c:pt>
                <c:pt idx="54">
                  <c:v>21.7</c:v>
                </c:pt>
                <c:pt idx="55">
                  <c:v>22</c:v>
                </c:pt>
                <c:pt idx="56">
                  <c:v>22.5</c:v>
                </c:pt>
                <c:pt idx="57">
                  <c:v>22.8</c:v>
                </c:pt>
                <c:pt idx="58">
                  <c:v>23</c:v>
                </c:pt>
                <c:pt idx="59">
                  <c:v>23.2</c:v>
                </c:pt>
                <c:pt idx="60">
                  <c:v>23.5</c:v>
                </c:pt>
                <c:pt idx="61">
                  <c:v>23.8</c:v>
                </c:pt>
                <c:pt idx="62">
                  <c:v>24.1</c:v>
                </c:pt>
                <c:pt idx="63">
                  <c:v>24.4</c:v>
                </c:pt>
                <c:pt idx="64">
                  <c:v>24.7</c:v>
                </c:pt>
                <c:pt idx="65">
                  <c:v>24.8</c:v>
                </c:pt>
                <c:pt idx="66">
                  <c:v>25</c:v>
                </c:pt>
                <c:pt idx="67">
                  <c:v>25.1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'Harmonised Unemployment Rate'!$A$14</c:f>
              <c:strCache>
                <c:ptCount val="1"/>
                <c:pt idx="0">
                  <c:v>United Kingdom</c:v>
                </c:pt>
              </c:strCache>
            </c:strRef>
          </c:tx>
          <c:marker>
            <c:symbol val="none"/>
          </c:marker>
          <c:cat>
            <c:strRef>
              <c:f>'Harmonised Unemployment Rate'!$B$6:$BQ$6</c:f>
              <c:strCache>
                <c:ptCount val="68"/>
                <c:pt idx="0">
                  <c:v>Jan-2007</c:v>
                </c:pt>
                <c:pt idx="1">
                  <c:v>Feb-2007</c:v>
                </c:pt>
                <c:pt idx="2">
                  <c:v>Mar-2007</c:v>
                </c:pt>
                <c:pt idx="3">
                  <c:v>Apr-2007</c:v>
                </c:pt>
                <c:pt idx="4">
                  <c:v>May-2007</c:v>
                </c:pt>
                <c:pt idx="5">
                  <c:v>Jun-2007</c:v>
                </c:pt>
                <c:pt idx="6">
                  <c:v>Jul-2007</c:v>
                </c:pt>
                <c:pt idx="7">
                  <c:v>Aug-2007</c:v>
                </c:pt>
                <c:pt idx="8">
                  <c:v>Sep-2007</c:v>
                </c:pt>
                <c:pt idx="9">
                  <c:v>Oct-2007</c:v>
                </c:pt>
                <c:pt idx="10">
                  <c:v>Nov-2007</c:v>
                </c:pt>
                <c:pt idx="11">
                  <c:v>Dec-2007</c:v>
                </c:pt>
                <c:pt idx="12">
                  <c:v>Jan-2008</c:v>
                </c:pt>
                <c:pt idx="13">
                  <c:v>Feb-2008</c:v>
                </c:pt>
                <c:pt idx="14">
                  <c:v>Mar-2008</c:v>
                </c:pt>
                <c:pt idx="15">
                  <c:v>Apr-2008</c:v>
                </c:pt>
                <c:pt idx="16">
                  <c:v>May-2008</c:v>
                </c:pt>
                <c:pt idx="17">
                  <c:v>Jun-2008</c:v>
                </c:pt>
                <c:pt idx="18">
                  <c:v>Jul-2008</c:v>
                </c:pt>
                <c:pt idx="19">
                  <c:v>Aug-2008</c:v>
                </c:pt>
                <c:pt idx="20">
                  <c:v>Sep-2008</c:v>
                </c:pt>
                <c:pt idx="21">
                  <c:v>Oct-2008</c:v>
                </c:pt>
                <c:pt idx="22">
                  <c:v>Nov-2008</c:v>
                </c:pt>
                <c:pt idx="23">
                  <c:v>Dec-2008</c:v>
                </c:pt>
                <c:pt idx="24">
                  <c:v>Jan-2009</c:v>
                </c:pt>
                <c:pt idx="25">
                  <c:v>Feb-2009</c:v>
                </c:pt>
                <c:pt idx="26">
                  <c:v>Mar-2009</c:v>
                </c:pt>
                <c:pt idx="27">
                  <c:v>Apr-2009</c:v>
                </c:pt>
                <c:pt idx="28">
                  <c:v>May-2009</c:v>
                </c:pt>
                <c:pt idx="29">
                  <c:v>Jun-2009</c:v>
                </c:pt>
                <c:pt idx="30">
                  <c:v>Jul-2009</c:v>
                </c:pt>
                <c:pt idx="31">
                  <c:v>Aug-2009</c:v>
                </c:pt>
                <c:pt idx="32">
                  <c:v>Sep-2009</c:v>
                </c:pt>
                <c:pt idx="33">
                  <c:v>Oct-2009</c:v>
                </c:pt>
                <c:pt idx="34">
                  <c:v>Nov-2009</c:v>
                </c:pt>
                <c:pt idx="35">
                  <c:v>Dec-2009</c:v>
                </c:pt>
                <c:pt idx="36">
                  <c:v>Jan-2010</c:v>
                </c:pt>
                <c:pt idx="37">
                  <c:v>Feb-2010</c:v>
                </c:pt>
                <c:pt idx="38">
                  <c:v>Mar-2010</c:v>
                </c:pt>
                <c:pt idx="39">
                  <c:v>Apr-2010</c:v>
                </c:pt>
                <c:pt idx="40">
                  <c:v>May-2010</c:v>
                </c:pt>
                <c:pt idx="41">
                  <c:v>Jun-2010</c:v>
                </c:pt>
                <c:pt idx="42">
                  <c:v>Jul-2010</c:v>
                </c:pt>
                <c:pt idx="43">
                  <c:v>Aug-2010</c:v>
                </c:pt>
                <c:pt idx="44">
                  <c:v>Sep-2010</c:v>
                </c:pt>
                <c:pt idx="45">
                  <c:v>Oct-2010</c:v>
                </c:pt>
                <c:pt idx="46">
                  <c:v>Nov-2010</c:v>
                </c:pt>
                <c:pt idx="47">
                  <c:v>Dec-2010</c:v>
                </c:pt>
                <c:pt idx="48">
                  <c:v>Jan-2011</c:v>
                </c:pt>
                <c:pt idx="49">
                  <c:v>Feb-2011</c:v>
                </c:pt>
                <c:pt idx="50">
                  <c:v>Mar-2011</c:v>
                </c:pt>
                <c:pt idx="51">
                  <c:v>Apr-2011</c:v>
                </c:pt>
                <c:pt idx="52">
                  <c:v>May-2011</c:v>
                </c:pt>
                <c:pt idx="53">
                  <c:v>Jun-2011</c:v>
                </c:pt>
                <c:pt idx="54">
                  <c:v>Jul-2011</c:v>
                </c:pt>
                <c:pt idx="55">
                  <c:v>Aug-2011</c:v>
                </c:pt>
                <c:pt idx="56">
                  <c:v>Sep-2011</c:v>
                </c:pt>
                <c:pt idx="57">
                  <c:v>Oct-2011</c:v>
                </c:pt>
                <c:pt idx="58">
                  <c:v>Nov-2011</c:v>
                </c:pt>
                <c:pt idx="59">
                  <c:v>Dec-2011</c:v>
                </c:pt>
                <c:pt idx="60">
                  <c:v>Jan-2012</c:v>
                </c:pt>
                <c:pt idx="61">
                  <c:v>Feb-2012</c:v>
                </c:pt>
                <c:pt idx="62">
                  <c:v>Mar-2012</c:v>
                </c:pt>
                <c:pt idx="63">
                  <c:v>Apr-2012</c:v>
                </c:pt>
                <c:pt idx="64">
                  <c:v>May-2012</c:v>
                </c:pt>
                <c:pt idx="65">
                  <c:v>Jun-2012</c:v>
                </c:pt>
                <c:pt idx="66">
                  <c:v>Jul-2012</c:v>
                </c:pt>
                <c:pt idx="67">
                  <c:v>Aug-2012</c:v>
                </c:pt>
              </c:strCache>
            </c:strRef>
          </c:cat>
          <c:val>
            <c:numRef>
              <c:f>'Harmonised Unemployment Rate'!$B$14:$BQ$14</c:f>
              <c:numCache>
                <c:formatCode>General</c:formatCode>
                <c:ptCount val="68"/>
                <c:pt idx="0">
                  <c:v>5.5</c:v>
                </c:pt>
                <c:pt idx="1">
                  <c:v>5.5</c:v>
                </c:pt>
                <c:pt idx="2">
                  <c:v>5.5</c:v>
                </c:pt>
                <c:pt idx="3">
                  <c:v>5.4</c:v>
                </c:pt>
                <c:pt idx="4">
                  <c:v>5.3</c:v>
                </c:pt>
                <c:pt idx="5">
                  <c:v>5.3</c:v>
                </c:pt>
                <c:pt idx="6">
                  <c:v>5.3</c:v>
                </c:pt>
                <c:pt idx="7">
                  <c:v>5.3</c:v>
                </c:pt>
                <c:pt idx="8">
                  <c:v>5.2</c:v>
                </c:pt>
                <c:pt idx="9">
                  <c:v>5.0999999999999996</c:v>
                </c:pt>
                <c:pt idx="10">
                  <c:v>5</c:v>
                </c:pt>
                <c:pt idx="11">
                  <c:v>5.0999999999999996</c:v>
                </c:pt>
                <c:pt idx="12">
                  <c:v>5.0999999999999996</c:v>
                </c:pt>
                <c:pt idx="13">
                  <c:v>5.0999999999999996</c:v>
                </c:pt>
                <c:pt idx="14">
                  <c:v>5.2</c:v>
                </c:pt>
                <c:pt idx="15">
                  <c:v>5.2</c:v>
                </c:pt>
                <c:pt idx="16">
                  <c:v>5.3</c:v>
                </c:pt>
                <c:pt idx="17">
                  <c:v>5.5</c:v>
                </c:pt>
                <c:pt idx="18">
                  <c:v>5.7</c:v>
                </c:pt>
                <c:pt idx="19">
                  <c:v>5.8</c:v>
                </c:pt>
                <c:pt idx="20">
                  <c:v>5.9</c:v>
                </c:pt>
                <c:pt idx="21">
                  <c:v>6.1</c:v>
                </c:pt>
                <c:pt idx="22">
                  <c:v>6.3</c:v>
                </c:pt>
                <c:pt idx="23">
                  <c:v>6.5</c:v>
                </c:pt>
                <c:pt idx="24">
                  <c:v>6.7</c:v>
                </c:pt>
                <c:pt idx="25">
                  <c:v>7.1</c:v>
                </c:pt>
                <c:pt idx="26">
                  <c:v>7.3</c:v>
                </c:pt>
                <c:pt idx="27">
                  <c:v>7.6</c:v>
                </c:pt>
                <c:pt idx="28">
                  <c:v>7.8</c:v>
                </c:pt>
                <c:pt idx="29">
                  <c:v>7.9</c:v>
                </c:pt>
                <c:pt idx="30">
                  <c:v>7.9</c:v>
                </c:pt>
                <c:pt idx="31">
                  <c:v>7.8</c:v>
                </c:pt>
                <c:pt idx="32">
                  <c:v>7.8</c:v>
                </c:pt>
                <c:pt idx="33">
                  <c:v>7.7</c:v>
                </c:pt>
                <c:pt idx="34">
                  <c:v>7.7</c:v>
                </c:pt>
                <c:pt idx="35">
                  <c:v>7.7</c:v>
                </c:pt>
                <c:pt idx="36">
                  <c:v>7.9</c:v>
                </c:pt>
                <c:pt idx="37">
                  <c:v>8</c:v>
                </c:pt>
                <c:pt idx="38">
                  <c:v>7.9</c:v>
                </c:pt>
                <c:pt idx="39">
                  <c:v>7.8</c:v>
                </c:pt>
                <c:pt idx="40">
                  <c:v>7.8</c:v>
                </c:pt>
                <c:pt idx="41">
                  <c:v>7.8</c:v>
                </c:pt>
                <c:pt idx="42">
                  <c:v>7.7</c:v>
                </c:pt>
                <c:pt idx="43">
                  <c:v>7.6</c:v>
                </c:pt>
                <c:pt idx="44">
                  <c:v>7.8</c:v>
                </c:pt>
                <c:pt idx="45">
                  <c:v>7.8</c:v>
                </c:pt>
                <c:pt idx="46">
                  <c:v>7.7</c:v>
                </c:pt>
                <c:pt idx="47">
                  <c:v>7.8</c:v>
                </c:pt>
                <c:pt idx="48">
                  <c:v>7.7</c:v>
                </c:pt>
                <c:pt idx="49">
                  <c:v>7.7</c:v>
                </c:pt>
                <c:pt idx="50">
                  <c:v>7.7</c:v>
                </c:pt>
                <c:pt idx="51">
                  <c:v>7.8</c:v>
                </c:pt>
                <c:pt idx="52">
                  <c:v>7.9</c:v>
                </c:pt>
                <c:pt idx="53">
                  <c:v>8</c:v>
                </c:pt>
                <c:pt idx="54">
                  <c:v>8.1999999999999993</c:v>
                </c:pt>
                <c:pt idx="55">
                  <c:v>8.3000000000000007</c:v>
                </c:pt>
                <c:pt idx="56">
                  <c:v>8.3000000000000007</c:v>
                </c:pt>
                <c:pt idx="57">
                  <c:v>8.3000000000000007</c:v>
                </c:pt>
                <c:pt idx="58">
                  <c:v>8.3000000000000007</c:v>
                </c:pt>
                <c:pt idx="59">
                  <c:v>8.3000000000000007</c:v>
                </c:pt>
                <c:pt idx="60">
                  <c:v>8.1999999999999993</c:v>
                </c:pt>
                <c:pt idx="61">
                  <c:v>8.1</c:v>
                </c:pt>
                <c:pt idx="62">
                  <c:v>8.1</c:v>
                </c:pt>
                <c:pt idx="63">
                  <c:v>7.9</c:v>
                </c:pt>
                <c:pt idx="64">
                  <c:v>7.9</c:v>
                </c:pt>
                <c:pt idx="65">
                  <c:v>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1463296"/>
        <c:axId val="51464832"/>
      </c:lineChart>
      <c:catAx>
        <c:axId val="51463296"/>
        <c:scaling>
          <c:orientation val="minMax"/>
        </c:scaling>
        <c:delete val="0"/>
        <c:axPos val="b"/>
        <c:majorTickMark val="none"/>
        <c:minorTickMark val="none"/>
        <c:tickLblPos val="nextTo"/>
        <c:crossAx val="51464832"/>
        <c:crosses val="autoZero"/>
        <c:auto val="1"/>
        <c:lblAlgn val="ctr"/>
        <c:lblOffset val="100"/>
        <c:noMultiLvlLbl val="0"/>
      </c:catAx>
      <c:valAx>
        <c:axId val="51464832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percent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5146329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0088822727054623"/>
          <c:y val="0.26303056304756728"/>
          <c:w val="0.2788836126219737"/>
          <c:h val="0.71896279747501035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A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Growth of Labour Productivity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data!$A$16</c:f>
              <c:strCache>
                <c:ptCount val="1"/>
                <c:pt idx="0">
                  <c:v>Germany</c:v>
                </c:pt>
              </c:strCache>
            </c:strRef>
          </c:tx>
          <c:marker>
            <c:symbol val="none"/>
          </c:marker>
          <c:trendline>
            <c:trendlineType val="log"/>
            <c:dispRSqr val="0"/>
            <c:dispEq val="0"/>
          </c:trendline>
          <c:cat>
            <c:strRef>
              <c:f>data!$C$4:$AQ$4</c:f>
              <c:strCache>
                <c:ptCount val="41"/>
                <c:pt idx="0">
                  <c:v>1971</c:v>
                </c:pt>
                <c:pt idx="1">
                  <c:v>1972</c:v>
                </c:pt>
                <c:pt idx="2">
                  <c:v>1973</c:v>
                </c:pt>
                <c:pt idx="3">
                  <c:v>1974</c:v>
                </c:pt>
                <c:pt idx="4">
                  <c:v>1975</c:v>
                </c:pt>
                <c:pt idx="5">
                  <c:v>1976</c:v>
                </c:pt>
                <c:pt idx="6">
                  <c:v>1977</c:v>
                </c:pt>
                <c:pt idx="7">
                  <c:v>1978</c:v>
                </c:pt>
                <c:pt idx="8">
                  <c:v>1979</c:v>
                </c:pt>
                <c:pt idx="9">
                  <c:v>1980</c:v>
                </c:pt>
                <c:pt idx="10">
                  <c:v>1981</c:v>
                </c:pt>
                <c:pt idx="11">
                  <c:v>1982</c:v>
                </c:pt>
                <c:pt idx="12">
                  <c:v>1983</c:v>
                </c:pt>
                <c:pt idx="13">
                  <c:v>1984</c:v>
                </c:pt>
                <c:pt idx="14">
                  <c:v>1985</c:v>
                </c:pt>
                <c:pt idx="15">
                  <c:v>1986</c:v>
                </c:pt>
                <c:pt idx="16">
                  <c:v>1987</c:v>
                </c:pt>
                <c:pt idx="17">
                  <c:v>1988</c:v>
                </c:pt>
                <c:pt idx="18">
                  <c:v>1989</c:v>
                </c:pt>
                <c:pt idx="19">
                  <c:v>1990</c:v>
                </c:pt>
                <c:pt idx="20">
                  <c:v>1991</c:v>
                </c:pt>
                <c:pt idx="21">
                  <c:v>1992</c:v>
                </c:pt>
                <c:pt idx="22">
                  <c:v>1993</c:v>
                </c:pt>
                <c:pt idx="23">
                  <c:v>1994</c:v>
                </c:pt>
                <c:pt idx="24">
                  <c:v>1995</c:v>
                </c:pt>
                <c:pt idx="25">
                  <c:v>1996</c:v>
                </c:pt>
                <c:pt idx="26">
                  <c:v>1997</c:v>
                </c:pt>
                <c:pt idx="27">
                  <c:v>1998</c:v>
                </c:pt>
                <c:pt idx="28">
                  <c:v>1999</c:v>
                </c:pt>
                <c:pt idx="29">
                  <c:v>2000</c:v>
                </c:pt>
                <c:pt idx="30">
                  <c:v>2001</c:v>
                </c:pt>
                <c:pt idx="31">
                  <c:v>2002</c:v>
                </c:pt>
                <c:pt idx="32">
                  <c:v>2003</c:v>
                </c:pt>
                <c:pt idx="33">
                  <c:v>2004</c:v>
                </c:pt>
                <c:pt idx="34">
                  <c:v>2005</c:v>
                </c:pt>
                <c:pt idx="35">
                  <c:v>2006</c:v>
                </c:pt>
                <c:pt idx="36">
                  <c:v>2007</c:v>
                </c:pt>
                <c:pt idx="37">
                  <c:v>2008</c:v>
                </c:pt>
                <c:pt idx="38">
                  <c:v>2009</c:v>
                </c:pt>
                <c:pt idx="39">
                  <c:v>2010</c:v>
                </c:pt>
                <c:pt idx="40">
                  <c:v>2011</c:v>
                </c:pt>
              </c:strCache>
            </c:strRef>
          </c:cat>
          <c:val>
            <c:numRef>
              <c:f>data!$C$16:$AQ$16</c:f>
              <c:numCache>
                <c:formatCode>General</c:formatCode>
                <c:ptCount val="41"/>
                <c:pt idx="0">
                  <c:v>4.3</c:v>
                </c:pt>
                <c:pt idx="1">
                  <c:v>4.9000000000000004</c:v>
                </c:pt>
                <c:pt idx="2">
                  <c:v>5</c:v>
                </c:pt>
                <c:pt idx="3">
                  <c:v>4</c:v>
                </c:pt>
                <c:pt idx="4">
                  <c:v>3.7</c:v>
                </c:pt>
                <c:pt idx="5">
                  <c:v>4.5999999999999996</c:v>
                </c:pt>
                <c:pt idx="6">
                  <c:v>4</c:v>
                </c:pt>
                <c:pt idx="7">
                  <c:v>3</c:v>
                </c:pt>
                <c:pt idx="8">
                  <c:v>2.8</c:v>
                </c:pt>
                <c:pt idx="9">
                  <c:v>0.8</c:v>
                </c:pt>
                <c:pt idx="10">
                  <c:v>1.6</c:v>
                </c:pt>
                <c:pt idx="11">
                  <c:v>1</c:v>
                </c:pt>
                <c:pt idx="12">
                  <c:v>3.2</c:v>
                </c:pt>
                <c:pt idx="13">
                  <c:v>2.6</c:v>
                </c:pt>
                <c:pt idx="14">
                  <c:v>2.2999999999999998</c:v>
                </c:pt>
                <c:pt idx="15">
                  <c:v>1.5</c:v>
                </c:pt>
                <c:pt idx="16">
                  <c:v>1.4</c:v>
                </c:pt>
                <c:pt idx="17">
                  <c:v>2.5</c:v>
                </c:pt>
                <c:pt idx="18">
                  <c:v>3.4</c:v>
                </c:pt>
                <c:pt idx="19">
                  <c:v>3.5</c:v>
                </c:pt>
                <c:pt idx="20">
                  <c:v>3.4</c:v>
                </c:pt>
                <c:pt idx="21">
                  <c:v>2.5</c:v>
                </c:pt>
                <c:pt idx="22">
                  <c:v>1.4</c:v>
                </c:pt>
                <c:pt idx="23">
                  <c:v>2.7</c:v>
                </c:pt>
                <c:pt idx="24">
                  <c:v>2.4</c:v>
                </c:pt>
                <c:pt idx="25">
                  <c:v>2</c:v>
                </c:pt>
                <c:pt idx="26">
                  <c:v>2.2999999999999998</c:v>
                </c:pt>
                <c:pt idx="27">
                  <c:v>1.1000000000000001</c:v>
                </c:pt>
                <c:pt idx="28">
                  <c:v>0.9</c:v>
                </c:pt>
                <c:pt idx="29">
                  <c:v>2.7</c:v>
                </c:pt>
                <c:pt idx="30">
                  <c:v>2.5</c:v>
                </c:pt>
                <c:pt idx="31">
                  <c:v>1.4</c:v>
                </c:pt>
                <c:pt idx="32">
                  <c:v>0.9</c:v>
                </c:pt>
                <c:pt idx="33">
                  <c:v>0.8</c:v>
                </c:pt>
                <c:pt idx="34">
                  <c:v>1.2</c:v>
                </c:pt>
                <c:pt idx="35">
                  <c:v>3.6</c:v>
                </c:pt>
                <c:pt idx="36">
                  <c:v>1.7</c:v>
                </c:pt>
                <c:pt idx="37">
                  <c:v>-0.1</c:v>
                </c:pt>
                <c:pt idx="38">
                  <c:v>-2.5</c:v>
                </c:pt>
                <c:pt idx="39">
                  <c:v>1.8</c:v>
                </c:pt>
                <c:pt idx="40">
                  <c:v>1.6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data!$A$22</c:f>
              <c:strCache>
                <c:ptCount val="1"/>
                <c:pt idx="0">
                  <c:v>Italy</c:v>
                </c:pt>
              </c:strCache>
            </c:strRef>
          </c:tx>
          <c:marker>
            <c:symbol val="none"/>
          </c:marker>
          <c:val>
            <c:numRef>
              <c:f>data!$C$22:$AQ$22</c:f>
              <c:numCache>
                <c:formatCode>General</c:formatCode>
                <c:ptCount val="41"/>
                <c:pt idx="0">
                  <c:v>4.4000000000000004</c:v>
                </c:pt>
                <c:pt idx="1">
                  <c:v>4.8</c:v>
                </c:pt>
                <c:pt idx="2">
                  <c:v>6.3</c:v>
                </c:pt>
                <c:pt idx="3">
                  <c:v>5.4</c:v>
                </c:pt>
                <c:pt idx="4">
                  <c:v>-1.4</c:v>
                </c:pt>
                <c:pt idx="5">
                  <c:v>6</c:v>
                </c:pt>
                <c:pt idx="6">
                  <c:v>4.0999999999999996</c:v>
                </c:pt>
                <c:pt idx="7">
                  <c:v>3.4</c:v>
                </c:pt>
                <c:pt idx="8">
                  <c:v>5</c:v>
                </c:pt>
                <c:pt idx="9">
                  <c:v>1.9</c:v>
                </c:pt>
                <c:pt idx="10">
                  <c:v>0.6</c:v>
                </c:pt>
                <c:pt idx="11">
                  <c:v>-0.4</c:v>
                </c:pt>
                <c:pt idx="12">
                  <c:v>0.9</c:v>
                </c:pt>
                <c:pt idx="13">
                  <c:v>3.7</c:v>
                </c:pt>
                <c:pt idx="14">
                  <c:v>2</c:v>
                </c:pt>
                <c:pt idx="15">
                  <c:v>1.7</c:v>
                </c:pt>
                <c:pt idx="16">
                  <c:v>1.9</c:v>
                </c:pt>
                <c:pt idx="17">
                  <c:v>2.8</c:v>
                </c:pt>
                <c:pt idx="18">
                  <c:v>3.5</c:v>
                </c:pt>
                <c:pt idx="19">
                  <c:v>1</c:v>
                </c:pt>
                <c:pt idx="20">
                  <c:v>0</c:v>
                </c:pt>
                <c:pt idx="21">
                  <c:v>1.3</c:v>
                </c:pt>
                <c:pt idx="22">
                  <c:v>1.9</c:v>
                </c:pt>
                <c:pt idx="23">
                  <c:v>4.0999999999999996</c:v>
                </c:pt>
                <c:pt idx="24">
                  <c:v>2.9</c:v>
                </c:pt>
                <c:pt idx="25">
                  <c:v>-0.2</c:v>
                </c:pt>
                <c:pt idx="26">
                  <c:v>2.1</c:v>
                </c:pt>
                <c:pt idx="27">
                  <c:v>-0.4</c:v>
                </c:pt>
                <c:pt idx="28">
                  <c:v>0.6</c:v>
                </c:pt>
                <c:pt idx="29">
                  <c:v>2.4</c:v>
                </c:pt>
                <c:pt idx="30">
                  <c:v>0.8</c:v>
                </c:pt>
                <c:pt idx="31">
                  <c:v>-0.6</c:v>
                </c:pt>
                <c:pt idx="32">
                  <c:v>-1.2</c:v>
                </c:pt>
                <c:pt idx="33">
                  <c:v>1.3</c:v>
                </c:pt>
                <c:pt idx="34">
                  <c:v>0.8</c:v>
                </c:pt>
                <c:pt idx="35">
                  <c:v>0.4</c:v>
                </c:pt>
                <c:pt idx="36">
                  <c:v>0.3</c:v>
                </c:pt>
                <c:pt idx="37">
                  <c:v>-0.7</c:v>
                </c:pt>
                <c:pt idx="38">
                  <c:v>-2.2000000000000002</c:v>
                </c:pt>
                <c:pt idx="39">
                  <c:v>2.2999999999999998</c:v>
                </c:pt>
                <c:pt idx="40">
                  <c:v>0.2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data!$A$34</c:f>
              <c:strCache>
                <c:ptCount val="1"/>
                <c:pt idx="0">
                  <c:v>Spain</c:v>
                </c:pt>
              </c:strCache>
            </c:strRef>
          </c:tx>
          <c:marker>
            <c:symbol val="none"/>
          </c:marker>
          <c:trendline>
            <c:trendlineType val="log"/>
            <c:dispRSqr val="0"/>
            <c:dispEq val="0"/>
          </c:trendline>
          <c:val>
            <c:numRef>
              <c:f>data!$C$34:$AQ$34</c:f>
              <c:numCache>
                <c:formatCode>General</c:formatCode>
                <c:ptCount val="41"/>
                <c:pt idx="0">
                  <c:v>4.2</c:v>
                </c:pt>
                <c:pt idx="1">
                  <c:v>7.8</c:v>
                </c:pt>
                <c:pt idx="2">
                  <c:v>5.3</c:v>
                </c:pt>
                <c:pt idx="3">
                  <c:v>5</c:v>
                </c:pt>
                <c:pt idx="4">
                  <c:v>2.4</c:v>
                </c:pt>
                <c:pt idx="5">
                  <c:v>5.2</c:v>
                </c:pt>
                <c:pt idx="6">
                  <c:v>2.9</c:v>
                </c:pt>
                <c:pt idx="7">
                  <c:v>3.7</c:v>
                </c:pt>
                <c:pt idx="8">
                  <c:v>2.8</c:v>
                </c:pt>
                <c:pt idx="9">
                  <c:v>6</c:v>
                </c:pt>
                <c:pt idx="10">
                  <c:v>3.6</c:v>
                </c:pt>
                <c:pt idx="11">
                  <c:v>2.4</c:v>
                </c:pt>
                <c:pt idx="12">
                  <c:v>3.6</c:v>
                </c:pt>
                <c:pt idx="13">
                  <c:v>5.5</c:v>
                </c:pt>
                <c:pt idx="14">
                  <c:v>5.0999999999999996</c:v>
                </c:pt>
                <c:pt idx="15">
                  <c:v>0.1</c:v>
                </c:pt>
                <c:pt idx="16">
                  <c:v>1.8</c:v>
                </c:pt>
                <c:pt idx="17">
                  <c:v>1.7</c:v>
                </c:pt>
                <c:pt idx="18">
                  <c:v>2.2000000000000002</c:v>
                </c:pt>
                <c:pt idx="19">
                  <c:v>1.2</c:v>
                </c:pt>
                <c:pt idx="20">
                  <c:v>1.7</c:v>
                </c:pt>
                <c:pt idx="21">
                  <c:v>2.7</c:v>
                </c:pt>
                <c:pt idx="22">
                  <c:v>2.4</c:v>
                </c:pt>
                <c:pt idx="23">
                  <c:v>4.2</c:v>
                </c:pt>
                <c:pt idx="24">
                  <c:v>2.1</c:v>
                </c:pt>
                <c:pt idx="25">
                  <c:v>1</c:v>
                </c:pt>
                <c:pt idx="26">
                  <c:v>0.3</c:v>
                </c:pt>
                <c:pt idx="27">
                  <c:v>-0.2</c:v>
                </c:pt>
                <c:pt idx="28">
                  <c:v>0.1</c:v>
                </c:pt>
                <c:pt idx="29">
                  <c:v>0.1</c:v>
                </c:pt>
                <c:pt idx="30">
                  <c:v>0.1</c:v>
                </c:pt>
                <c:pt idx="31">
                  <c:v>0.4</c:v>
                </c:pt>
                <c:pt idx="32">
                  <c:v>0.7</c:v>
                </c:pt>
                <c:pt idx="33">
                  <c:v>0.5</c:v>
                </c:pt>
                <c:pt idx="34">
                  <c:v>0.6</c:v>
                </c:pt>
                <c:pt idx="35">
                  <c:v>0.9</c:v>
                </c:pt>
                <c:pt idx="36">
                  <c:v>1.3</c:v>
                </c:pt>
                <c:pt idx="37">
                  <c:v>0.7</c:v>
                </c:pt>
                <c:pt idx="38">
                  <c:v>2.5</c:v>
                </c:pt>
                <c:pt idx="39">
                  <c:v>2</c:v>
                </c:pt>
                <c:pt idx="40">
                  <c:v>1.4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data!$A$38</c:f>
              <c:strCache>
                <c:ptCount val="1"/>
                <c:pt idx="0">
                  <c:v>United Kingdom</c:v>
                </c:pt>
              </c:strCache>
            </c:strRef>
          </c:tx>
          <c:marker>
            <c:symbol val="none"/>
          </c:marker>
          <c:val>
            <c:numRef>
              <c:f>data!$C$38:$AQ$38</c:f>
              <c:numCache>
                <c:formatCode>General</c:formatCode>
                <c:ptCount val="41"/>
                <c:pt idx="0">
                  <c:v>5</c:v>
                </c:pt>
                <c:pt idx="1">
                  <c:v>5.0999999999999996</c:v>
                </c:pt>
                <c:pt idx="2">
                  <c:v>2.5</c:v>
                </c:pt>
                <c:pt idx="3">
                  <c:v>0.2</c:v>
                </c:pt>
                <c:pt idx="4">
                  <c:v>0.1</c:v>
                </c:pt>
                <c:pt idx="5">
                  <c:v>4.2</c:v>
                </c:pt>
                <c:pt idx="6">
                  <c:v>3.2</c:v>
                </c:pt>
                <c:pt idx="7">
                  <c:v>3.9</c:v>
                </c:pt>
                <c:pt idx="8">
                  <c:v>2</c:v>
                </c:pt>
                <c:pt idx="9">
                  <c:v>0.9</c:v>
                </c:pt>
                <c:pt idx="10">
                  <c:v>4.5999999999999996</c:v>
                </c:pt>
                <c:pt idx="11">
                  <c:v>3.2</c:v>
                </c:pt>
                <c:pt idx="12">
                  <c:v>5.0999999999999996</c:v>
                </c:pt>
                <c:pt idx="13">
                  <c:v>-0.4</c:v>
                </c:pt>
                <c:pt idx="14">
                  <c:v>0.4</c:v>
                </c:pt>
                <c:pt idx="15">
                  <c:v>3.1</c:v>
                </c:pt>
                <c:pt idx="16">
                  <c:v>3.1</c:v>
                </c:pt>
                <c:pt idx="17">
                  <c:v>-0.6</c:v>
                </c:pt>
                <c:pt idx="18">
                  <c:v>0.4</c:v>
                </c:pt>
                <c:pt idx="19">
                  <c:v>1.2</c:v>
                </c:pt>
                <c:pt idx="20">
                  <c:v>1.4</c:v>
                </c:pt>
                <c:pt idx="21">
                  <c:v>4.5999999999999996</c:v>
                </c:pt>
                <c:pt idx="22">
                  <c:v>3.5</c:v>
                </c:pt>
                <c:pt idx="23">
                  <c:v>2.8</c:v>
                </c:pt>
                <c:pt idx="24">
                  <c:v>1.8</c:v>
                </c:pt>
                <c:pt idx="25">
                  <c:v>1.9</c:v>
                </c:pt>
                <c:pt idx="26">
                  <c:v>1.5</c:v>
                </c:pt>
                <c:pt idx="27">
                  <c:v>2.7</c:v>
                </c:pt>
                <c:pt idx="28">
                  <c:v>2.2999999999999998</c:v>
                </c:pt>
                <c:pt idx="29">
                  <c:v>3.9</c:v>
                </c:pt>
                <c:pt idx="30">
                  <c:v>1.7</c:v>
                </c:pt>
                <c:pt idx="31">
                  <c:v>2.9</c:v>
                </c:pt>
                <c:pt idx="32">
                  <c:v>3.4</c:v>
                </c:pt>
                <c:pt idx="33">
                  <c:v>1.8</c:v>
                </c:pt>
                <c:pt idx="34">
                  <c:v>1.8</c:v>
                </c:pt>
                <c:pt idx="35">
                  <c:v>1.9</c:v>
                </c:pt>
                <c:pt idx="36">
                  <c:v>2.4</c:v>
                </c:pt>
                <c:pt idx="37">
                  <c:v>-0.6</c:v>
                </c:pt>
                <c:pt idx="38">
                  <c:v>-1.9</c:v>
                </c:pt>
                <c:pt idx="39">
                  <c:v>1.5</c:v>
                </c:pt>
                <c:pt idx="40">
                  <c:v>2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data!$A$15</c:f>
              <c:strCache>
                <c:ptCount val="1"/>
                <c:pt idx="0">
                  <c:v>France</c:v>
                </c:pt>
              </c:strCache>
            </c:strRef>
          </c:tx>
          <c:marker>
            <c:symbol val="none"/>
          </c:marker>
          <c:val>
            <c:numRef>
              <c:f>data!$C$15:$AQ$15</c:f>
              <c:numCache>
                <c:formatCode>General</c:formatCode>
                <c:ptCount val="41"/>
                <c:pt idx="0">
                  <c:v>4.8</c:v>
                </c:pt>
                <c:pt idx="1">
                  <c:v>6.4</c:v>
                </c:pt>
                <c:pt idx="2">
                  <c:v>5.8</c:v>
                </c:pt>
                <c:pt idx="3">
                  <c:v>5.3</c:v>
                </c:pt>
                <c:pt idx="4">
                  <c:v>1.1000000000000001</c:v>
                </c:pt>
                <c:pt idx="5">
                  <c:v>2</c:v>
                </c:pt>
                <c:pt idx="6">
                  <c:v>4.7</c:v>
                </c:pt>
                <c:pt idx="7">
                  <c:v>4.9000000000000004</c:v>
                </c:pt>
                <c:pt idx="8">
                  <c:v>2.9</c:v>
                </c:pt>
                <c:pt idx="9">
                  <c:v>1.7</c:v>
                </c:pt>
                <c:pt idx="10">
                  <c:v>2.2999999999999998</c:v>
                </c:pt>
                <c:pt idx="11">
                  <c:v>6.4</c:v>
                </c:pt>
                <c:pt idx="12">
                  <c:v>2.4</c:v>
                </c:pt>
                <c:pt idx="13">
                  <c:v>2.4</c:v>
                </c:pt>
                <c:pt idx="14">
                  <c:v>3.9</c:v>
                </c:pt>
                <c:pt idx="15">
                  <c:v>2</c:v>
                </c:pt>
                <c:pt idx="16">
                  <c:v>0.8</c:v>
                </c:pt>
                <c:pt idx="17">
                  <c:v>3</c:v>
                </c:pt>
                <c:pt idx="18">
                  <c:v>3.3</c:v>
                </c:pt>
                <c:pt idx="19">
                  <c:v>1.9</c:v>
                </c:pt>
                <c:pt idx="20">
                  <c:v>1.5</c:v>
                </c:pt>
                <c:pt idx="21">
                  <c:v>2</c:v>
                </c:pt>
                <c:pt idx="22">
                  <c:v>1.3</c:v>
                </c:pt>
                <c:pt idx="23">
                  <c:v>2.4</c:v>
                </c:pt>
                <c:pt idx="24">
                  <c:v>2.6</c:v>
                </c:pt>
                <c:pt idx="25">
                  <c:v>0.4</c:v>
                </c:pt>
                <c:pt idx="26">
                  <c:v>2</c:v>
                </c:pt>
                <c:pt idx="27">
                  <c:v>2.4</c:v>
                </c:pt>
                <c:pt idx="28">
                  <c:v>1.6</c:v>
                </c:pt>
                <c:pt idx="29">
                  <c:v>3.5</c:v>
                </c:pt>
                <c:pt idx="30">
                  <c:v>0.9</c:v>
                </c:pt>
                <c:pt idx="31">
                  <c:v>3</c:v>
                </c:pt>
                <c:pt idx="32">
                  <c:v>1</c:v>
                </c:pt>
                <c:pt idx="33">
                  <c:v>0.5</c:v>
                </c:pt>
                <c:pt idx="34">
                  <c:v>1.5</c:v>
                </c:pt>
                <c:pt idx="35">
                  <c:v>2.9</c:v>
                </c:pt>
                <c:pt idx="36">
                  <c:v>0.1</c:v>
                </c:pt>
                <c:pt idx="37">
                  <c:v>-1</c:v>
                </c:pt>
                <c:pt idx="38">
                  <c:v>-0.6</c:v>
                </c:pt>
                <c:pt idx="39">
                  <c:v>1.3</c:v>
                </c:pt>
                <c:pt idx="40">
                  <c:v>1.3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2243072"/>
        <c:axId val="52244864"/>
      </c:lineChart>
      <c:catAx>
        <c:axId val="52243072"/>
        <c:scaling>
          <c:orientation val="minMax"/>
        </c:scaling>
        <c:delete val="0"/>
        <c:axPos val="b"/>
        <c:majorTickMark val="none"/>
        <c:minorTickMark val="none"/>
        <c:tickLblPos val="low"/>
        <c:crossAx val="52244864"/>
        <c:crosses val="autoZero"/>
        <c:auto val="1"/>
        <c:lblAlgn val="ctr"/>
        <c:lblOffset val="100"/>
        <c:noMultiLvlLbl val="0"/>
      </c:catAx>
      <c:valAx>
        <c:axId val="52244864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percent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5224307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A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Growth of Labour Productivity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data!$A$39</c:f>
              <c:strCache>
                <c:ptCount val="1"/>
                <c:pt idx="0">
                  <c:v>United States</c:v>
                </c:pt>
              </c:strCache>
            </c:strRef>
          </c:tx>
          <c:marker>
            <c:symbol val="none"/>
          </c:marker>
          <c:trendline>
            <c:trendlineType val="log"/>
            <c:dispRSqr val="0"/>
            <c:dispEq val="0"/>
          </c:trendline>
          <c:cat>
            <c:strRef>
              <c:f>data!$C$4:$AQ$4</c:f>
              <c:strCache>
                <c:ptCount val="41"/>
                <c:pt idx="0">
                  <c:v>1971</c:v>
                </c:pt>
                <c:pt idx="1">
                  <c:v>1972</c:v>
                </c:pt>
                <c:pt idx="2">
                  <c:v>1973</c:v>
                </c:pt>
                <c:pt idx="3">
                  <c:v>1974</c:v>
                </c:pt>
                <c:pt idx="4">
                  <c:v>1975</c:v>
                </c:pt>
                <c:pt idx="5">
                  <c:v>1976</c:v>
                </c:pt>
                <c:pt idx="6">
                  <c:v>1977</c:v>
                </c:pt>
                <c:pt idx="7">
                  <c:v>1978</c:v>
                </c:pt>
                <c:pt idx="8">
                  <c:v>1979</c:v>
                </c:pt>
                <c:pt idx="9">
                  <c:v>1980</c:v>
                </c:pt>
                <c:pt idx="10">
                  <c:v>1981</c:v>
                </c:pt>
                <c:pt idx="11">
                  <c:v>1982</c:v>
                </c:pt>
                <c:pt idx="12">
                  <c:v>1983</c:v>
                </c:pt>
                <c:pt idx="13">
                  <c:v>1984</c:v>
                </c:pt>
                <c:pt idx="14">
                  <c:v>1985</c:v>
                </c:pt>
                <c:pt idx="15">
                  <c:v>1986</c:v>
                </c:pt>
                <c:pt idx="16">
                  <c:v>1987</c:v>
                </c:pt>
                <c:pt idx="17">
                  <c:v>1988</c:v>
                </c:pt>
                <c:pt idx="18">
                  <c:v>1989</c:v>
                </c:pt>
                <c:pt idx="19">
                  <c:v>1990</c:v>
                </c:pt>
                <c:pt idx="20">
                  <c:v>1991</c:v>
                </c:pt>
                <c:pt idx="21">
                  <c:v>1992</c:v>
                </c:pt>
                <c:pt idx="22">
                  <c:v>1993</c:v>
                </c:pt>
                <c:pt idx="23">
                  <c:v>1994</c:v>
                </c:pt>
                <c:pt idx="24">
                  <c:v>1995</c:v>
                </c:pt>
                <c:pt idx="25">
                  <c:v>1996</c:v>
                </c:pt>
                <c:pt idx="26">
                  <c:v>1997</c:v>
                </c:pt>
                <c:pt idx="27">
                  <c:v>1998</c:v>
                </c:pt>
                <c:pt idx="28">
                  <c:v>1999</c:v>
                </c:pt>
                <c:pt idx="29">
                  <c:v>2000</c:v>
                </c:pt>
                <c:pt idx="30">
                  <c:v>2001</c:v>
                </c:pt>
                <c:pt idx="31">
                  <c:v>2002</c:v>
                </c:pt>
                <c:pt idx="32">
                  <c:v>2003</c:v>
                </c:pt>
                <c:pt idx="33">
                  <c:v>2004</c:v>
                </c:pt>
                <c:pt idx="34">
                  <c:v>2005</c:v>
                </c:pt>
                <c:pt idx="35">
                  <c:v>2006</c:v>
                </c:pt>
                <c:pt idx="36">
                  <c:v>2007</c:v>
                </c:pt>
                <c:pt idx="37">
                  <c:v>2008</c:v>
                </c:pt>
                <c:pt idx="38">
                  <c:v>2009</c:v>
                </c:pt>
                <c:pt idx="39">
                  <c:v>2010</c:v>
                </c:pt>
                <c:pt idx="40">
                  <c:v>2011</c:v>
                </c:pt>
              </c:strCache>
            </c:strRef>
          </c:cat>
          <c:val>
            <c:numRef>
              <c:f>data!$C$39:$AQ$39</c:f>
              <c:numCache>
                <c:formatCode>General</c:formatCode>
                <c:ptCount val="41"/>
                <c:pt idx="0">
                  <c:v>3.8</c:v>
                </c:pt>
                <c:pt idx="1">
                  <c:v>2.7</c:v>
                </c:pt>
                <c:pt idx="2">
                  <c:v>2.6</c:v>
                </c:pt>
                <c:pt idx="3">
                  <c:v>-0.9</c:v>
                </c:pt>
                <c:pt idx="4">
                  <c:v>2.7</c:v>
                </c:pt>
                <c:pt idx="5">
                  <c:v>2.4</c:v>
                </c:pt>
                <c:pt idx="6">
                  <c:v>1.1000000000000001</c:v>
                </c:pt>
                <c:pt idx="7">
                  <c:v>0.9</c:v>
                </c:pt>
                <c:pt idx="8">
                  <c:v>0.4</c:v>
                </c:pt>
                <c:pt idx="9">
                  <c:v>0</c:v>
                </c:pt>
                <c:pt idx="10">
                  <c:v>2.2999999999999998</c:v>
                </c:pt>
                <c:pt idx="11">
                  <c:v>-0.5</c:v>
                </c:pt>
                <c:pt idx="12">
                  <c:v>2.6</c:v>
                </c:pt>
                <c:pt idx="13">
                  <c:v>2</c:v>
                </c:pt>
                <c:pt idx="14">
                  <c:v>1.8</c:v>
                </c:pt>
                <c:pt idx="15">
                  <c:v>2.2000000000000002</c:v>
                </c:pt>
                <c:pt idx="16">
                  <c:v>0.4</c:v>
                </c:pt>
                <c:pt idx="17">
                  <c:v>1.1000000000000001</c:v>
                </c:pt>
                <c:pt idx="18">
                  <c:v>0.8</c:v>
                </c:pt>
                <c:pt idx="19">
                  <c:v>1.7</c:v>
                </c:pt>
                <c:pt idx="20">
                  <c:v>1.2</c:v>
                </c:pt>
                <c:pt idx="21">
                  <c:v>3.3</c:v>
                </c:pt>
                <c:pt idx="22">
                  <c:v>0.5</c:v>
                </c:pt>
                <c:pt idx="23">
                  <c:v>1</c:v>
                </c:pt>
                <c:pt idx="24">
                  <c:v>0.1</c:v>
                </c:pt>
                <c:pt idx="25">
                  <c:v>2.5</c:v>
                </c:pt>
                <c:pt idx="26">
                  <c:v>1.5</c:v>
                </c:pt>
                <c:pt idx="27">
                  <c:v>2.2000000000000002</c:v>
                </c:pt>
                <c:pt idx="28">
                  <c:v>2.8</c:v>
                </c:pt>
                <c:pt idx="29">
                  <c:v>2.8</c:v>
                </c:pt>
                <c:pt idx="30">
                  <c:v>2.2999999999999998</c:v>
                </c:pt>
                <c:pt idx="31">
                  <c:v>3.1</c:v>
                </c:pt>
                <c:pt idx="32">
                  <c:v>3</c:v>
                </c:pt>
                <c:pt idx="33">
                  <c:v>2.2999999999999998</c:v>
                </c:pt>
                <c:pt idx="34">
                  <c:v>1.5</c:v>
                </c:pt>
                <c:pt idx="35">
                  <c:v>0.8</c:v>
                </c:pt>
                <c:pt idx="36">
                  <c:v>1.2</c:v>
                </c:pt>
                <c:pt idx="37">
                  <c:v>0.7</c:v>
                </c:pt>
                <c:pt idx="38">
                  <c:v>2.5</c:v>
                </c:pt>
                <c:pt idx="39">
                  <c:v>2.2999999999999998</c:v>
                </c:pt>
                <c:pt idx="40">
                  <c:v>0.3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data!$A$23</c:f>
              <c:strCache>
                <c:ptCount val="1"/>
                <c:pt idx="0">
                  <c:v>Japan</c:v>
                </c:pt>
              </c:strCache>
            </c:strRef>
          </c:tx>
          <c:marker>
            <c:symbol val="none"/>
          </c:marker>
          <c:trendline>
            <c:trendlineType val="log"/>
            <c:dispRSqr val="0"/>
            <c:dispEq val="0"/>
          </c:trendline>
          <c:val>
            <c:numRef>
              <c:f>data!$C$23:$AQ$23</c:f>
              <c:numCache>
                <c:formatCode>General</c:formatCode>
                <c:ptCount val="41"/>
                <c:pt idx="0">
                  <c:v>4.0999999999999996</c:v>
                </c:pt>
                <c:pt idx="1">
                  <c:v>8.1</c:v>
                </c:pt>
                <c:pt idx="2">
                  <c:v>6.7</c:v>
                </c:pt>
                <c:pt idx="3">
                  <c:v>2.1</c:v>
                </c:pt>
                <c:pt idx="4">
                  <c:v>4.5</c:v>
                </c:pt>
                <c:pt idx="5">
                  <c:v>2.2999999999999998</c:v>
                </c:pt>
                <c:pt idx="6">
                  <c:v>3.1</c:v>
                </c:pt>
                <c:pt idx="7">
                  <c:v>4.4000000000000004</c:v>
                </c:pt>
                <c:pt idx="8">
                  <c:v>4.2</c:v>
                </c:pt>
                <c:pt idx="9">
                  <c:v>2.2999999999999998</c:v>
                </c:pt>
                <c:pt idx="10">
                  <c:v>4</c:v>
                </c:pt>
                <c:pt idx="11">
                  <c:v>2.6</c:v>
                </c:pt>
                <c:pt idx="12">
                  <c:v>1.9</c:v>
                </c:pt>
                <c:pt idx="13">
                  <c:v>3.4</c:v>
                </c:pt>
                <c:pt idx="14">
                  <c:v>6.3</c:v>
                </c:pt>
                <c:pt idx="15">
                  <c:v>2.1</c:v>
                </c:pt>
                <c:pt idx="16">
                  <c:v>3.7</c:v>
                </c:pt>
                <c:pt idx="17">
                  <c:v>5.9</c:v>
                </c:pt>
                <c:pt idx="18">
                  <c:v>4.8</c:v>
                </c:pt>
                <c:pt idx="19">
                  <c:v>5.7</c:v>
                </c:pt>
                <c:pt idx="20">
                  <c:v>2.9</c:v>
                </c:pt>
                <c:pt idx="21">
                  <c:v>1.4</c:v>
                </c:pt>
                <c:pt idx="22">
                  <c:v>2.9</c:v>
                </c:pt>
                <c:pt idx="23">
                  <c:v>1.1000000000000001</c:v>
                </c:pt>
                <c:pt idx="24">
                  <c:v>2.2999999999999998</c:v>
                </c:pt>
                <c:pt idx="25">
                  <c:v>2.1</c:v>
                </c:pt>
                <c:pt idx="26">
                  <c:v>2.2999999999999998</c:v>
                </c:pt>
                <c:pt idx="27">
                  <c:v>0.4</c:v>
                </c:pt>
                <c:pt idx="28">
                  <c:v>2.9</c:v>
                </c:pt>
                <c:pt idx="29">
                  <c:v>2.2000000000000002</c:v>
                </c:pt>
                <c:pt idx="30">
                  <c:v>1.8</c:v>
                </c:pt>
                <c:pt idx="31">
                  <c:v>2.1</c:v>
                </c:pt>
                <c:pt idx="32">
                  <c:v>1.6</c:v>
                </c:pt>
                <c:pt idx="33">
                  <c:v>2.4</c:v>
                </c:pt>
                <c:pt idx="34">
                  <c:v>1.3</c:v>
                </c:pt>
                <c:pt idx="35">
                  <c:v>0.7</c:v>
                </c:pt>
                <c:pt idx="36">
                  <c:v>1.7</c:v>
                </c:pt>
                <c:pt idx="37">
                  <c:v>0.2</c:v>
                </c:pt>
                <c:pt idx="38">
                  <c:v>-0.8</c:v>
                </c:pt>
                <c:pt idx="39">
                  <c:v>3.7</c:v>
                </c:pt>
                <c:pt idx="40">
                  <c:v>4.0999999999999996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data!$A$42</c:f>
              <c:strCache>
                <c:ptCount val="1"/>
                <c:pt idx="0">
                  <c:v>G7 countries</c:v>
                </c:pt>
              </c:strCache>
            </c:strRef>
          </c:tx>
          <c:marker>
            <c:symbol val="none"/>
          </c:marker>
          <c:trendline>
            <c:trendlineType val="log"/>
            <c:dispRSqr val="0"/>
            <c:dispEq val="0"/>
          </c:trendline>
          <c:val>
            <c:numRef>
              <c:f>data!$C$42:$AQ$42</c:f>
              <c:numCache>
                <c:formatCode>General</c:formatCode>
                <c:ptCount val="41"/>
                <c:pt idx="0">
                  <c:v>4</c:v>
                </c:pt>
                <c:pt idx="1">
                  <c:v>4.8</c:v>
                </c:pt>
                <c:pt idx="2">
                  <c:v>4.3</c:v>
                </c:pt>
                <c:pt idx="3">
                  <c:v>1.7</c:v>
                </c:pt>
                <c:pt idx="4">
                  <c:v>2.2000000000000002</c:v>
                </c:pt>
                <c:pt idx="5">
                  <c:v>3.4</c:v>
                </c:pt>
                <c:pt idx="6">
                  <c:v>2.7</c:v>
                </c:pt>
                <c:pt idx="7">
                  <c:v>2.8</c:v>
                </c:pt>
                <c:pt idx="8">
                  <c:v>2.1</c:v>
                </c:pt>
                <c:pt idx="9">
                  <c:v>0.8</c:v>
                </c:pt>
                <c:pt idx="10">
                  <c:v>2.5</c:v>
                </c:pt>
                <c:pt idx="11">
                  <c:v>0.9</c:v>
                </c:pt>
                <c:pt idx="12">
                  <c:v>2.6</c:v>
                </c:pt>
                <c:pt idx="13">
                  <c:v>2.6</c:v>
                </c:pt>
                <c:pt idx="14">
                  <c:v>2.8</c:v>
                </c:pt>
                <c:pt idx="15">
                  <c:v>2</c:v>
                </c:pt>
                <c:pt idx="16">
                  <c:v>1.6</c:v>
                </c:pt>
                <c:pt idx="17">
                  <c:v>2.2999999999999998</c:v>
                </c:pt>
                <c:pt idx="18">
                  <c:v>2.2000000000000002</c:v>
                </c:pt>
                <c:pt idx="19">
                  <c:v>2.5</c:v>
                </c:pt>
                <c:pt idx="20">
                  <c:v>1.6</c:v>
                </c:pt>
                <c:pt idx="21">
                  <c:v>2.7</c:v>
                </c:pt>
                <c:pt idx="22">
                  <c:v>1.7</c:v>
                </c:pt>
                <c:pt idx="23">
                  <c:v>1.8</c:v>
                </c:pt>
                <c:pt idx="24">
                  <c:v>1.4</c:v>
                </c:pt>
                <c:pt idx="25">
                  <c:v>1.9</c:v>
                </c:pt>
                <c:pt idx="26">
                  <c:v>2</c:v>
                </c:pt>
                <c:pt idx="27">
                  <c:v>1.8</c:v>
                </c:pt>
                <c:pt idx="28">
                  <c:v>2.6</c:v>
                </c:pt>
                <c:pt idx="29">
                  <c:v>2.9</c:v>
                </c:pt>
                <c:pt idx="30">
                  <c:v>2</c:v>
                </c:pt>
                <c:pt idx="31">
                  <c:v>2.4</c:v>
                </c:pt>
                <c:pt idx="32">
                  <c:v>2</c:v>
                </c:pt>
                <c:pt idx="33">
                  <c:v>1.9</c:v>
                </c:pt>
                <c:pt idx="34">
                  <c:v>1.5</c:v>
                </c:pt>
                <c:pt idx="35">
                  <c:v>1.3</c:v>
                </c:pt>
                <c:pt idx="36">
                  <c:v>1.2</c:v>
                </c:pt>
                <c:pt idx="37">
                  <c:v>0.2</c:v>
                </c:pt>
                <c:pt idx="38">
                  <c:v>0.5</c:v>
                </c:pt>
                <c:pt idx="39">
                  <c:v>2.2999999999999998</c:v>
                </c:pt>
                <c:pt idx="40">
                  <c:v>1.5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2275840"/>
        <c:axId val="52281728"/>
      </c:lineChart>
      <c:catAx>
        <c:axId val="52275840"/>
        <c:scaling>
          <c:orientation val="minMax"/>
        </c:scaling>
        <c:delete val="0"/>
        <c:axPos val="b"/>
        <c:majorTickMark val="none"/>
        <c:minorTickMark val="none"/>
        <c:tickLblPos val="low"/>
        <c:crossAx val="52281728"/>
        <c:crosses val="autoZero"/>
        <c:auto val="1"/>
        <c:lblAlgn val="ctr"/>
        <c:lblOffset val="100"/>
        <c:noMultiLvlLbl val="0"/>
      </c:catAx>
      <c:valAx>
        <c:axId val="5228172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percent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5227584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A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Profit Rates 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Comparison!$B$12</c:f>
              <c:strCache>
                <c:ptCount val="1"/>
                <c:pt idx="0">
                  <c:v>Germany</c:v>
                </c:pt>
              </c:strCache>
            </c:strRef>
          </c:tx>
          <c:spPr>
            <a:ln w="38100">
              <a:solidFill>
                <a:schemeClr val="tx1"/>
              </a:solidFill>
            </a:ln>
          </c:spPr>
          <c:marker>
            <c:symbol val="none"/>
          </c:marker>
          <c:cat>
            <c:strRef>
              <c:f>Comparison!$C$11:$BB$11</c:f>
              <c:strCache>
                <c:ptCount val="52"/>
                <c:pt idx="0">
                  <c:v>1960</c:v>
                </c:pt>
                <c:pt idx="1">
                  <c:v>1961</c:v>
                </c:pt>
                <c:pt idx="2">
                  <c:v>1962</c:v>
                </c:pt>
                <c:pt idx="3">
                  <c:v>1963</c:v>
                </c:pt>
                <c:pt idx="4">
                  <c:v>1964</c:v>
                </c:pt>
                <c:pt idx="5">
                  <c:v>1965</c:v>
                </c:pt>
                <c:pt idx="6">
                  <c:v>1966</c:v>
                </c:pt>
                <c:pt idx="7">
                  <c:v>1967</c:v>
                </c:pt>
                <c:pt idx="8">
                  <c:v>1968</c:v>
                </c:pt>
                <c:pt idx="9">
                  <c:v>1969</c:v>
                </c:pt>
                <c:pt idx="10">
                  <c:v>1970</c:v>
                </c:pt>
                <c:pt idx="11">
                  <c:v>1971</c:v>
                </c:pt>
                <c:pt idx="12">
                  <c:v>1972</c:v>
                </c:pt>
                <c:pt idx="13">
                  <c:v>1973</c:v>
                </c:pt>
                <c:pt idx="14">
                  <c:v>1974</c:v>
                </c:pt>
                <c:pt idx="15">
                  <c:v>1975</c:v>
                </c:pt>
                <c:pt idx="16">
                  <c:v>1976</c:v>
                </c:pt>
                <c:pt idx="17">
                  <c:v>1977</c:v>
                </c:pt>
                <c:pt idx="18">
                  <c:v>1978</c:v>
                </c:pt>
                <c:pt idx="19">
                  <c:v>1979</c:v>
                </c:pt>
                <c:pt idx="20">
                  <c:v>1980</c:v>
                </c:pt>
                <c:pt idx="21">
                  <c:v>1981</c:v>
                </c:pt>
                <c:pt idx="22">
                  <c:v>1982</c:v>
                </c:pt>
                <c:pt idx="23">
                  <c:v>1983</c:v>
                </c:pt>
                <c:pt idx="24">
                  <c:v>1984</c:v>
                </c:pt>
                <c:pt idx="25">
                  <c:v>1985</c:v>
                </c:pt>
                <c:pt idx="26">
                  <c:v>1986</c:v>
                </c:pt>
                <c:pt idx="27">
                  <c:v>1987</c:v>
                </c:pt>
                <c:pt idx="28">
                  <c:v>1988</c:v>
                </c:pt>
                <c:pt idx="29">
                  <c:v>1989</c:v>
                </c:pt>
                <c:pt idx="30">
                  <c:v>1990</c:v>
                </c:pt>
                <c:pt idx="31">
                  <c:v>1991</c:v>
                </c:pt>
                <c:pt idx="32">
                  <c:v>1992</c:v>
                </c:pt>
                <c:pt idx="33">
                  <c:v>1993</c:v>
                </c:pt>
                <c:pt idx="34">
                  <c:v>1994</c:v>
                </c:pt>
                <c:pt idx="35">
                  <c:v>1995</c:v>
                </c:pt>
                <c:pt idx="36">
                  <c:v>1996</c:v>
                </c:pt>
                <c:pt idx="37">
                  <c:v>1997</c:v>
                </c:pt>
                <c:pt idx="38">
                  <c:v>1998</c:v>
                </c:pt>
                <c:pt idx="39">
                  <c:v>1999</c:v>
                </c:pt>
                <c:pt idx="40">
                  <c:v>2000</c:v>
                </c:pt>
                <c:pt idx="41">
                  <c:v>2001</c:v>
                </c:pt>
                <c:pt idx="42">
                  <c:v>2002</c:v>
                </c:pt>
                <c:pt idx="43">
                  <c:v>2003</c:v>
                </c:pt>
                <c:pt idx="44">
                  <c:v>2004</c:v>
                </c:pt>
                <c:pt idx="45">
                  <c:v>2005</c:v>
                </c:pt>
                <c:pt idx="46">
                  <c:v>2006</c:v>
                </c:pt>
                <c:pt idx="47">
                  <c:v>2007</c:v>
                </c:pt>
                <c:pt idx="48">
                  <c:v>2008</c:v>
                </c:pt>
                <c:pt idx="49">
                  <c:v>2009</c:v>
                </c:pt>
                <c:pt idx="50">
                  <c:v>2010</c:v>
                </c:pt>
                <c:pt idx="51">
                  <c:v>2011</c:v>
                </c:pt>
              </c:strCache>
            </c:strRef>
          </c:cat>
          <c:val>
            <c:numRef>
              <c:f>Comparison!$C$12:$BB$12</c:f>
              <c:numCache>
                <c:formatCode>0.0%</c:formatCode>
                <c:ptCount val="52"/>
                <c:pt idx="0">
                  <c:v>0.26655592880607265</c:v>
                </c:pt>
                <c:pt idx="1">
                  <c:v>0.26169593815831715</c:v>
                </c:pt>
                <c:pt idx="2">
                  <c:v>0.25968812141262382</c:v>
                </c:pt>
                <c:pt idx="3">
                  <c:v>0.25475500893423875</c:v>
                </c:pt>
                <c:pt idx="4">
                  <c:v>0.25954871389659045</c:v>
                </c:pt>
                <c:pt idx="5">
                  <c:v>0.26002842311134455</c:v>
                </c:pt>
                <c:pt idx="6">
                  <c:v>0.25522756453882312</c:v>
                </c:pt>
                <c:pt idx="7">
                  <c:v>0.24668187568503103</c:v>
                </c:pt>
                <c:pt idx="8">
                  <c:v>0.24944365836180479</c:v>
                </c:pt>
                <c:pt idx="9">
                  <c:v>0.25602781696385374</c:v>
                </c:pt>
                <c:pt idx="10">
                  <c:v>0.24770781361488467</c:v>
                </c:pt>
                <c:pt idx="11">
                  <c:v>0.24073352930677688</c:v>
                </c:pt>
                <c:pt idx="12">
                  <c:v>0.23783064521573091</c:v>
                </c:pt>
                <c:pt idx="13">
                  <c:v>0.22881260314827634</c:v>
                </c:pt>
                <c:pt idx="14">
                  <c:v>0.21537468587061348</c:v>
                </c:pt>
                <c:pt idx="15">
                  <c:v>0.20758522279989239</c:v>
                </c:pt>
                <c:pt idx="16">
                  <c:v>0.20349367282263822</c:v>
                </c:pt>
                <c:pt idx="17">
                  <c:v>0.19619032035745318</c:v>
                </c:pt>
                <c:pt idx="18">
                  <c:v>0.1919850349519566</c:v>
                </c:pt>
                <c:pt idx="19">
                  <c:v>0.19245448010602687</c:v>
                </c:pt>
                <c:pt idx="20">
                  <c:v>0.18844425342131355</c:v>
                </c:pt>
                <c:pt idx="21">
                  <c:v>0.18459095551211718</c:v>
                </c:pt>
                <c:pt idx="22">
                  <c:v>0.17399220389048284</c:v>
                </c:pt>
                <c:pt idx="23">
                  <c:v>0.17004418184899192</c:v>
                </c:pt>
                <c:pt idx="24">
                  <c:v>0.17121032251406559</c:v>
                </c:pt>
                <c:pt idx="25">
                  <c:v>0.1724550067632466</c:v>
                </c:pt>
                <c:pt idx="26">
                  <c:v>0.16646816061967595</c:v>
                </c:pt>
                <c:pt idx="27">
                  <c:v>0.15867822430596776</c:v>
                </c:pt>
                <c:pt idx="28">
                  <c:v>0.16406933359293999</c:v>
                </c:pt>
                <c:pt idx="29">
                  <c:v>0.17050606516111244</c:v>
                </c:pt>
                <c:pt idx="30">
                  <c:v>0.17497314397243405</c:v>
                </c:pt>
                <c:pt idx="31">
                  <c:v>0.17662635862406531</c:v>
                </c:pt>
                <c:pt idx="32">
                  <c:v>0.17012503084494224</c:v>
                </c:pt>
                <c:pt idx="33">
                  <c:v>0.1575440955275258</c:v>
                </c:pt>
                <c:pt idx="34">
                  <c:v>0.16067334891819898</c:v>
                </c:pt>
                <c:pt idx="35">
                  <c:v>0.15467022679018677</c:v>
                </c:pt>
                <c:pt idx="36">
                  <c:v>0.15373566061618005</c:v>
                </c:pt>
                <c:pt idx="37">
                  <c:v>0.15629811591278109</c:v>
                </c:pt>
                <c:pt idx="38">
                  <c:v>0.15664491308251316</c:v>
                </c:pt>
                <c:pt idx="39">
                  <c:v>0.15533662825393749</c:v>
                </c:pt>
                <c:pt idx="40">
                  <c:v>0.15424657094430946</c:v>
                </c:pt>
                <c:pt idx="41">
                  <c:v>0.15534149159491079</c:v>
                </c:pt>
                <c:pt idx="42">
                  <c:v>0.15514838721538154</c:v>
                </c:pt>
                <c:pt idx="43">
                  <c:v>0.15390593697874758</c:v>
                </c:pt>
                <c:pt idx="44">
                  <c:v>0.1577003045925191</c:v>
                </c:pt>
                <c:pt idx="45">
                  <c:v>0.16086904401958688</c:v>
                </c:pt>
                <c:pt idx="46">
                  <c:v>0.16895809689186528</c:v>
                </c:pt>
                <c:pt idx="47">
                  <c:v>0.17601166371747701</c:v>
                </c:pt>
                <c:pt idx="48">
                  <c:v>0.17278811112233772</c:v>
                </c:pt>
                <c:pt idx="49">
                  <c:v>0.15597741695196291</c:v>
                </c:pt>
                <c:pt idx="50">
                  <c:v>0.16401333160721215</c:v>
                </c:pt>
                <c:pt idx="51">
                  <c:v>0.16601558350778048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Comparison!$B$13</c:f>
              <c:strCache>
                <c:ptCount val="1"/>
                <c:pt idx="0">
                  <c:v>France</c:v>
                </c:pt>
              </c:strCache>
            </c:strRef>
          </c:tx>
          <c:spPr>
            <a:ln w="38100">
              <a:solidFill>
                <a:srgbClr val="FF0000"/>
              </a:solidFill>
            </a:ln>
          </c:spPr>
          <c:marker>
            <c:symbol val="none"/>
          </c:marker>
          <c:cat>
            <c:strRef>
              <c:f>Comparison!$C$11:$BB$11</c:f>
              <c:strCache>
                <c:ptCount val="52"/>
                <c:pt idx="0">
                  <c:v>1960</c:v>
                </c:pt>
                <c:pt idx="1">
                  <c:v>1961</c:v>
                </c:pt>
                <c:pt idx="2">
                  <c:v>1962</c:v>
                </c:pt>
                <c:pt idx="3">
                  <c:v>1963</c:v>
                </c:pt>
                <c:pt idx="4">
                  <c:v>1964</c:v>
                </c:pt>
                <c:pt idx="5">
                  <c:v>1965</c:v>
                </c:pt>
                <c:pt idx="6">
                  <c:v>1966</c:v>
                </c:pt>
                <c:pt idx="7">
                  <c:v>1967</c:v>
                </c:pt>
                <c:pt idx="8">
                  <c:v>1968</c:v>
                </c:pt>
                <c:pt idx="9">
                  <c:v>1969</c:v>
                </c:pt>
                <c:pt idx="10">
                  <c:v>1970</c:v>
                </c:pt>
                <c:pt idx="11">
                  <c:v>1971</c:v>
                </c:pt>
                <c:pt idx="12">
                  <c:v>1972</c:v>
                </c:pt>
                <c:pt idx="13">
                  <c:v>1973</c:v>
                </c:pt>
                <c:pt idx="14">
                  <c:v>1974</c:v>
                </c:pt>
                <c:pt idx="15">
                  <c:v>1975</c:v>
                </c:pt>
                <c:pt idx="16">
                  <c:v>1976</c:v>
                </c:pt>
                <c:pt idx="17">
                  <c:v>1977</c:v>
                </c:pt>
                <c:pt idx="18">
                  <c:v>1978</c:v>
                </c:pt>
                <c:pt idx="19">
                  <c:v>1979</c:v>
                </c:pt>
                <c:pt idx="20">
                  <c:v>1980</c:v>
                </c:pt>
                <c:pt idx="21">
                  <c:v>1981</c:v>
                </c:pt>
                <c:pt idx="22">
                  <c:v>1982</c:v>
                </c:pt>
                <c:pt idx="23">
                  <c:v>1983</c:v>
                </c:pt>
                <c:pt idx="24">
                  <c:v>1984</c:v>
                </c:pt>
                <c:pt idx="25">
                  <c:v>1985</c:v>
                </c:pt>
                <c:pt idx="26">
                  <c:v>1986</c:v>
                </c:pt>
                <c:pt idx="27">
                  <c:v>1987</c:v>
                </c:pt>
                <c:pt idx="28">
                  <c:v>1988</c:v>
                </c:pt>
                <c:pt idx="29">
                  <c:v>1989</c:v>
                </c:pt>
                <c:pt idx="30">
                  <c:v>1990</c:v>
                </c:pt>
                <c:pt idx="31">
                  <c:v>1991</c:v>
                </c:pt>
                <c:pt idx="32">
                  <c:v>1992</c:v>
                </c:pt>
                <c:pt idx="33">
                  <c:v>1993</c:v>
                </c:pt>
                <c:pt idx="34">
                  <c:v>1994</c:v>
                </c:pt>
                <c:pt idx="35">
                  <c:v>1995</c:v>
                </c:pt>
                <c:pt idx="36">
                  <c:v>1996</c:v>
                </c:pt>
                <c:pt idx="37">
                  <c:v>1997</c:v>
                </c:pt>
                <c:pt idx="38">
                  <c:v>1998</c:v>
                </c:pt>
                <c:pt idx="39">
                  <c:v>1999</c:v>
                </c:pt>
                <c:pt idx="40">
                  <c:v>2000</c:v>
                </c:pt>
                <c:pt idx="41">
                  <c:v>2001</c:v>
                </c:pt>
                <c:pt idx="42">
                  <c:v>2002</c:v>
                </c:pt>
                <c:pt idx="43">
                  <c:v>2003</c:v>
                </c:pt>
                <c:pt idx="44">
                  <c:v>2004</c:v>
                </c:pt>
                <c:pt idx="45">
                  <c:v>2005</c:v>
                </c:pt>
                <c:pt idx="46">
                  <c:v>2006</c:v>
                </c:pt>
                <c:pt idx="47">
                  <c:v>2007</c:v>
                </c:pt>
                <c:pt idx="48">
                  <c:v>2008</c:v>
                </c:pt>
                <c:pt idx="49">
                  <c:v>2009</c:v>
                </c:pt>
                <c:pt idx="50">
                  <c:v>2010</c:v>
                </c:pt>
                <c:pt idx="51">
                  <c:v>2011</c:v>
                </c:pt>
              </c:strCache>
            </c:strRef>
          </c:cat>
          <c:val>
            <c:numRef>
              <c:f>Comparison!$C$13:$BB$13</c:f>
              <c:numCache>
                <c:formatCode>0.0%</c:formatCode>
                <c:ptCount val="52"/>
                <c:pt idx="0">
                  <c:v>0.18282557046873626</c:v>
                </c:pt>
                <c:pt idx="1">
                  <c:v>0.18000854982721695</c:v>
                </c:pt>
                <c:pt idx="2">
                  <c:v>0.18418432437246018</c:v>
                </c:pt>
                <c:pt idx="3">
                  <c:v>0.1846932573731207</c:v>
                </c:pt>
                <c:pt idx="4">
                  <c:v>0.18752887203952587</c:v>
                </c:pt>
                <c:pt idx="5">
                  <c:v>0.18828152015373328</c:v>
                </c:pt>
                <c:pt idx="6">
                  <c:v>0.19030171621906605</c:v>
                </c:pt>
                <c:pt idx="7">
                  <c:v>0.19054507568401793</c:v>
                </c:pt>
                <c:pt idx="8">
                  <c:v>0.18417895379855331</c:v>
                </c:pt>
                <c:pt idx="9">
                  <c:v>0.18849945729494536</c:v>
                </c:pt>
                <c:pt idx="10">
                  <c:v>0.18774482627808728</c:v>
                </c:pt>
                <c:pt idx="11">
                  <c:v>0.18584198741830341</c:v>
                </c:pt>
                <c:pt idx="12">
                  <c:v>0.18475393805864102</c:v>
                </c:pt>
                <c:pt idx="13">
                  <c:v>0.18674439475974189</c:v>
                </c:pt>
                <c:pt idx="14">
                  <c:v>0.1812129835017609</c:v>
                </c:pt>
                <c:pt idx="15">
                  <c:v>0.16267368238977686</c:v>
                </c:pt>
                <c:pt idx="16">
                  <c:v>0.16232007268097012</c:v>
                </c:pt>
                <c:pt idx="17">
                  <c:v>0.1606059888159462</c:v>
                </c:pt>
                <c:pt idx="18">
                  <c:v>0.16175260897929661</c:v>
                </c:pt>
                <c:pt idx="19">
                  <c:v>0.16266706511543763</c:v>
                </c:pt>
                <c:pt idx="20">
                  <c:v>0.15717621900009926</c:v>
                </c:pt>
                <c:pt idx="21">
                  <c:v>0.15274496773619481</c:v>
                </c:pt>
                <c:pt idx="22">
                  <c:v>0.15254277334749516</c:v>
                </c:pt>
                <c:pt idx="23">
                  <c:v>0.15318265195737499</c:v>
                </c:pt>
                <c:pt idx="24">
                  <c:v>0.15469310920227078</c:v>
                </c:pt>
                <c:pt idx="25">
                  <c:v>0.15625621784284216</c:v>
                </c:pt>
                <c:pt idx="26">
                  <c:v>0.16100699624048759</c:v>
                </c:pt>
                <c:pt idx="27">
                  <c:v>0.16238192867435264</c:v>
                </c:pt>
                <c:pt idx="28">
                  <c:v>0.16970032014671607</c:v>
                </c:pt>
                <c:pt idx="29">
                  <c:v>0.17399269503442913</c:v>
                </c:pt>
                <c:pt idx="30">
                  <c:v>0.17120097503421075</c:v>
                </c:pt>
                <c:pt idx="31">
                  <c:v>0.16715006275733307</c:v>
                </c:pt>
                <c:pt idx="32">
                  <c:v>0.1649563709056816</c:v>
                </c:pt>
                <c:pt idx="33">
                  <c:v>0.15982541236785003</c:v>
                </c:pt>
                <c:pt idx="34">
                  <c:v>0.16266247767102721</c:v>
                </c:pt>
                <c:pt idx="35">
                  <c:v>0.16249172036264736</c:v>
                </c:pt>
                <c:pt idx="36">
                  <c:v>0.16090888948564389</c:v>
                </c:pt>
                <c:pt idx="37">
                  <c:v>0.16251196531178166</c:v>
                </c:pt>
                <c:pt idx="38">
                  <c:v>0.16589587298196848</c:v>
                </c:pt>
                <c:pt idx="39">
                  <c:v>0.16544179230346798</c:v>
                </c:pt>
                <c:pt idx="40">
                  <c:v>0.16700347005614458</c:v>
                </c:pt>
                <c:pt idx="41">
                  <c:v>0.16488533946051745</c:v>
                </c:pt>
                <c:pt idx="42">
                  <c:v>0.16125179932459913</c:v>
                </c:pt>
                <c:pt idx="43">
                  <c:v>0.15929133047124025</c:v>
                </c:pt>
                <c:pt idx="44">
                  <c:v>0.16112193090242044</c:v>
                </c:pt>
                <c:pt idx="45">
                  <c:v>0.16049837819228163</c:v>
                </c:pt>
                <c:pt idx="46">
                  <c:v>0.16112529365746345</c:v>
                </c:pt>
                <c:pt idx="47">
                  <c:v>0.16198551548874152</c:v>
                </c:pt>
                <c:pt idx="48">
                  <c:v>0.15678060880378381</c:v>
                </c:pt>
                <c:pt idx="49">
                  <c:v>0.14526881763336538</c:v>
                </c:pt>
                <c:pt idx="50">
                  <c:v>0.14572488728490715</c:v>
                </c:pt>
                <c:pt idx="51">
                  <c:v>0.14511222776605781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Comparison!$B$14</c:f>
              <c:strCache>
                <c:ptCount val="1"/>
                <c:pt idx="0">
                  <c:v>UK</c:v>
                </c:pt>
              </c:strCache>
            </c:strRef>
          </c:tx>
          <c:marker>
            <c:symbol val="none"/>
          </c:marker>
          <c:val>
            <c:numRef>
              <c:f>Comparison!$C$14:$BB$14</c:f>
              <c:numCache>
                <c:formatCode>General</c:formatCode>
                <c:ptCount val="52"/>
                <c:pt idx="20" formatCode="0.0%">
                  <c:v>9.9086601515517167E-2</c:v>
                </c:pt>
                <c:pt idx="21" formatCode="0.0%">
                  <c:v>8.1053685823983923E-2</c:v>
                </c:pt>
                <c:pt idx="22" formatCode="0.0%">
                  <c:v>9.3515974266906401E-2</c:v>
                </c:pt>
                <c:pt idx="23" formatCode="0.0%">
                  <c:v>0.11199453046589709</c:v>
                </c:pt>
                <c:pt idx="24" formatCode="0.0%">
                  <c:v>0.11604267331242386</c:v>
                </c:pt>
                <c:pt idx="25" formatCode="0.0%">
                  <c:v>0.12035311377430508</c:v>
                </c:pt>
                <c:pt idx="26" formatCode="0.0%">
                  <c:v>0.15241373542464609</c:v>
                </c:pt>
                <c:pt idx="27" formatCode="0.0%">
                  <c:v>0.17042560538039753</c:v>
                </c:pt>
                <c:pt idx="28" formatCode="0.0%">
                  <c:v>0.16212705232756064</c:v>
                </c:pt>
                <c:pt idx="29" formatCode="0.0%">
                  <c:v>0.16135879171337247</c:v>
                </c:pt>
                <c:pt idx="30" formatCode="0.0%">
                  <c:v>0.16782064551407172</c:v>
                </c:pt>
                <c:pt idx="31" formatCode="0.0%">
                  <c:v>0.16074826637333808</c:v>
                </c:pt>
                <c:pt idx="32" formatCode="0.0%">
                  <c:v>0.15986064251612495</c:v>
                </c:pt>
                <c:pt idx="33" formatCode="0.0%">
                  <c:v>0.16669607311063994</c:v>
                </c:pt>
                <c:pt idx="34" formatCode="0.0%">
                  <c:v>0.17631523833565838</c:v>
                </c:pt>
                <c:pt idx="35" formatCode="0.0%">
                  <c:v>0.18132872037771791</c:v>
                </c:pt>
                <c:pt idx="36" formatCode="0.0%">
                  <c:v>0.18722866539222749</c:v>
                </c:pt>
                <c:pt idx="37" formatCode="0.0%">
                  <c:v>0.19062149112371418</c:v>
                </c:pt>
                <c:pt idx="38" formatCode="0.0%">
                  <c:v>0.18775319046767272</c:v>
                </c:pt>
                <c:pt idx="39" formatCode="0.0%">
                  <c:v>0.1874942714442959</c:v>
                </c:pt>
                <c:pt idx="40" formatCode="0.0%">
                  <c:v>0.18643370590798272</c:v>
                </c:pt>
                <c:pt idx="41" formatCode="0.0%">
                  <c:v>0.18491510770351133</c:v>
                </c:pt>
                <c:pt idx="42" formatCode="0.0%">
                  <c:v>0.18725543006257367</c:v>
                </c:pt>
                <c:pt idx="43" formatCode="0.0%">
                  <c:v>0.19252724177608793</c:v>
                </c:pt>
                <c:pt idx="44" formatCode="0.0%">
                  <c:v>0.19517243056471975</c:v>
                </c:pt>
                <c:pt idx="45" formatCode="0.0%">
                  <c:v>0.19523484462313689</c:v>
                </c:pt>
                <c:pt idx="46" formatCode="0.0%">
                  <c:v>0.19575319026939172</c:v>
                </c:pt>
                <c:pt idx="47" formatCode="0.0%">
                  <c:v>0.19777056110637559</c:v>
                </c:pt>
                <c:pt idx="48" formatCode="0.0%">
                  <c:v>0.18934687890160457</c:v>
                </c:pt>
                <c:pt idx="49" formatCode="0.0%">
                  <c:v>0.17113571634743785</c:v>
                </c:pt>
                <c:pt idx="50" formatCode="0.0%">
                  <c:v>0.17483979274584119</c:v>
                </c:pt>
                <c:pt idx="51" formatCode="0.0%">
                  <c:v>0.17876141669021695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Comparison!$B$15</c:f>
              <c:strCache>
                <c:ptCount val="1"/>
                <c:pt idx="0">
                  <c:v>Italy</c:v>
                </c:pt>
              </c:strCache>
            </c:strRef>
          </c:tx>
          <c:spPr>
            <a:ln>
              <a:solidFill>
                <a:schemeClr val="accent2"/>
              </a:solidFill>
            </a:ln>
          </c:spPr>
          <c:marker>
            <c:symbol val="none"/>
          </c:marker>
          <c:val>
            <c:numRef>
              <c:f>Comparison!$C$15:$BB$15</c:f>
              <c:numCache>
                <c:formatCode>General</c:formatCode>
                <c:ptCount val="52"/>
                <c:pt idx="20" formatCode="0.0%">
                  <c:v>0.13919791255004751</c:v>
                </c:pt>
                <c:pt idx="21" formatCode="0.0%">
                  <c:v>0.14546803608424366</c:v>
                </c:pt>
                <c:pt idx="22" formatCode="0.0%">
                  <c:v>0.15394464500436397</c:v>
                </c:pt>
                <c:pt idx="23" formatCode="0.0%">
                  <c:v>0.15805706418354934</c:v>
                </c:pt>
                <c:pt idx="24" formatCode="0.0%">
                  <c:v>0.16766983752898304</c:v>
                </c:pt>
                <c:pt idx="25" formatCode="0.0%">
                  <c:v>0.17726031560503422</c:v>
                </c:pt>
                <c:pt idx="26" formatCode="0.0%">
                  <c:v>0.18348763666082821</c:v>
                </c:pt>
                <c:pt idx="27" formatCode="0.0%">
                  <c:v>0.18976148146424771</c:v>
                </c:pt>
                <c:pt idx="28" formatCode="0.0%">
                  <c:v>0.19892228645813356</c:v>
                </c:pt>
                <c:pt idx="29" formatCode="0.0%">
                  <c:v>0.19765353306848499</c:v>
                </c:pt>
                <c:pt idx="30" formatCode="0.0%">
                  <c:v>0.19613088895860548</c:v>
                </c:pt>
                <c:pt idx="31" formatCode="0.0%">
                  <c:v>0.19339533899356509</c:v>
                </c:pt>
                <c:pt idx="32" formatCode="0.0%">
                  <c:v>0.19109290379276761</c:v>
                </c:pt>
                <c:pt idx="33" formatCode="0.0%">
                  <c:v>0.18823697714318979</c:v>
                </c:pt>
                <c:pt idx="34" formatCode="0.0%">
                  <c:v>0.1945837714836551</c:v>
                </c:pt>
                <c:pt idx="35" formatCode="0.0%">
                  <c:v>0.20138633136348164</c:v>
                </c:pt>
                <c:pt idx="36" formatCode="0.0%">
                  <c:v>0.19992238001582377</c:v>
                </c:pt>
                <c:pt idx="37" formatCode="0.0%">
                  <c:v>0.19981937516051365</c:v>
                </c:pt>
                <c:pt idx="38" formatCode="0.0%">
                  <c:v>0.20570182232395473</c:v>
                </c:pt>
                <c:pt idx="39" formatCode="0.0%">
                  <c:v>0.20509038227857954</c:v>
                </c:pt>
                <c:pt idx="40" formatCode="0.0%">
                  <c:v>0.21005198366833522</c:v>
                </c:pt>
                <c:pt idx="41" formatCode="0.0%">
                  <c:v>0.20897220904046493</c:v>
                </c:pt>
                <c:pt idx="42" formatCode="0.0%">
                  <c:v>0.20444529786022322</c:v>
                </c:pt>
                <c:pt idx="43" formatCode="0.0%">
                  <c:v>0.19946661006477981</c:v>
                </c:pt>
                <c:pt idx="44" formatCode="0.0%">
                  <c:v>0.19983305094775861</c:v>
                </c:pt>
                <c:pt idx="45" formatCode="0.0%">
                  <c:v>0.19569795950472232</c:v>
                </c:pt>
                <c:pt idx="46" formatCode="0.0%">
                  <c:v>0.19533614389406206</c:v>
                </c:pt>
                <c:pt idx="47" formatCode="0.0%">
                  <c:v>0.19526262203850014</c:v>
                </c:pt>
                <c:pt idx="48" formatCode="0.0%">
                  <c:v>0.18671389149775253</c:v>
                </c:pt>
                <c:pt idx="49" formatCode="0.0%">
                  <c:v>0.17202878007877739</c:v>
                </c:pt>
                <c:pt idx="50" formatCode="0.0%">
                  <c:v>0.17558276735026396</c:v>
                </c:pt>
                <c:pt idx="51" formatCode="0.0%">
                  <c:v>0.17292369983524913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Comparison!$B$16</c:f>
              <c:strCache>
                <c:ptCount val="1"/>
                <c:pt idx="0">
                  <c:v>Spain</c:v>
                </c:pt>
              </c:strCache>
            </c:strRef>
          </c:tx>
          <c:marker>
            <c:symbol val="none"/>
          </c:marker>
          <c:val>
            <c:numRef>
              <c:f>Comparison!$C$16:$BB$16</c:f>
              <c:numCache>
                <c:formatCode>General</c:formatCode>
                <c:ptCount val="52"/>
                <c:pt idx="20" formatCode="0.0%">
                  <c:v>5.0667029989814753E-2</c:v>
                </c:pt>
                <c:pt idx="21" formatCode="0.0%">
                  <c:v>5.7602742179936731E-2</c:v>
                </c:pt>
                <c:pt idx="22" formatCode="0.0%">
                  <c:v>7.3571234589583354E-2</c:v>
                </c:pt>
                <c:pt idx="23" formatCode="0.0%">
                  <c:v>0.11527316090133138</c:v>
                </c:pt>
                <c:pt idx="24" formatCode="0.0%">
                  <c:v>0.12504002426402733</c:v>
                </c:pt>
                <c:pt idx="25" formatCode="0.0%">
                  <c:v>0.13405642910776625</c:v>
                </c:pt>
                <c:pt idx="26" formatCode="0.0%">
                  <c:v>0.14897176005761925</c:v>
                </c:pt>
                <c:pt idx="27" formatCode="0.0%">
                  <c:v>0.15743094023685317</c:v>
                </c:pt>
                <c:pt idx="28" formatCode="0.0%">
                  <c:v>0.15141505254243628</c:v>
                </c:pt>
                <c:pt idx="29" formatCode="0.0%">
                  <c:v>0.13830760765895769</c:v>
                </c:pt>
                <c:pt idx="30" formatCode="0.0%">
                  <c:v>0.12764291242263878</c:v>
                </c:pt>
                <c:pt idx="31" formatCode="0.0%">
                  <c:v>0.11802871531566776</c:v>
                </c:pt>
                <c:pt idx="32" formatCode="0.0%">
                  <c:v>0.11880732702216569</c:v>
                </c:pt>
                <c:pt idx="33" formatCode="0.0%">
                  <c:v>0.13466666232104338</c:v>
                </c:pt>
                <c:pt idx="34" formatCode="0.0%">
                  <c:v>0.14965136706181911</c:v>
                </c:pt>
                <c:pt idx="35" formatCode="0.0%">
                  <c:v>0.15543365013761312</c:v>
                </c:pt>
                <c:pt idx="36" formatCode="0.0%">
                  <c:v>0.15166690111744779</c:v>
                </c:pt>
                <c:pt idx="37" formatCode="0.0%">
                  <c:v>0.15540019873557676</c:v>
                </c:pt>
                <c:pt idx="38" formatCode="0.0%">
                  <c:v>0.15786407355548707</c:v>
                </c:pt>
                <c:pt idx="39" formatCode="0.0%">
                  <c:v>0.15767532680348512</c:v>
                </c:pt>
                <c:pt idx="40" formatCode="0.0%">
                  <c:v>0.15856122792616301</c:v>
                </c:pt>
                <c:pt idx="41" formatCode="0.0%">
                  <c:v>0.15839446247902247</c:v>
                </c:pt>
                <c:pt idx="42" formatCode="0.0%">
                  <c:v>0.15717187113245706</c:v>
                </c:pt>
                <c:pt idx="43" formatCode="0.0%">
                  <c:v>0.15618513924623301</c:v>
                </c:pt>
                <c:pt idx="44" formatCode="0.0%">
                  <c:v>0.15619817040129627</c:v>
                </c:pt>
                <c:pt idx="45" formatCode="0.0%">
                  <c:v>0.15526253488156405</c:v>
                </c:pt>
                <c:pt idx="46" formatCode="0.0%">
                  <c:v>0.15459370152114105</c:v>
                </c:pt>
                <c:pt idx="47" formatCode="0.0%">
                  <c:v>0.1508057072532287</c:v>
                </c:pt>
                <c:pt idx="48" formatCode="0.0%">
                  <c:v>0.14287162654000898</c:v>
                </c:pt>
                <c:pt idx="49" formatCode="0.0%">
                  <c:v>0.132867046521044</c:v>
                </c:pt>
                <c:pt idx="50" formatCode="0.0%">
                  <c:v>0.13381505057435486</c:v>
                </c:pt>
                <c:pt idx="51" formatCode="0.0%">
                  <c:v>0.13582466723682329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1409664"/>
        <c:axId val="51411200"/>
      </c:lineChart>
      <c:catAx>
        <c:axId val="51409664"/>
        <c:scaling>
          <c:orientation val="minMax"/>
        </c:scaling>
        <c:delete val="0"/>
        <c:axPos val="b"/>
        <c:majorTickMark val="none"/>
        <c:minorTickMark val="none"/>
        <c:tickLblPos val="nextTo"/>
        <c:crossAx val="51411200"/>
        <c:crosses val="autoZero"/>
        <c:auto val="1"/>
        <c:lblAlgn val="ctr"/>
        <c:lblOffset val="100"/>
        <c:noMultiLvlLbl val="0"/>
      </c:catAx>
      <c:valAx>
        <c:axId val="5141120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percent</a:t>
                </a:r>
              </a:p>
            </c:rich>
          </c:tx>
          <c:layout/>
          <c:overlay val="0"/>
        </c:title>
        <c:numFmt formatCode="0.0%" sourceLinked="1"/>
        <c:majorTickMark val="none"/>
        <c:minorTickMark val="none"/>
        <c:tickLblPos val="nextTo"/>
        <c:crossAx val="5140966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A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Long-term Interest Rates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'Interest rates'!$A$8</c:f>
              <c:strCache>
                <c:ptCount val="1"/>
                <c:pt idx="0">
                  <c:v>Germany</c:v>
                </c:pt>
              </c:strCache>
            </c:strRef>
          </c:tx>
          <c:spPr>
            <a:ln w="38100">
              <a:solidFill>
                <a:schemeClr val="tx1"/>
              </a:solidFill>
            </a:ln>
          </c:spPr>
          <c:marker>
            <c:symbol val="none"/>
          </c:marker>
          <c:cat>
            <c:strRef>
              <c:f>'Interest rates'!$F$5:$BE$5</c:f>
              <c:strCache>
                <c:ptCount val="52"/>
                <c:pt idx="0">
                  <c:v>1960</c:v>
                </c:pt>
                <c:pt idx="1">
                  <c:v>1961</c:v>
                </c:pt>
                <c:pt idx="2">
                  <c:v>1962</c:v>
                </c:pt>
                <c:pt idx="3">
                  <c:v>1963</c:v>
                </c:pt>
                <c:pt idx="4">
                  <c:v>1964</c:v>
                </c:pt>
                <c:pt idx="5">
                  <c:v>1965</c:v>
                </c:pt>
                <c:pt idx="6">
                  <c:v>1966</c:v>
                </c:pt>
                <c:pt idx="7">
                  <c:v>1967</c:v>
                </c:pt>
                <c:pt idx="8">
                  <c:v>1968</c:v>
                </c:pt>
                <c:pt idx="9">
                  <c:v>1969</c:v>
                </c:pt>
                <c:pt idx="10">
                  <c:v>1970</c:v>
                </c:pt>
                <c:pt idx="11">
                  <c:v>1971</c:v>
                </c:pt>
                <c:pt idx="12">
                  <c:v>1972</c:v>
                </c:pt>
                <c:pt idx="13">
                  <c:v>1973</c:v>
                </c:pt>
                <c:pt idx="14">
                  <c:v>1974</c:v>
                </c:pt>
                <c:pt idx="15">
                  <c:v>1975</c:v>
                </c:pt>
                <c:pt idx="16">
                  <c:v>1976</c:v>
                </c:pt>
                <c:pt idx="17">
                  <c:v>1977</c:v>
                </c:pt>
                <c:pt idx="18">
                  <c:v>1978</c:v>
                </c:pt>
                <c:pt idx="19">
                  <c:v>1979</c:v>
                </c:pt>
                <c:pt idx="20">
                  <c:v>1980</c:v>
                </c:pt>
                <c:pt idx="21">
                  <c:v>1981</c:v>
                </c:pt>
                <c:pt idx="22">
                  <c:v>1982</c:v>
                </c:pt>
                <c:pt idx="23">
                  <c:v>1983</c:v>
                </c:pt>
                <c:pt idx="24">
                  <c:v>1984</c:v>
                </c:pt>
                <c:pt idx="25">
                  <c:v>1985</c:v>
                </c:pt>
                <c:pt idx="26">
                  <c:v>1986</c:v>
                </c:pt>
                <c:pt idx="27">
                  <c:v>1987</c:v>
                </c:pt>
                <c:pt idx="28">
                  <c:v>1988</c:v>
                </c:pt>
                <c:pt idx="29">
                  <c:v>1989</c:v>
                </c:pt>
                <c:pt idx="30">
                  <c:v>1990</c:v>
                </c:pt>
                <c:pt idx="31">
                  <c:v>1991</c:v>
                </c:pt>
                <c:pt idx="32">
                  <c:v>1992</c:v>
                </c:pt>
                <c:pt idx="33">
                  <c:v>1993</c:v>
                </c:pt>
                <c:pt idx="34">
                  <c:v>1994</c:v>
                </c:pt>
                <c:pt idx="35">
                  <c:v>1995</c:v>
                </c:pt>
                <c:pt idx="36">
                  <c:v>1996</c:v>
                </c:pt>
                <c:pt idx="37">
                  <c:v>1997</c:v>
                </c:pt>
                <c:pt idx="38">
                  <c:v>1998</c:v>
                </c:pt>
                <c:pt idx="39">
                  <c:v>1999</c:v>
                </c:pt>
                <c:pt idx="40">
                  <c:v>2000</c:v>
                </c:pt>
                <c:pt idx="41">
                  <c:v>2001</c:v>
                </c:pt>
                <c:pt idx="42">
                  <c:v>2002</c:v>
                </c:pt>
                <c:pt idx="43">
                  <c:v>2003</c:v>
                </c:pt>
                <c:pt idx="44">
                  <c:v>2004</c:v>
                </c:pt>
                <c:pt idx="45">
                  <c:v>2005</c:v>
                </c:pt>
                <c:pt idx="46">
                  <c:v>2006</c:v>
                </c:pt>
                <c:pt idx="47">
                  <c:v>2007</c:v>
                </c:pt>
                <c:pt idx="48">
                  <c:v>2008</c:v>
                </c:pt>
                <c:pt idx="49">
                  <c:v>2009</c:v>
                </c:pt>
                <c:pt idx="50">
                  <c:v>2010</c:v>
                </c:pt>
                <c:pt idx="51">
                  <c:v>2011</c:v>
                </c:pt>
              </c:strCache>
            </c:strRef>
          </c:cat>
          <c:val>
            <c:numRef>
              <c:f>'Interest rates'!$F$8:$BE$8</c:f>
              <c:numCache>
                <c:formatCode>General</c:formatCode>
                <c:ptCount val="52"/>
                <c:pt idx="0">
                  <c:v>6.4249999999999998</c:v>
                </c:pt>
                <c:pt idx="1">
                  <c:v>5.875</c:v>
                </c:pt>
                <c:pt idx="2">
                  <c:v>5.9083329999999998</c:v>
                </c:pt>
                <c:pt idx="3">
                  <c:v>6.05</c:v>
                </c:pt>
                <c:pt idx="4">
                  <c:v>6.233333</c:v>
                </c:pt>
                <c:pt idx="5">
                  <c:v>7.05</c:v>
                </c:pt>
                <c:pt idx="6">
                  <c:v>8.125</c:v>
                </c:pt>
                <c:pt idx="7">
                  <c:v>6.9583329999999997</c:v>
                </c:pt>
                <c:pt idx="8">
                  <c:v>6.45</c:v>
                </c:pt>
                <c:pt idx="9">
                  <c:v>6.8416670000000002</c:v>
                </c:pt>
                <c:pt idx="10">
                  <c:v>8.3166670000000007</c:v>
                </c:pt>
                <c:pt idx="11">
                  <c:v>7.9916669999999996</c:v>
                </c:pt>
                <c:pt idx="12">
                  <c:v>7.875</c:v>
                </c:pt>
                <c:pt idx="13">
                  <c:v>9.3083329999999993</c:v>
                </c:pt>
                <c:pt idx="14">
                  <c:v>10.44167</c:v>
                </c:pt>
                <c:pt idx="15">
                  <c:v>8.6750000000000007</c:v>
                </c:pt>
                <c:pt idx="16">
                  <c:v>8.033334</c:v>
                </c:pt>
                <c:pt idx="17">
                  <c:v>6.5333329999999998</c:v>
                </c:pt>
                <c:pt idx="18">
                  <c:v>6.1333330000000004</c:v>
                </c:pt>
                <c:pt idx="19">
                  <c:v>7.5666669999999998</c:v>
                </c:pt>
                <c:pt idx="20">
                  <c:v>8.4250000000000007</c:v>
                </c:pt>
                <c:pt idx="21">
                  <c:v>10.133330000000001</c:v>
                </c:pt>
                <c:pt idx="22">
                  <c:v>8.908334</c:v>
                </c:pt>
                <c:pt idx="23">
                  <c:v>8.0833329999999997</c:v>
                </c:pt>
                <c:pt idx="24">
                  <c:v>7.9583329999999997</c:v>
                </c:pt>
                <c:pt idx="25">
                  <c:v>7.0416670000000003</c:v>
                </c:pt>
                <c:pt idx="26">
                  <c:v>6.1583329999999998</c:v>
                </c:pt>
                <c:pt idx="27">
                  <c:v>6.25</c:v>
                </c:pt>
                <c:pt idx="28">
                  <c:v>6.4916669999999996</c:v>
                </c:pt>
                <c:pt idx="29">
                  <c:v>7.0250000000000004</c:v>
                </c:pt>
                <c:pt idx="30">
                  <c:v>8.7083329999999997</c:v>
                </c:pt>
                <c:pt idx="31">
                  <c:v>8.4583329999999997</c:v>
                </c:pt>
                <c:pt idx="32">
                  <c:v>7.85</c:v>
                </c:pt>
                <c:pt idx="33">
                  <c:v>6.516667</c:v>
                </c:pt>
                <c:pt idx="34">
                  <c:v>6.875</c:v>
                </c:pt>
                <c:pt idx="35">
                  <c:v>6.858333</c:v>
                </c:pt>
                <c:pt idx="36">
                  <c:v>6.2249999999999996</c:v>
                </c:pt>
                <c:pt idx="37">
                  <c:v>5.6583329999999998</c:v>
                </c:pt>
                <c:pt idx="38">
                  <c:v>4.5833329999999997</c:v>
                </c:pt>
                <c:pt idx="39">
                  <c:v>4.5</c:v>
                </c:pt>
                <c:pt idx="40">
                  <c:v>5.266667</c:v>
                </c:pt>
                <c:pt idx="41">
                  <c:v>4.8</c:v>
                </c:pt>
                <c:pt idx="42">
                  <c:v>4.7824999999999998</c:v>
                </c:pt>
                <c:pt idx="43">
                  <c:v>4.0708330000000004</c:v>
                </c:pt>
                <c:pt idx="44">
                  <c:v>4.0366669999999996</c:v>
                </c:pt>
                <c:pt idx="45">
                  <c:v>3.3533330000000001</c:v>
                </c:pt>
                <c:pt idx="46">
                  <c:v>3.7625000000000002</c:v>
                </c:pt>
                <c:pt idx="47">
                  <c:v>4.2166670000000002</c:v>
                </c:pt>
                <c:pt idx="48">
                  <c:v>3.9841669999999998</c:v>
                </c:pt>
                <c:pt idx="49">
                  <c:v>3.2225000000000001</c:v>
                </c:pt>
                <c:pt idx="50">
                  <c:v>2.7433329999999998</c:v>
                </c:pt>
                <c:pt idx="51">
                  <c:v>2.608333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'Interest rates'!$A$7</c:f>
              <c:strCache>
                <c:ptCount val="1"/>
                <c:pt idx="0">
                  <c:v>France</c:v>
                </c:pt>
              </c:strCache>
            </c:strRef>
          </c:tx>
          <c:spPr>
            <a:ln w="38100">
              <a:solidFill>
                <a:srgbClr val="FF0000"/>
              </a:solidFill>
            </a:ln>
          </c:spPr>
          <c:marker>
            <c:symbol val="none"/>
          </c:marker>
          <c:cat>
            <c:strRef>
              <c:f>'Interest rates'!$F$5:$BE$5</c:f>
              <c:strCache>
                <c:ptCount val="52"/>
                <c:pt idx="0">
                  <c:v>1960</c:v>
                </c:pt>
                <c:pt idx="1">
                  <c:v>1961</c:v>
                </c:pt>
                <c:pt idx="2">
                  <c:v>1962</c:v>
                </c:pt>
                <c:pt idx="3">
                  <c:v>1963</c:v>
                </c:pt>
                <c:pt idx="4">
                  <c:v>1964</c:v>
                </c:pt>
                <c:pt idx="5">
                  <c:v>1965</c:v>
                </c:pt>
                <c:pt idx="6">
                  <c:v>1966</c:v>
                </c:pt>
                <c:pt idx="7">
                  <c:v>1967</c:v>
                </c:pt>
                <c:pt idx="8">
                  <c:v>1968</c:v>
                </c:pt>
                <c:pt idx="9">
                  <c:v>1969</c:v>
                </c:pt>
                <c:pt idx="10">
                  <c:v>1970</c:v>
                </c:pt>
                <c:pt idx="11">
                  <c:v>1971</c:v>
                </c:pt>
                <c:pt idx="12">
                  <c:v>1972</c:v>
                </c:pt>
                <c:pt idx="13">
                  <c:v>1973</c:v>
                </c:pt>
                <c:pt idx="14">
                  <c:v>1974</c:v>
                </c:pt>
                <c:pt idx="15">
                  <c:v>1975</c:v>
                </c:pt>
                <c:pt idx="16">
                  <c:v>1976</c:v>
                </c:pt>
                <c:pt idx="17">
                  <c:v>1977</c:v>
                </c:pt>
                <c:pt idx="18">
                  <c:v>1978</c:v>
                </c:pt>
                <c:pt idx="19">
                  <c:v>1979</c:v>
                </c:pt>
                <c:pt idx="20">
                  <c:v>1980</c:v>
                </c:pt>
                <c:pt idx="21">
                  <c:v>1981</c:v>
                </c:pt>
                <c:pt idx="22">
                  <c:v>1982</c:v>
                </c:pt>
                <c:pt idx="23">
                  <c:v>1983</c:v>
                </c:pt>
                <c:pt idx="24">
                  <c:v>1984</c:v>
                </c:pt>
                <c:pt idx="25">
                  <c:v>1985</c:v>
                </c:pt>
                <c:pt idx="26">
                  <c:v>1986</c:v>
                </c:pt>
                <c:pt idx="27">
                  <c:v>1987</c:v>
                </c:pt>
                <c:pt idx="28">
                  <c:v>1988</c:v>
                </c:pt>
                <c:pt idx="29">
                  <c:v>1989</c:v>
                </c:pt>
                <c:pt idx="30">
                  <c:v>1990</c:v>
                </c:pt>
                <c:pt idx="31">
                  <c:v>1991</c:v>
                </c:pt>
                <c:pt idx="32">
                  <c:v>1992</c:v>
                </c:pt>
                <c:pt idx="33">
                  <c:v>1993</c:v>
                </c:pt>
                <c:pt idx="34">
                  <c:v>1994</c:v>
                </c:pt>
                <c:pt idx="35">
                  <c:v>1995</c:v>
                </c:pt>
                <c:pt idx="36">
                  <c:v>1996</c:v>
                </c:pt>
                <c:pt idx="37">
                  <c:v>1997</c:v>
                </c:pt>
                <c:pt idx="38">
                  <c:v>1998</c:v>
                </c:pt>
                <c:pt idx="39">
                  <c:v>1999</c:v>
                </c:pt>
                <c:pt idx="40">
                  <c:v>2000</c:v>
                </c:pt>
                <c:pt idx="41">
                  <c:v>2001</c:v>
                </c:pt>
                <c:pt idx="42">
                  <c:v>2002</c:v>
                </c:pt>
                <c:pt idx="43">
                  <c:v>2003</c:v>
                </c:pt>
                <c:pt idx="44">
                  <c:v>2004</c:v>
                </c:pt>
                <c:pt idx="45">
                  <c:v>2005</c:v>
                </c:pt>
                <c:pt idx="46">
                  <c:v>2006</c:v>
                </c:pt>
                <c:pt idx="47">
                  <c:v>2007</c:v>
                </c:pt>
                <c:pt idx="48">
                  <c:v>2008</c:v>
                </c:pt>
                <c:pt idx="49">
                  <c:v>2009</c:v>
                </c:pt>
                <c:pt idx="50">
                  <c:v>2010</c:v>
                </c:pt>
                <c:pt idx="51">
                  <c:v>2011</c:v>
                </c:pt>
              </c:strCache>
            </c:strRef>
          </c:cat>
          <c:val>
            <c:numRef>
              <c:f>'Interest rates'!$F$7:$BE$7</c:f>
              <c:numCache>
                <c:formatCode>General</c:formatCode>
                <c:ptCount val="52"/>
                <c:pt idx="0">
                  <c:v>5.6633329999999997</c:v>
                </c:pt>
                <c:pt idx="1">
                  <c:v>5.5191660000000002</c:v>
                </c:pt>
                <c:pt idx="2">
                  <c:v>5.4341660000000003</c:v>
                </c:pt>
                <c:pt idx="3">
                  <c:v>5.3383330000000004</c:v>
                </c:pt>
                <c:pt idx="4">
                  <c:v>5.4491670000000001</c:v>
                </c:pt>
                <c:pt idx="5">
                  <c:v>6.2024999999999997</c:v>
                </c:pt>
                <c:pt idx="6">
                  <c:v>6.579167</c:v>
                </c:pt>
                <c:pt idx="7">
                  <c:v>6.7066660000000002</c:v>
                </c:pt>
                <c:pt idx="8">
                  <c:v>6.9508330000000003</c:v>
                </c:pt>
                <c:pt idx="9">
                  <c:v>8.1775000000000002</c:v>
                </c:pt>
                <c:pt idx="10">
                  <c:v>8.550834</c:v>
                </c:pt>
                <c:pt idx="11">
                  <c:v>8.4216669999999993</c:v>
                </c:pt>
                <c:pt idx="12">
                  <c:v>8.0133329999999994</c:v>
                </c:pt>
                <c:pt idx="13">
                  <c:v>8.9983330000000006</c:v>
                </c:pt>
                <c:pt idx="14">
                  <c:v>11.0025</c:v>
                </c:pt>
                <c:pt idx="15">
                  <c:v>10.311669999999999</c:v>
                </c:pt>
                <c:pt idx="16">
                  <c:v>10.51</c:v>
                </c:pt>
                <c:pt idx="17">
                  <c:v>10.991669999999999</c:v>
                </c:pt>
                <c:pt idx="18">
                  <c:v>10.61167</c:v>
                </c:pt>
                <c:pt idx="19">
                  <c:v>10.8475</c:v>
                </c:pt>
                <c:pt idx="20">
                  <c:v>13.78417</c:v>
                </c:pt>
                <c:pt idx="21">
                  <c:v>16.29167</c:v>
                </c:pt>
                <c:pt idx="22">
                  <c:v>15.9975</c:v>
                </c:pt>
                <c:pt idx="23">
                  <c:v>14.36833</c:v>
                </c:pt>
                <c:pt idx="24">
                  <c:v>13.404170000000001</c:v>
                </c:pt>
                <c:pt idx="25">
                  <c:v>11.866669999999999</c:v>
                </c:pt>
                <c:pt idx="26">
                  <c:v>9.1191659999999999</c:v>
                </c:pt>
                <c:pt idx="27">
                  <c:v>9.4758329999999997</c:v>
                </c:pt>
                <c:pt idx="28">
                  <c:v>9.08</c:v>
                </c:pt>
                <c:pt idx="29">
                  <c:v>8.7974999999999994</c:v>
                </c:pt>
                <c:pt idx="30">
                  <c:v>9.9324999999999992</c:v>
                </c:pt>
                <c:pt idx="31">
                  <c:v>9.0366669999999996</c:v>
                </c:pt>
                <c:pt idx="32">
                  <c:v>8.5875000000000004</c:v>
                </c:pt>
                <c:pt idx="33">
                  <c:v>6.7750000000000004</c:v>
                </c:pt>
                <c:pt idx="34">
                  <c:v>7.2158329999999999</c:v>
                </c:pt>
                <c:pt idx="35">
                  <c:v>7.5350000000000001</c:v>
                </c:pt>
                <c:pt idx="36">
                  <c:v>6.3108329999999997</c:v>
                </c:pt>
                <c:pt idx="37">
                  <c:v>5.5816660000000002</c:v>
                </c:pt>
                <c:pt idx="38">
                  <c:v>4.6399999999999997</c:v>
                </c:pt>
                <c:pt idx="39">
                  <c:v>4.6091670000000002</c:v>
                </c:pt>
                <c:pt idx="40">
                  <c:v>5.3941660000000002</c:v>
                </c:pt>
                <c:pt idx="41">
                  <c:v>4.9391670000000003</c:v>
                </c:pt>
                <c:pt idx="42">
                  <c:v>4.8608330000000004</c:v>
                </c:pt>
                <c:pt idx="43">
                  <c:v>4.13</c:v>
                </c:pt>
                <c:pt idx="44">
                  <c:v>4.0991669999999996</c:v>
                </c:pt>
                <c:pt idx="45">
                  <c:v>3.41</c:v>
                </c:pt>
                <c:pt idx="46">
                  <c:v>3.7974999999999999</c:v>
                </c:pt>
                <c:pt idx="47">
                  <c:v>4.3041669999999996</c:v>
                </c:pt>
                <c:pt idx="48">
                  <c:v>4.2341670000000002</c:v>
                </c:pt>
                <c:pt idx="49">
                  <c:v>3.648333</c:v>
                </c:pt>
                <c:pt idx="50">
                  <c:v>3.1183329999999998</c:v>
                </c:pt>
                <c:pt idx="51">
                  <c:v>3.32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'Interest rates'!$A$11</c:f>
              <c:strCache>
                <c:ptCount val="1"/>
                <c:pt idx="0">
                  <c:v>United Kingdom</c:v>
                </c:pt>
              </c:strCache>
            </c:strRef>
          </c:tx>
          <c:marker>
            <c:symbol val="none"/>
          </c:marker>
          <c:cat>
            <c:strRef>
              <c:f>'Interest rates'!$F$5:$BE$5</c:f>
              <c:strCache>
                <c:ptCount val="52"/>
                <c:pt idx="0">
                  <c:v>1960</c:v>
                </c:pt>
                <c:pt idx="1">
                  <c:v>1961</c:v>
                </c:pt>
                <c:pt idx="2">
                  <c:v>1962</c:v>
                </c:pt>
                <c:pt idx="3">
                  <c:v>1963</c:v>
                </c:pt>
                <c:pt idx="4">
                  <c:v>1964</c:v>
                </c:pt>
                <c:pt idx="5">
                  <c:v>1965</c:v>
                </c:pt>
                <c:pt idx="6">
                  <c:v>1966</c:v>
                </c:pt>
                <c:pt idx="7">
                  <c:v>1967</c:v>
                </c:pt>
                <c:pt idx="8">
                  <c:v>1968</c:v>
                </c:pt>
                <c:pt idx="9">
                  <c:v>1969</c:v>
                </c:pt>
                <c:pt idx="10">
                  <c:v>1970</c:v>
                </c:pt>
                <c:pt idx="11">
                  <c:v>1971</c:v>
                </c:pt>
                <c:pt idx="12">
                  <c:v>1972</c:v>
                </c:pt>
                <c:pt idx="13">
                  <c:v>1973</c:v>
                </c:pt>
                <c:pt idx="14">
                  <c:v>1974</c:v>
                </c:pt>
                <c:pt idx="15">
                  <c:v>1975</c:v>
                </c:pt>
                <c:pt idx="16">
                  <c:v>1976</c:v>
                </c:pt>
                <c:pt idx="17">
                  <c:v>1977</c:v>
                </c:pt>
                <c:pt idx="18">
                  <c:v>1978</c:v>
                </c:pt>
                <c:pt idx="19">
                  <c:v>1979</c:v>
                </c:pt>
                <c:pt idx="20">
                  <c:v>1980</c:v>
                </c:pt>
                <c:pt idx="21">
                  <c:v>1981</c:v>
                </c:pt>
                <c:pt idx="22">
                  <c:v>1982</c:v>
                </c:pt>
                <c:pt idx="23">
                  <c:v>1983</c:v>
                </c:pt>
                <c:pt idx="24">
                  <c:v>1984</c:v>
                </c:pt>
                <c:pt idx="25">
                  <c:v>1985</c:v>
                </c:pt>
                <c:pt idx="26">
                  <c:v>1986</c:v>
                </c:pt>
                <c:pt idx="27">
                  <c:v>1987</c:v>
                </c:pt>
                <c:pt idx="28">
                  <c:v>1988</c:v>
                </c:pt>
                <c:pt idx="29">
                  <c:v>1989</c:v>
                </c:pt>
                <c:pt idx="30">
                  <c:v>1990</c:v>
                </c:pt>
                <c:pt idx="31">
                  <c:v>1991</c:v>
                </c:pt>
                <c:pt idx="32">
                  <c:v>1992</c:v>
                </c:pt>
                <c:pt idx="33">
                  <c:v>1993</c:v>
                </c:pt>
                <c:pt idx="34">
                  <c:v>1994</c:v>
                </c:pt>
                <c:pt idx="35">
                  <c:v>1995</c:v>
                </c:pt>
                <c:pt idx="36">
                  <c:v>1996</c:v>
                </c:pt>
                <c:pt idx="37">
                  <c:v>1997</c:v>
                </c:pt>
                <c:pt idx="38">
                  <c:v>1998</c:v>
                </c:pt>
                <c:pt idx="39">
                  <c:v>1999</c:v>
                </c:pt>
                <c:pt idx="40">
                  <c:v>2000</c:v>
                </c:pt>
                <c:pt idx="41">
                  <c:v>2001</c:v>
                </c:pt>
                <c:pt idx="42">
                  <c:v>2002</c:v>
                </c:pt>
                <c:pt idx="43">
                  <c:v>2003</c:v>
                </c:pt>
                <c:pt idx="44">
                  <c:v>2004</c:v>
                </c:pt>
                <c:pt idx="45">
                  <c:v>2005</c:v>
                </c:pt>
                <c:pt idx="46">
                  <c:v>2006</c:v>
                </c:pt>
                <c:pt idx="47">
                  <c:v>2007</c:v>
                </c:pt>
                <c:pt idx="48">
                  <c:v>2008</c:v>
                </c:pt>
                <c:pt idx="49">
                  <c:v>2009</c:v>
                </c:pt>
                <c:pt idx="50">
                  <c:v>2010</c:v>
                </c:pt>
                <c:pt idx="51">
                  <c:v>2011</c:v>
                </c:pt>
              </c:strCache>
            </c:strRef>
          </c:cat>
          <c:val>
            <c:numRef>
              <c:f>'Interest rates'!$F$11:$BE$11</c:f>
              <c:numCache>
                <c:formatCode>General</c:formatCode>
                <c:ptCount val="52"/>
                <c:pt idx="0">
                  <c:v>5.8558339999999998</c:v>
                </c:pt>
                <c:pt idx="1">
                  <c:v>6.2641669999999996</c:v>
                </c:pt>
                <c:pt idx="2">
                  <c:v>5.7641669999999996</c:v>
                </c:pt>
                <c:pt idx="3">
                  <c:v>5.1658330000000001</c:v>
                </c:pt>
                <c:pt idx="4">
                  <c:v>5.7024999999999997</c:v>
                </c:pt>
                <c:pt idx="5">
                  <c:v>6.5516670000000001</c:v>
                </c:pt>
                <c:pt idx="6">
                  <c:v>6.8666669999999996</c:v>
                </c:pt>
                <c:pt idx="7">
                  <c:v>6.7</c:v>
                </c:pt>
                <c:pt idx="8">
                  <c:v>7.5091669999999997</c:v>
                </c:pt>
                <c:pt idx="9">
                  <c:v>8.83</c:v>
                </c:pt>
                <c:pt idx="10">
                  <c:v>8.6341669999999997</c:v>
                </c:pt>
                <c:pt idx="11">
                  <c:v>7.8683329999999998</c:v>
                </c:pt>
                <c:pt idx="12">
                  <c:v>8.375</c:v>
                </c:pt>
                <c:pt idx="13">
                  <c:v>10.55833</c:v>
                </c:pt>
                <c:pt idx="14">
                  <c:v>14.206670000000001</c:v>
                </c:pt>
                <c:pt idx="15">
                  <c:v>13.18167</c:v>
                </c:pt>
                <c:pt idx="16">
                  <c:v>13.61</c:v>
                </c:pt>
                <c:pt idx="17">
                  <c:v>12.0275</c:v>
                </c:pt>
                <c:pt idx="18">
                  <c:v>12.065</c:v>
                </c:pt>
                <c:pt idx="19">
                  <c:v>12.945830000000001</c:v>
                </c:pt>
                <c:pt idx="20">
                  <c:v>13.91333</c:v>
                </c:pt>
                <c:pt idx="21">
                  <c:v>14.883330000000001</c:v>
                </c:pt>
                <c:pt idx="22">
                  <c:v>13.085000000000001</c:v>
                </c:pt>
                <c:pt idx="23">
                  <c:v>11.268330000000001</c:v>
                </c:pt>
                <c:pt idx="24">
                  <c:v>11.1275</c:v>
                </c:pt>
                <c:pt idx="25">
                  <c:v>10.97</c:v>
                </c:pt>
                <c:pt idx="26">
                  <c:v>10.135</c:v>
                </c:pt>
                <c:pt idx="27">
                  <c:v>9.5708330000000004</c:v>
                </c:pt>
                <c:pt idx="28">
                  <c:v>9.675834</c:v>
                </c:pt>
                <c:pt idx="29">
                  <c:v>10.19083</c:v>
                </c:pt>
                <c:pt idx="30">
                  <c:v>11.8025</c:v>
                </c:pt>
                <c:pt idx="31">
                  <c:v>10.105</c:v>
                </c:pt>
                <c:pt idx="32">
                  <c:v>9.0633339999999993</c:v>
                </c:pt>
                <c:pt idx="33">
                  <c:v>7.48</c:v>
                </c:pt>
                <c:pt idx="34">
                  <c:v>8.1225000000000005</c:v>
                </c:pt>
                <c:pt idx="35">
                  <c:v>8.2008329999999994</c:v>
                </c:pt>
                <c:pt idx="36">
                  <c:v>7.8108329999999997</c:v>
                </c:pt>
                <c:pt idx="37">
                  <c:v>7.0525000000000002</c:v>
                </c:pt>
                <c:pt idx="38">
                  <c:v>5.55</c:v>
                </c:pt>
                <c:pt idx="39">
                  <c:v>5.0933330000000003</c:v>
                </c:pt>
                <c:pt idx="40">
                  <c:v>5.3283329999999998</c:v>
                </c:pt>
                <c:pt idx="41">
                  <c:v>4.9308329999999998</c:v>
                </c:pt>
                <c:pt idx="42">
                  <c:v>4.8949999999999996</c:v>
                </c:pt>
                <c:pt idx="43">
                  <c:v>4.5266669999999998</c:v>
                </c:pt>
                <c:pt idx="44">
                  <c:v>4.8833330000000004</c:v>
                </c:pt>
                <c:pt idx="45">
                  <c:v>4.4133329999999997</c:v>
                </c:pt>
                <c:pt idx="46">
                  <c:v>4.5025000000000004</c:v>
                </c:pt>
                <c:pt idx="47">
                  <c:v>5.0116670000000001</c:v>
                </c:pt>
                <c:pt idx="48">
                  <c:v>4.59</c:v>
                </c:pt>
                <c:pt idx="49">
                  <c:v>3.6475</c:v>
                </c:pt>
                <c:pt idx="50">
                  <c:v>3.6119829999999999</c:v>
                </c:pt>
                <c:pt idx="51">
                  <c:v>3.120425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'Interest rates'!$A$9</c:f>
              <c:strCache>
                <c:ptCount val="1"/>
                <c:pt idx="0">
                  <c:v>Italy</c:v>
                </c:pt>
              </c:strCache>
            </c:strRef>
          </c:tx>
          <c:marker>
            <c:symbol val="none"/>
          </c:marker>
          <c:cat>
            <c:strRef>
              <c:f>'Interest rates'!$F$5:$BE$5</c:f>
              <c:strCache>
                <c:ptCount val="52"/>
                <c:pt idx="0">
                  <c:v>1960</c:v>
                </c:pt>
                <c:pt idx="1">
                  <c:v>1961</c:v>
                </c:pt>
                <c:pt idx="2">
                  <c:v>1962</c:v>
                </c:pt>
                <c:pt idx="3">
                  <c:v>1963</c:v>
                </c:pt>
                <c:pt idx="4">
                  <c:v>1964</c:v>
                </c:pt>
                <c:pt idx="5">
                  <c:v>1965</c:v>
                </c:pt>
                <c:pt idx="6">
                  <c:v>1966</c:v>
                </c:pt>
                <c:pt idx="7">
                  <c:v>1967</c:v>
                </c:pt>
                <c:pt idx="8">
                  <c:v>1968</c:v>
                </c:pt>
                <c:pt idx="9">
                  <c:v>1969</c:v>
                </c:pt>
                <c:pt idx="10">
                  <c:v>1970</c:v>
                </c:pt>
                <c:pt idx="11">
                  <c:v>1971</c:v>
                </c:pt>
                <c:pt idx="12">
                  <c:v>1972</c:v>
                </c:pt>
                <c:pt idx="13">
                  <c:v>1973</c:v>
                </c:pt>
                <c:pt idx="14">
                  <c:v>1974</c:v>
                </c:pt>
                <c:pt idx="15">
                  <c:v>1975</c:v>
                </c:pt>
                <c:pt idx="16">
                  <c:v>1976</c:v>
                </c:pt>
                <c:pt idx="17">
                  <c:v>1977</c:v>
                </c:pt>
                <c:pt idx="18">
                  <c:v>1978</c:v>
                </c:pt>
                <c:pt idx="19">
                  <c:v>1979</c:v>
                </c:pt>
                <c:pt idx="20">
                  <c:v>1980</c:v>
                </c:pt>
                <c:pt idx="21">
                  <c:v>1981</c:v>
                </c:pt>
                <c:pt idx="22">
                  <c:v>1982</c:v>
                </c:pt>
                <c:pt idx="23">
                  <c:v>1983</c:v>
                </c:pt>
                <c:pt idx="24">
                  <c:v>1984</c:v>
                </c:pt>
                <c:pt idx="25">
                  <c:v>1985</c:v>
                </c:pt>
                <c:pt idx="26">
                  <c:v>1986</c:v>
                </c:pt>
                <c:pt idx="27">
                  <c:v>1987</c:v>
                </c:pt>
                <c:pt idx="28">
                  <c:v>1988</c:v>
                </c:pt>
                <c:pt idx="29">
                  <c:v>1989</c:v>
                </c:pt>
                <c:pt idx="30">
                  <c:v>1990</c:v>
                </c:pt>
                <c:pt idx="31">
                  <c:v>1991</c:v>
                </c:pt>
                <c:pt idx="32">
                  <c:v>1992</c:v>
                </c:pt>
                <c:pt idx="33">
                  <c:v>1993</c:v>
                </c:pt>
                <c:pt idx="34">
                  <c:v>1994</c:v>
                </c:pt>
                <c:pt idx="35">
                  <c:v>1995</c:v>
                </c:pt>
                <c:pt idx="36">
                  <c:v>1996</c:v>
                </c:pt>
                <c:pt idx="37">
                  <c:v>1997</c:v>
                </c:pt>
                <c:pt idx="38">
                  <c:v>1998</c:v>
                </c:pt>
                <c:pt idx="39">
                  <c:v>1999</c:v>
                </c:pt>
                <c:pt idx="40">
                  <c:v>2000</c:v>
                </c:pt>
                <c:pt idx="41">
                  <c:v>2001</c:v>
                </c:pt>
                <c:pt idx="42">
                  <c:v>2002</c:v>
                </c:pt>
                <c:pt idx="43">
                  <c:v>2003</c:v>
                </c:pt>
                <c:pt idx="44">
                  <c:v>2004</c:v>
                </c:pt>
                <c:pt idx="45">
                  <c:v>2005</c:v>
                </c:pt>
                <c:pt idx="46">
                  <c:v>2006</c:v>
                </c:pt>
                <c:pt idx="47">
                  <c:v>2007</c:v>
                </c:pt>
                <c:pt idx="48">
                  <c:v>2008</c:v>
                </c:pt>
                <c:pt idx="49">
                  <c:v>2009</c:v>
                </c:pt>
                <c:pt idx="50">
                  <c:v>2010</c:v>
                </c:pt>
                <c:pt idx="51">
                  <c:v>2011</c:v>
                </c:pt>
              </c:strCache>
            </c:strRef>
          </c:cat>
          <c:val>
            <c:numRef>
              <c:f>'Interest rates'!$F$9:$BE$9</c:f>
              <c:numCache>
                <c:formatCode>General</c:formatCode>
                <c:ptCount val="52"/>
                <c:pt idx="32">
                  <c:v>13.265750000000001</c:v>
                </c:pt>
                <c:pt idx="33">
                  <c:v>11.186920000000001</c:v>
                </c:pt>
                <c:pt idx="34">
                  <c:v>10.518829999999999</c:v>
                </c:pt>
                <c:pt idx="35">
                  <c:v>12.205830000000001</c:v>
                </c:pt>
                <c:pt idx="36">
                  <c:v>9.4006659999999993</c:v>
                </c:pt>
                <c:pt idx="37">
                  <c:v>6.8602499999999997</c:v>
                </c:pt>
                <c:pt idx="38">
                  <c:v>4.8825000000000003</c:v>
                </c:pt>
                <c:pt idx="39">
                  <c:v>4.7275</c:v>
                </c:pt>
                <c:pt idx="40">
                  <c:v>5.5760829999999997</c:v>
                </c:pt>
                <c:pt idx="41">
                  <c:v>5.1870830000000003</c:v>
                </c:pt>
                <c:pt idx="42">
                  <c:v>5.0341670000000001</c:v>
                </c:pt>
                <c:pt idx="43">
                  <c:v>4.295833</c:v>
                </c:pt>
                <c:pt idx="44">
                  <c:v>4.2586750000000002</c:v>
                </c:pt>
                <c:pt idx="45">
                  <c:v>3.5554220000000001</c:v>
                </c:pt>
                <c:pt idx="46">
                  <c:v>4.0461419999999997</c:v>
                </c:pt>
                <c:pt idx="47">
                  <c:v>4.4872579999999997</c:v>
                </c:pt>
                <c:pt idx="48">
                  <c:v>4.6810669999999996</c:v>
                </c:pt>
                <c:pt idx="49">
                  <c:v>4.3111829999999998</c:v>
                </c:pt>
                <c:pt idx="50">
                  <c:v>4.0357079999999996</c:v>
                </c:pt>
                <c:pt idx="51">
                  <c:v>5.422758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'Interest rates'!$A$10</c:f>
              <c:strCache>
                <c:ptCount val="1"/>
                <c:pt idx="0">
                  <c:v>Spain</c:v>
                </c:pt>
              </c:strCache>
            </c:strRef>
          </c:tx>
          <c:spPr>
            <a:ln>
              <a:solidFill>
                <a:schemeClr val="accent6">
                  <a:lumMod val="75000"/>
                </a:schemeClr>
              </a:solidFill>
            </a:ln>
          </c:spPr>
          <c:marker>
            <c:symbol val="none"/>
          </c:marker>
          <c:cat>
            <c:strRef>
              <c:f>'Interest rates'!$F$5:$BE$5</c:f>
              <c:strCache>
                <c:ptCount val="52"/>
                <c:pt idx="0">
                  <c:v>1960</c:v>
                </c:pt>
                <c:pt idx="1">
                  <c:v>1961</c:v>
                </c:pt>
                <c:pt idx="2">
                  <c:v>1962</c:v>
                </c:pt>
                <c:pt idx="3">
                  <c:v>1963</c:v>
                </c:pt>
                <c:pt idx="4">
                  <c:v>1964</c:v>
                </c:pt>
                <c:pt idx="5">
                  <c:v>1965</c:v>
                </c:pt>
                <c:pt idx="6">
                  <c:v>1966</c:v>
                </c:pt>
                <c:pt idx="7">
                  <c:v>1967</c:v>
                </c:pt>
                <c:pt idx="8">
                  <c:v>1968</c:v>
                </c:pt>
                <c:pt idx="9">
                  <c:v>1969</c:v>
                </c:pt>
                <c:pt idx="10">
                  <c:v>1970</c:v>
                </c:pt>
                <c:pt idx="11">
                  <c:v>1971</c:v>
                </c:pt>
                <c:pt idx="12">
                  <c:v>1972</c:v>
                </c:pt>
                <c:pt idx="13">
                  <c:v>1973</c:v>
                </c:pt>
                <c:pt idx="14">
                  <c:v>1974</c:v>
                </c:pt>
                <c:pt idx="15">
                  <c:v>1975</c:v>
                </c:pt>
                <c:pt idx="16">
                  <c:v>1976</c:v>
                </c:pt>
                <c:pt idx="17">
                  <c:v>1977</c:v>
                </c:pt>
                <c:pt idx="18">
                  <c:v>1978</c:v>
                </c:pt>
                <c:pt idx="19">
                  <c:v>1979</c:v>
                </c:pt>
                <c:pt idx="20">
                  <c:v>1980</c:v>
                </c:pt>
                <c:pt idx="21">
                  <c:v>1981</c:v>
                </c:pt>
                <c:pt idx="22">
                  <c:v>1982</c:v>
                </c:pt>
                <c:pt idx="23">
                  <c:v>1983</c:v>
                </c:pt>
                <c:pt idx="24">
                  <c:v>1984</c:v>
                </c:pt>
                <c:pt idx="25">
                  <c:v>1985</c:v>
                </c:pt>
                <c:pt idx="26">
                  <c:v>1986</c:v>
                </c:pt>
                <c:pt idx="27">
                  <c:v>1987</c:v>
                </c:pt>
                <c:pt idx="28">
                  <c:v>1988</c:v>
                </c:pt>
                <c:pt idx="29">
                  <c:v>1989</c:v>
                </c:pt>
                <c:pt idx="30">
                  <c:v>1990</c:v>
                </c:pt>
                <c:pt idx="31">
                  <c:v>1991</c:v>
                </c:pt>
                <c:pt idx="32">
                  <c:v>1992</c:v>
                </c:pt>
                <c:pt idx="33">
                  <c:v>1993</c:v>
                </c:pt>
                <c:pt idx="34">
                  <c:v>1994</c:v>
                </c:pt>
                <c:pt idx="35">
                  <c:v>1995</c:v>
                </c:pt>
                <c:pt idx="36">
                  <c:v>1996</c:v>
                </c:pt>
                <c:pt idx="37">
                  <c:v>1997</c:v>
                </c:pt>
                <c:pt idx="38">
                  <c:v>1998</c:v>
                </c:pt>
                <c:pt idx="39">
                  <c:v>1999</c:v>
                </c:pt>
                <c:pt idx="40">
                  <c:v>2000</c:v>
                </c:pt>
                <c:pt idx="41">
                  <c:v>2001</c:v>
                </c:pt>
                <c:pt idx="42">
                  <c:v>2002</c:v>
                </c:pt>
                <c:pt idx="43">
                  <c:v>2003</c:v>
                </c:pt>
                <c:pt idx="44">
                  <c:v>2004</c:v>
                </c:pt>
                <c:pt idx="45">
                  <c:v>2005</c:v>
                </c:pt>
                <c:pt idx="46">
                  <c:v>2006</c:v>
                </c:pt>
                <c:pt idx="47">
                  <c:v>2007</c:v>
                </c:pt>
                <c:pt idx="48">
                  <c:v>2008</c:v>
                </c:pt>
                <c:pt idx="49">
                  <c:v>2009</c:v>
                </c:pt>
                <c:pt idx="50">
                  <c:v>2010</c:v>
                </c:pt>
                <c:pt idx="51">
                  <c:v>2011</c:v>
                </c:pt>
              </c:strCache>
            </c:strRef>
          </c:cat>
          <c:val>
            <c:numRef>
              <c:f>'Interest rates'!$F$10:$BE$10</c:f>
              <c:numCache>
                <c:formatCode>General</c:formatCode>
                <c:ptCount val="52"/>
                <c:pt idx="20">
                  <c:v>15.96083</c:v>
                </c:pt>
                <c:pt idx="21">
                  <c:v>15.811669999999999</c:v>
                </c:pt>
                <c:pt idx="22">
                  <c:v>15.987500000000001</c:v>
                </c:pt>
                <c:pt idx="23">
                  <c:v>16.90917</c:v>
                </c:pt>
                <c:pt idx="24">
                  <c:v>16.522500000000001</c:v>
                </c:pt>
                <c:pt idx="25">
                  <c:v>13.3675</c:v>
                </c:pt>
                <c:pt idx="26">
                  <c:v>11.35417</c:v>
                </c:pt>
                <c:pt idx="27">
                  <c:v>12.813330000000001</c:v>
                </c:pt>
                <c:pt idx="28">
                  <c:v>11.74417</c:v>
                </c:pt>
                <c:pt idx="29">
                  <c:v>13.600580000000001</c:v>
                </c:pt>
                <c:pt idx="30">
                  <c:v>14.6775</c:v>
                </c:pt>
                <c:pt idx="31">
                  <c:v>12.3605</c:v>
                </c:pt>
                <c:pt idx="32">
                  <c:v>11.695169999999999</c:v>
                </c:pt>
                <c:pt idx="33">
                  <c:v>10.21083</c:v>
                </c:pt>
                <c:pt idx="34">
                  <c:v>9.9975830000000006</c:v>
                </c:pt>
                <c:pt idx="35">
                  <c:v>11.271000000000001</c:v>
                </c:pt>
                <c:pt idx="36">
                  <c:v>8.7367500000000007</c:v>
                </c:pt>
                <c:pt idx="37">
                  <c:v>6.4008330000000004</c:v>
                </c:pt>
                <c:pt idx="38">
                  <c:v>4.8341669999999999</c:v>
                </c:pt>
                <c:pt idx="39">
                  <c:v>4.7275</c:v>
                </c:pt>
                <c:pt idx="40">
                  <c:v>5.5258330000000004</c:v>
                </c:pt>
                <c:pt idx="41">
                  <c:v>5.1166669999999996</c:v>
                </c:pt>
                <c:pt idx="42">
                  <c:v>4.9591669999999999</c:v>
                </c:pt>
                <c:pt idx="43">
                  <c:v>4.125</c:v>
                </c:pt>
                <c:pt idx="44">
                  <c:v>4.1033330000000001</c:v>
                </c:pt>
                <c:pt idx="45">
                  <c:v>3.3866670000000001</c:v>
                </c:pt>
                <c:pt idx="46">
                  <c:v>3.7842500000000001</c:v>
                </c:pt>
                <c:pt idx="47">
                  <c:v>4.3064169999999997</c:v>
                </c:pt>
                <c:pt idx="48">
                  <c:v>4.3631669999999998</c:v>
                </c:pt>
                <c:pt idx="49">
                  <c:v>3.9743330000000001</c:v>
                </c:pt>
                <c:pt idx="50">
                  <c:v>4.2497499999999997</c:v>
                </c:pt>
                <c:pt idx="51">
                  <c:v>5.4375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2640384"/>
        <c:axId val="52654464"/>
      </c:lineChart>
      <c:catAx>
        <c:axId val="52640384"/>
        <c:scaling>
          <c:orientation val="minMax"/>
        </c:scaling>
        <c:delete val="0"/>
        <c:axPos val="b"/>
        <c:majorTickMark val="none"/>
        <c:minorTickMark val="none"/>
        <c:tickLblPos val="nextTo"/>
        <c:crossAx val="52654464"/>
        <c:crosses val="autoZero"/>
        <c:auto val="1"/>
        <c:lblAlgn val="ctr"/>
        <c:lblOffset val="100"/>
        <c:noMultiLvlLbl val="0"/>
      </c:catAx>
      <c:valAx>
        <c:axId val="52654464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percent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5264038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A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Growth of Industrial Production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'OECD.Stat export'!$A$23</c:f>
              <c:strCache>
                <c:ptCount val="1"/>
                <c:pt idx="0">
                  <c:v>France</c:v>
                </c:pt>
              </c:strCache>
            </c:strRef>
          </c:tx>
          <c:spPr>
            <a:ln w="38100">
              <a:solidFill>
                <a:srgbClr val="FF0000"/>
              </a:solidFill>
            </a:ln>
          </c:spPr>
          <c:marker>
            <c:symbol val="none"/>
          </c:marker>
          <c:cat>
            <c:strRef>
              <c:f>'OECD.Stat export'!$B$21:$AO$21</c:f>
              <c:strCache>
                <c:ptCount val="40"/>
                <c:pt idx="0">
                  <c:v>1972</c:v>
                </c:pt>
                <c:pt idx="1">
                  <c:v>1973</c:v>
                </c:pt>
                <c:pt idx="2">
                  <c:v>1974</c:v>
                </c:pt>
                <c:pt idx="3">
                  <c:v>1975</c:v>
                </c:pt>
                <c:pt idx="4">
                  <c:v>1976</c:v>
                </c:pt>
                <c:pt idx="5">
                  <c:v>1977</c:v>
                </c:pt>
                <c:pt idx="6">
                  <c:v>1978</c:v>
                </c:pt>
                <c:pt idx="7">
                  <c:v>1979</c:v>
                </c:pt>
                <c:pt idx="8">
                  <c:v>1980</c:v>
                </c:pt>
                <c:pt idx="9">
                  <c:v>1981</c:v>
                </c:pt>
                <c:pt idx="10">
                  <c:v>1982</c:v>
                </c:pt>
                <c:pt idx="11">
                  <c:v>1983</c:v>
                </c:pt>
                <c:pt idx="12">
                  <c:v>1984</c:v>
                </c:pt>
                <c:pt idx="13">
                  <c:v>1985</c:v>
                </c:pt>
                <c:pt idx="14">
                  <c:v>1986</c:v>
                </c:pt>
                <c:pt idx="15">
                  <c:v>1987</c:v>
                </c:pt>
                <c:pt idx="16">
                  <c:v>1988</c:v>
                </c:pt>
                <c:pt idx="17">
                  <c:v>1989</c:v>
                </c:pt>
                <c:pt idx="18">
                  <c:v>1990</c:v>
                </c:pt>
                <c:pt idx="19">
                  <c:v>1991</c:v>
                </c:pt>
                <c:pt idx="20">
                  <c:v>1992</c:v>
                </c:pt>
                <c:pt idx="21">
                  <c:v>1993</c:v>
                </c:pt>
                <c:pt idx="22">
                  <c:v>1994</c:v>
                </c:pt>
                <c:pt idx="23">
                  <c:v>1995</c:v>
                </c:pt>
                <c:pt idx="24">
                  <c:v>1996</c:v>
                </c:pt>
                <c:pt idx="25">
                  <c:v>1997</c:v>
                </c:pt>
                <c:pt idx="26">
                  <c:v>1998</c:v>
                </c:pt>
                <c:pt idx="27">
                  <c:v>1999</c:v>
                </c:pt>
                <c:pt idx="28">
                  <c:v>2000</c:v>
                </c:pt>
                <c:pt idx="29">
                  <c:v>2001</c:v>
                </c:pt>
                <c:pt idx="30">
                  <c:v>2002</c:v>
                </c:pt>
                <c:pt idx="31">
                  <c:v>2003</c:v>
                </c:pt>
                <c:pt idx="32">
                  <c:v>2004</c:v>
                </c:pt>
                <c:pt idx="33">
                  <c:v>2005</c:v>
                </c:pt>
                <c:pt idx="34">
                  <c:v>2006</c:v>
                </c:pt>
                <c:pt idx="35">
                  <c:v>2007</c:v>
                </c:pt>
                <c:pt idx="36">
                  <c:v>2008</c:v>
                </c:pt>
                <c:pt idx="37">
                  <c:v>2009</c:v>
                </c:pt>
                <c:pt idx="38">
                  <c:v>2010</c:v>
                </c:pt>
                <c:pt idx="39">
                  <c:v>2011</c:v>
                </c:pt>
              </c:strCache>
            </c:strRef>
          </c:cat>
          <c:val>
            <c:numRef>
              <c:f>'OECD.Stat export'!$B$23:$AO$23</c:f>
              <c:numCache>
                <c:formatCode>0.0%</c:formatCode>
                <c:ptCount val="40"/>
                <c:pt idx="0">
                  <c:v>7.1491236150773352E-2</c:v>
                </c:pt>
                <c:pt idx="1">
                  <c:v>7.556282310041329E-2</c:v>
                </c:pt>
                <c:pt idx="2">
                  <c:v>2.3763380899044062E-2</c:v>
                </c:pt>
                <c:pt idx="3">
                  <c:v>-8.6234730224743039E-2</c:v>
                </c:pt>
                <c:pt idx="4">
                  <c:v>9.3117527782248466E-2</c:v>
                </c:pt>
                <c:pt idx="5">
                  <c:v>1.8239604833670153E-2</c:v>
                </c:pt>
                <c:pt idx="6">
                  <c:v>2.2490548972617264E-2</c:v>
                </c:pt>
                <c:pt idx="7">
                  <c:v>4.3083254842540608E-2</c:v>
                </c:pt>
                <c:pt idx="8">
                  <c:v>-1.0368895929561917E-2</c:v>
                </c:pt>
                <c:pt idx="9">
                  <c:v>-1.0478594323812596E-2</c:v>
                </c:pt>
                <c:pt idx="10">
                  <c:v>-8.0481442681610282E-3</c:v>
                </c:pt>
                <c:pt idx="11">
                  <c:v>6.8331667254950545E-4</c:v>
                </c:pt>
                <c:pt idx="12">
                  <c:v>1.7239810159064062E-2</c:v>
                </c:pt>
                <c:pt idx="13">
                  <c:v>6.5542188830114423E-3</c:v>
                </c:pt>
                <c:pt idx="14">
                  <c:v>2.5388066636985451E-2</c:v>
                </c:pt>
                <c:pt idx="15">
                  <c:v>1.7471646883205683E-2</c:v>
                </c:pt>
                <c:pt idx="16">
                  <c:v>3.5629021706074848E-2</c:v>
                </c:pt>
                <c:pt idx="17">
                  <c:v>3.466929104824068E-2</c:v>
                </c:pt>
                <c:pt idx="18">
                  <c:v>3.6791819142105719E-2</c:v>
                </c:pt>
                <c:pt idx="19">
                  <c:v>-5.861259217243342E-3</c:v>
                </c:pt>
                <c:pt idx="20">
                  <c:v>-1.3693420072020568E-2</c:v>
                </c:pt>
                <c:pt idx="21">
                  <c:v>-4.0397147720676707E-2</c:v>
                </c:pt>
                <c:pt idx="22">
                  <c:v>4.1093095907039245E-2</c:v>
                </c:pt>
                <c:pt idx="23">
                  <c:v>2.2582513028372997E-2</c:v>
                </c:pt>
                <c:pt idx="24">
                  <c:v>-3.7746319365794534E-4</c:v>
                </c:pt>
                <c:pt idx="25">
                  <c:v>3.8330776498082475E-2</c:v>
                </c:pt>
                <c:pt idx="26">
                  <c:v>3.6279323513366046E-2</c:v>
                </c:pt>
                <c:pt idx="27">
                  <c:v>1.8689128718083703E-2</c:v>
                </c:pt>
                <c:pt idx="28">
                  <c:v>3.1352248062015642E-2</c:v>
                </c:pt>
                <c:pt idx="29">
                  <c:v>8.1844332114391349E-3</c:v>
                </c:pt>
                <c:pt idx="30">
                  <c:v>-1.4247912524850914E-2</c:v>
                </c:pt>
                <c:pt idx="31">
                  <c:v>-1.1428538583431069E-2</c:v>
                </c:pt>
                <c:pt idx="32">
                  <c:v>2.0910949367934251E-2</c:v>
                </c:pt>
                <c:pt idx="33">
                  <c:v>-8.3230668852840584E-4</c:v>
                </c:pt>
                <c:pt idx="34">
                  <c:v>4.750000000000032E-3</c:v>
                </c:pt>
                <c:pt idx="35">
                  <c:v>1.2855934312018036E-2</c:v>
                </c:pt>
                <c:pt idx="36">
                  <c:v>-2.4811947326581318E-2</c:v>
                </c:pt>
                <c:pt idx="37">
                  <c:v>-0.12847425884711539</c:v>
                </c:pt>
                <c:pt idx="38">
                  <c:v>4.9619344845578839E-2</c:v>
                </c:pt>
                <c:pt idx="39">
                  <c:v>1.8725904854999031E-2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'OECD.Stat export'!$A$24</c:f>
              <c:strCache>
                <c:ptCount val="1"/>
                <c:pt idx="0">
                  <c:v>Germany</c:v>
                </c:pt>
              </c:strCache>
            </c:strRef>
          </c:tx>
          <c:spPr>
            <a:ln w="38100">
              <a:solidFill>
                <a:schemeClr val="tx1"/>
              </a:solidFill>
            </a:ln>
          </c:spPr>
          <c:marker>
            <c:symbol val="none"/>
          </c:marker>
          <c:cat>
            <c:strRef>
              <c:f>'OECD.Stat export'!$B$21:$AO$21</c:f>
              <c:strCache>
                <c:ptCount val="40"/>
                <c:pt idx="0">
                  <c:v>1972</c:v>
                </c:pt>
                <c:pt idx="1">
                  <c:v>1973</c:v>
                </c:pt>
                <c:pt idx="2">
                  <c:v>1974</c:v>
                </c:pt>
                <c:pt idx="3">
                  <c:v>1975</c:v>
                </c:pt>
                <c:pt idx="4">
                  <c:v>1976</c:v>
                </c:pt>
                <c:pt idx="5">
                  <c:v>1977</c:v>
                </c:pt>
                <c:pt idx="6">
                  <c:v>1978</c:v>
                </c:pt>
                <c:pt idx="7">
                  <c:v>1979</c:v>
                </c:pt>
                <c:pt idx="8">
                  <c:v>1980</c:v>
                </c:pt>
                <c:pt idx="9">
                  <c:v>1981</c:v>
                </c:pt>
                <c:pt idx="10">
                  <c:v>1982</c:v>
                </c:pt>
                <c:pt idx="11">
                  <c:v>1983</c:v>
                </c:pt>
                <c:pt idx="12">
                  <c:v>1984</c:v>
                </c:pt>
                <c:pt idx="13">
                  <c:v>1985</c:v>
                </c:pt>
                <c:pt idx="14">
                  <c:v>1986</c:v>
                </c:pt>
                <c:pt idx="15">
                  <c:v>1987</c:v>
                </c:pt>
                <c:pt idx="16">
                  <c:v>1988</c:v>
                </c:pt>
                <c:pt idx="17">
                  <c:v>1989</c:v>
                </c:pt>
                <c:pt idx="18">
                  <c:v>1990</c:v>
                </c:pt>
                <c:pt idx="19">
                  <c:v>1991</c:v>
                </c:pt>
                <c:pt idx="20">
                  <c:v>1992</c:v>
                </c:pt>
                <c:pt idx="21">
                  <c:v>1993</c:v>
                </c:pt>
                <c:pt idx="22">
                  <c:v>1994</c:v>
                </c:pt>
                <c:pt idx="23">
                  <c:v>1995</c:v>
                </c:pt>
                <c:pt idx="24">
                  <c:v>1996</c:v>
                </c:pt>
                <c:pt idx="25">
                  <c:v>1997</c:v>
                </c:pt>
                <c:pt idx="26">
                  <c:v>1998</c:v>
                </c:pt>
                <c:pt idx="27">
                  <c:v>1999</c:v>
                </c:pt>
                <c:pt idx="28">
                  <c:v>2000</c:v>
                </c:pt>
                <c:pt idx="29">
                  <c:v>2001</c:v>
                </c:pt>
                <c:pt idx="30">
                  <c:v>2002</c:v>
                </c:pt>
                <c:pt idx="31">
                  <c:v>2003</c:v>
                </c:pt>
                <c:pt idx="32">
                  <c:v>2004</c:v>
                </c:pt>
                <c:pt idx="33">
                  <c:v>2005</c:v>
                </c:pt>
                <c:pt idx="34">
                  <c:v>2006</c:v>
                </c:pt>
                <c:pt idx="35">
                  <c:v>2007</c:v>
                </c:pt>
                <c:pt idx="36">
                  <c:v>2008</c:v>
                </c:pt>
                <c:pt idx="37">
                  <c:v>2009</c:v>
                </c:pt>
                <c:pt idx="38">
                  <c:v>2010</c:v>
                </c:pt>
                <c:pt idx="39">
                  <c:v>2011</c:v>
                </c:pt>
              </c:strCache>
            </c:strRef>
          </c:cat>
          <c:val>
            <c:numRef>
              <c:f>'OECD.Stat export'!$B$24:$AO$24</c:f>
              <c:numCache>
                <c:formatCode>0.0%</c:formatCode>
                <c:ptCount val="40"/>
                <c:pt idx="0">
                  <c:v>3.6866328536390824E-2</c:v>
                </c:pt>
                <c:pt idx="1">
                  <c:v>6.4313797157796282E-2</c:v>
                </c:pt>
                <c:pt idx="2">
                  <c:v>-1.7358575890186523E-2</c:v>
                </c:pt>
                <c:pt idx="3">
                  <c:v>-6.2078240675018881E-2</c:v>
                </c:pt>
                <c:pt idx="4">
                  <c:v>6.7341794357767215E-2</c:v>
                </c:pt>
                <c:pt idx="5">
                  <c:v>2.6053089547715347E-2</c:v>
                </c:pt>
                <c:pt idx="6">
                  <c:v>1.7603625236645382E-2</c:v>
                </c:pt>
                <c:pt idx="7">
                  <c:v>5.0355852879622409E-2</c:v>
                </c:pt>
                <c:pt idx="8">
                  <c:v>-8.5779214724412967E-5</c:v>
                </c:pt>
                <c:pt idx="9">
                  <c:v>-1.8269159388776823E-2</c:v>
                </c:pt>
                <c:pt idx="10">
                  <c:v>-3.2500444806667028E-2</c:v>
                </c:pt>
                <c:pt idx="11">
                  <c:v>6.6823732643375156E-3</c:v>
                </c:pt>
                <c:pt idx="12">
                  <c:v>3.0229503443789163E-2</c:v>
                </c:pt>
                <c:pt idx="13">
                  <c:v>4.7975666181328647E-2</c:v>
                </c:pt>
                <c:pt idx="14">
                  <c:v>1.8361580571798264E-2</c:v>
                </c:pt>
                <c:pt idx="15">
                  <c:v>3.8345856904218323E-3</c:v>
                </c:pt>
                <c:pt idx="16">
                  <c:v>3.6004428874714778E-2</c:v>
                </c:pt>
                <c:pt idx="17">
                  <c:v>4.9266628366416043E-2</c:v>
                </c:pt>
                <c:pt idx="18">
                  <c:v>5.1738223003014561E-2</c:v>
                </c:pt>
                <c:pt idx="19">
                  <c:v>2.8719779498744602E-2</c:v>
                </c:pt>
                <c:pt idx="20">
                  <c:v>-2.3226680851638704E-2</c:v>
                </c:pt>
                <c:pt idx="21">
                  <c:v>-7.4812572938650845E-2</c:v>
                </c:pt>
                <c:pt idx="22">
                  <c:v>2.9260536980686203E-2</c:v>
                </c:pt>
                <c:pt idx="23">
                  <c:v>6.7229468467586706E-3</c:v>
                </c:pt>
                <c:pt idx="24">
                  <c:v>2.0989579021861715E-3</c:v>
                </c:pt>
                <c:pt idx="25">
                  <c:v>3.0940560679209694E-2</c:v>
                </c:pt>
                <c:pt idx="26">
                  <c:v>3.6660809409028605E-2</c:v>
                </c:pt>
                <c:pt idx="27">
                  <c:v>1.166935686752657E-2</c:v>
                </c:pt>
                <c:pt idx="28">
                  <c:v>5.0346741755081359E-2</c:v>
                </c:pt>
                <c:pt idx="29">
                  <c:v>3.8293508517579511E-3</c:v>
                </c:pt>
                <c:pt idx="30">
                  <c:v>-1.1266838165294946E-2</c:v>
                </c:pt>
                <c:pt idx="31">
                  <c:v>2.8712330625093596E-3</c:v>
                </c:pt>
                <c:pt idx="32">
                  <c:v>3.0598541701730486E-2</c:v>
                </c:pt>
                <c:pt idx="33">
                  <c:v>3.8197788306487457E-2</c:v>
                </c:pt>
                <c:pt idx="34">
                  <c:v>6.1544000000000043E-2</c:v>
                </c:pt>
                <c:pt idx="35">
                  <c:v>6.9003263171380613E-2</c:v>
                </c:pt>
                <c:pt idx="36">
                  <c:v>2.2100927569232987E-3</c:v>
                </c:pt>
                <c:pt idx="37">
                  <c:v>-0.1729281228732561</c:v>
                </c:pt>
                <c:pt idx="38">
                  <c:v>0.11618855650545012</c:v>
                </c:pt>
                <c:pt idx="39">
                  <c:v>8.8482847757117122E-2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'OECD.Stat export'!$A$25</c:f>
              <c:strCache>
                <c:ptCount val="1"/>
                <c:pt idx="0">
                  <c:v>Greece</c:v>
                </c:pt>
              </c:strCache>
            </c:strRef>
          </c:tx>
          <c:spPr>
            <a:ln w="38100">
              <a:solidFill>
                <a:srgbClr val="00B050"/>
              </a:solidFill>
            </a:ln>
          </c:spPr>
          <c:marker>
            <c:symbol val="none"/>
          </c:marker>
          <c:cat>
            <c:strRef>
              <c:f>'OECD.Stat export'!$B$21:$AO$21</c:f>
              <c:strCache>
                <c:ptCount val="40"/>
                <c:pt idx="0">
                  <c:v>1972</c:v>
                </c:pt>
                <c:pt idx="1">
                  <c:v>1973</c:v>
                </c:pt>
                <c:pt idx="2">
                  <c:v>1974</c:v>
                </c:pt>
                <c:pt idx="3">
                  <c:v>1975</c:v>
                </c:pt>
                <c:pt idx="4">
                  <c:v>1976</c:v>
                </c:pt>
                <c:pt idx="5">
                  <c:v>1977</c:v>
                </c:pt>
                <c:pt idx="6">
                  <c:v>1978</c:v>
                </c:pt>
                <c:pt idx="7">
                  <c:v>1979</c:v>
                </c:pt>
                <c:pt idx="8">
                  <c:v>1980</c:v>
                </c:pt>
                <c:pt idx="9">
                  <c:v>1981</c:v>
                </c:pt>
                <c:pt idx="10">
                  <c:v>1982</c:v>
                </c:pt>
                <c:pt idx="11">
                  <c:v>1983</c:v>
                </c:pt>
                <c:pt idx="12">
                  <c:v>1984</c:v>
                </c:pt>
                <c:pt idx="13">
                  <c:v>1985</c:v>
                </c:pt>
                <c:pt idx="14">
                  <c:v>1986</c:v>
                </c:pt>
                <c:pt idx="15">
                  <c:v>1987</c:v>
                </c:pt>
                <c:pt idx="16">
                  <c:v>1988</c:v>
                </c:pt>
                <c:pt idx="17">
                  <c:v>1989</c:v>
                </c:pt>
                <c:pt idx="18">
                  <c:v>1990</c:v>
                </c:pt>
                <c:pt idx="19">
                  <c:v>1991</c:v>
                </c:pt>
                <c:pt idx="20">
                  <c:v>1992</c:v>
                </c:pt>
                <c:pt idx="21">
                  <c:v>1993</c:v>
                </c:pt>
                <c:pt idx="22">
                  <c:v>1994</c:v>
                </c:pt>
                <c:pt idx="23">
                  <c:v>1995</c:v>
                </c:pt>
                <c:pt idx="24">
                  <c:v>1996</c:v>
                </c:pt>
                <c:pt idx="25">
                  <c:v>1997</c:v>
                </c:pt>
                <c:pt idx="26">
                  <c:v>1998</c:v>
                </c:pt>
                <c:pt idx="27">
                  <c:v>1999</c:v>
                </c:pt>
                <c:pt idx="28">
                  <c:v>2000</c:v>
                </c:pt>
                <c:pt idx="29">
                  <c:v>2001</c:v>
                </c:pt>
                <c:pt idx="30">
                  <c:v>2002</c:v>
                </c:pt>
                <c:pt idx="31">
                  <c:v>2003</c:v>
                </c:pt>
                <c:pt idx="32">
                  <c:v>2004</c:v>
                </c:pt>
                <c:pt idx="33">
                  <c:v>2005</c:v>
                </c:pt>
                <c:pt idx="34">
                  <c:v>2006</c:v>
                </c:pt>
                <c:pt idx="35">
                  <c:v>2007</c:v>
                </c:pt>
                <c:pt idx="36">
                  <c:v>2008</c:v>
                </c:pt>
                <c:pt idx="37">
                  <c:v>2009</c:v>
                </c:pt>
                <c:pt idx="38">
                  <c:v>2010</c:v>
                </c:pt>
                <c:pt idx="39">
                  <c:v>2011</c:v>
                </c:pt>
              </c:strCache>
            </c:strRef>
          </c:cat>
          <c:val>
            <c:numRef>
              <c:f>'OECD.Stat export'!$B$25:$AO$25</c:f>
              <c:numCache>
                <c:formatCode>0.0%</c:formatCode>
                <c:ptCount val="40"/>
                <c:pt idx="0">
                  <c:v>0.13133845288933599</c:v>
                </c:pt>
                <c:pt idx="1">
                  <c:v>0.15358381341294969</c:v>
                </c:pt>
                <c:pt idx="2">
                  <c:v>-1.4495980753273963E-2</c:v>
                </c:pt>
                <c:pt idx="3">
                  <c:v>4.2801154968488575E-2</c:v>
                </c:pt>
                <c:pt idx="4">
                  <c:v>0.10498938419804782</c:v>
                </c:pt>
                <c:pt idx="5">
                  <c:v>2.0374586950416607E-2</c:v>
                </c:pt>
                <c:pt idx="6">
                  <c:v>7.5994549496089192E-2</c:v>
                </c:pt>
                <c:pt idx="7">
                  <c:v>6.1097876635468618E-2</c:v>
                </c:pt>
                <c:pt idx="8">
                  <c:v>9.6254052398745404E-3</c:v>
                </c:pt>
                <c:pt idx="9">
                  <c:v>7.7467645996969203E-3</c:v>
                </c:pt>
                <c:pt idx="10">
                  <c:v>9.0924438247101946E-3</c:v>
                </c:pt>
                <c:pt idx="11">
                  <c:v>-3.6041806271508436E-3</c:v>
                </c:pt>
                <c:pt idx="12">
                  <c:v>2.3429714619076725E-2</c:v>
                </c:pt>
                <c:pt idx="13">
                  <c:v>3.2693491920385176E-2</c:v>
                </c:pt>
                <c:pt idx="14">
                  <c:v>-3.2670843613948897E-3</c:v>
                </c:pt>
                <c:pt idx="15">
                  <c:v>-1.2096092761140875E-2</c:v>
                </c:pt>
                <c:pt idx="16">
                  <c:v>5.0556900810922789E-2</c:v>
                </c:pt>
                <c:pt idx="17">
                  <c:v>1.7820864211508969E-2</c:v>
                </c:pt>
                <c:pt idx="18">
                  <c:v>-2.4453213090936288E-2</c:v>
                </c:pt>
                <c:pt idx="19">
                  <c:v>-9.9205156306270137E-3</c:v>
                </c:pt>
                <c:pt idx="20">
                  <c:v>-1.0478793418227883E-2</c:v>
                </c:pt>
                <c:pt idx="21">
                  <c:v>-2.8600249228268315E-2</c:v>
                </c:pt>
                <c:pt idx="22">
                  <c:v>1.2731848964089743E-2</c:v>
                </c:pt>
                <c:pt idx="23">
                  <c:v>1.8386046075551832E-2</c:v>
                </c:pt>
                <c:pt idx="24">
                  <c:v>9.0500062898006828E-3</c:v>
                </c:pt>
                <c:pt idx="25">
                  <c:v>1.9077185762095938E-2</c:v>
                </c:pt>
                <c:pt idx="26">
                  <c:v>8.9532131144395954E-2</c:v>
                </c:pt>
                <c:pt idx="27">
                  <c:v>1.9361062334547041E-2</c:v>
                </c:pt>
                <c:pt idx="28">
                  <c:v>7.218636675819412E-2</c:v>
                </c:pt>
                <c:pt idx="29">
                  <c:v>-1.823341508191767E-2</c:v>
                </c:pt>
                <c:pt idx="30">
                  <c:v>8.1146659111197561E-3</c:v>
                </c:pt>
                <c:pt idx="31">
                  <c:v>3.2247834753786897E-3</c:v>
                </c:pt>
                <c:pt idx="32">
                  <c:v>9.4841997944927758E-3</c:v>
                </c:pt>
                <c:pt idx="33">
                  <c:v>-7.8154377964771982E-3</c:v>
                </c:pt>
                <c:pt idx="34">
                  <c:v>6.2850000000000961E-3</c:v>
                </c:pt>
                <c:pt idx="35">
                  <c:v>1.9818441097700923E-2</c:v>
                </c:pt>
                <c:pt idx="36">
                  <c:v>-2.5618088767798142E-3</c:v>
                </c:pt>
                <c:pt idx="37">
                  <c:v>-9.7023736834443874E-2</c:v>
                </c:pt>
                <c:pt idx="38">
                  <c:v>-5.8347982485067451E-2</c:v>
                </c:pt>
                <c:pt idx="39">
                  <c:v>-8.325116383491149E-2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'OECD.Stat export'!$A$26</c:f>
              <c:strCache>
                <c:ptCount val="1"/>
                <c:pt idx="0">
                  <c:v>Italy</c:v>
                </c:pt>
              </c:strCache>
            </c:strRef>
          </c:tx>
          <c:marker>
            <c:symbol val="none"/>
          </c:marker>
          <c:cat>
            <c:strRef>
              <c:f>'OECD.Stat export'!$B$21:$AO$21</c:f>
              <c:strCache>
                <c:ptCount val="40"/>
                <c:pt idx="0">
                  <c:v>1972</c:v>
                </c:pt>
                <c:pt idx="1">
                  <c:v>1973</c:v>
                </c:pt>
                <c:pt idx="2">
                  <c:v>1974</c:v>
                </c:pt>
                <c:pt idx="3">
                  <c:v>1975</c:v>
                </c:pt>
                <c:pt idx="4">
                  <c:v>1976</c:v>
                </c:pt>
                <c:pt idx="5">
                  <c:v>1977</c:v>
                </c:pt>
                <c:pt idx="6">
                  <c:v>1978</c:v>
                </c:pt>
                <c:pt idx="7">
                  <c:v>1979</c:v>
                </c:pt>
                <c:pt idx="8">
                  <c:v>1980</c:v>
                </c:pt>
                <c:pt idx="9">
                  <c:v>1981</c:v>
                </c:pt>
                <c:pt idx="10">
                  <c:v>1982</c:v>
                </c:pt>
                <c:pt idx="11">
                  <c:v>1983</c:v>
                </c:pt>
                <c:pt idx="12">
                  <c:v>1984</c:v>
                </c:pt>
                <c:pt idx="13">
                  <c:v>1985</c:v>
                </c:pt>
                <c:pt idx="14">
                  <c:v>1986</c:v>
                </c:pt>
                <c:pt idx="15">
                  <c:v>1987</c:v>
                </c:pt>
                <c:pt idx="16">
                  <c:v>1988</c:v>
                </c:pt>
                <c:pt idx="17">
                  <c:v>1989</c:v>
                </c:pt>
                <c:pt idx="18">
                  <c:v>1990</c:v>
                </c:pt>
                <c:pt idx="19">
                  <c:v>1991</c:v>
                </c:pt>
                <c:pt idx="20">
                  <c:v>1992</c:v>
                </c:pt>
                <c:pt idx="21">
                  <c:v>1993</c:v>
                </c:pt>
                <c:pt idx="22">
                  <c:v>1994</c:v>
                </c:pt>
                <c:pt idx="23">
                  <c:v>1995</c:v>
                </c:pt>
                <c:pt idx="24">
                  <c:v>1996</c:v>
                </c:pt>
                <c:pt idx="25">
                  <c:v>1997</c:v>
                </c:pt>
                <c:pt idx="26">
                  <c:v>1998</c:v>
                </c:pt>
                <c:pt idx="27">
                  <c:v>1999</c:v>
                </c:pt>
                <c:pt idx="28">
                  <c:v>2000</c:v>
                </c:pt>
                <c:pt idx="29">
                  <c:v>2001</c:v>
                </c:pt>
                <c:pt idx="30">
                  <c:v>2002</c:v>
                </c:pt>
                <c:pt idx="31">
                  <c:v>2003</c:v>
                </c:pt>
                <c:pt idx="32">
                  <c:v>2004</c:v>
                </c:pt>
                <c:pt idx="33">
                  <c:v>2005</c:v>
                </c:pt>
                <c:pt idx="34">
                  <c:v>2006</c:v>
                </c:pt>
                <c:pt idx="35">
                  <c:v>2007</c:v>
                </c:pt>
                <c:pt idx="36">
                  <c:v>2008</c:v>
                </c:pt>
                <c:pt idx="37">
                  <c:v>2009</c:v>
                </c:pt>
                <c:pt idx="38">
                  <c:v>2010</c:v>
                </c:pt>
                <c:pt idx="39">
                  <c:v>2011</c:v>
                </c:pt>
              </c:strCache>
            </c:strRef>
          </c:cat>
          <c:val>
            <c:numRef>
              <c:f>'OECD.Stat export'!$B$26:$AO$26</c:f>
              <c:numCache>
                <c:formatCode>0.0%</c:formatCode>
                <c:ptCount val="40"/>
                <c:pt idx="0">
                  <c:v>4.3791334689339489E-2</c:v>
                </c:pt>
                <c:pt idx="1">
                  <c:v>9.6912796026508818E-2</c:v>
                </c:pt>
                <c:pt idx="2">
                  <c:v>4.484539763031381E-2</c:v>
                </c:pt>
                <c:pt idx="3">
                  <c:v>-9.1761169410729093E-2</c:v>
                </c:pt>
                <c:pt idx="4">
                  <c:v>0.12417170820927859</c:v>
                </c:pt>
                <c:pt idx="5">
                  <c:v>1.0823267452388041E-2</c:v>
                </c:pt>
                <c:pt idx="6">
                  <c:v>1.9024784482758683E-2</c:v>
                </c:pt>
                <c:pt idx="7">
                  <c:v>6.6610472440572277E-2</c:v>
                </c:pt>
                <c:pt idx="8">
                  <c:v>5.558966127842635E-2</c:v>
                </c:pt>
                <c:pt idx="9">
                  <c:v>-2.2331385692253014E-2</c:v>
                </c:pt>
                <c:pt idx="10">
                  <c:v>-3.085320974049488E-2</c:v>
                </c:pt>
                <c:pt idx="11">
                  <c:v>-2.3568635358509393E-2</c:v>
                </c:pt>
                <c:pt idx="12">
                  <c:v>3.2693894169015802E-2</c:v>
                </c:pt>
                <c:pt idx="13">
                  <c:v>1.5103911340028642E-3</c:v>
                </c:pt>
                <c:pt idx="14">
                  <c:v>4.1086755970427546E-2</c:v>
                </c:pt>
                <c:pt idx="15">
                  <c:v>2.6256827235326741E-2</c:v>
                </c:pt>
                <c:pt idx="16">
                  <c:v>6.8954775464496354E-2</c:v>
                </c:pt>
                <c:pt idx="17">
                  <c:v>3.8966753364242823E-2</c:v>
                </c:pt>
                <c:pt idx="18">
                  <c:v>-1.8339752685771593E-2</c:v>
                </c:pt>
                <c:pt idx="19">
                  <c:v>-9.2405160833942679E-3</c:v>
                </c:pt>
                <c:pt idx="20">
                  <c:v>-1.0725575844607871E-2</c:v>
                </c:pt>
                <c:pt idx="21">
                  <c:v>-2.3286454613811847E-2</c:v>
                </c:pt>
                <c:pt idx="22">
                  <c:v>6.0424692783331402E-2</c:v>
                </c:pt>
                <c:pt idx="23">
                  <c:v>5.8893180175152882E-2</c:v>
                </c:pt>
                <c:pt idx="24">
                  <c:v>-1.7192514678996074E-2</c:v>
                </c:pt>
                <c:pt idx="25">
                  <c:v>3.944725047316977E-2</c:v>
                </c:pt>
                <c:pt idx="26">
                  <c:v>1.1612394348677224E-2</c:v>
                </c:pt>
                <c:pt idx="27">
                  <c:v>-1.3314476149220988E-3</c:v>
                </c:pt>
                <c:pt idx="28">
                  <c:v>4.2312331910496104E-2</c:v>
                </c:pt>
                <c:pt idx="29">
                  <c:v>-1.2545545200015384E-2</c:v>
                </c:pt>
                <c:pt idx="30">
                  <c:v>-1.3514773226028121E-2</c:v>
                </c:pt>
                <c:pt idx="31">
                  <c:v>-6.8086203807788959E-3</c:v>
                </c:pt>
                <c:pt idx="32">
                  <c:v>-1.4866189428949239E-3</c:v>
                </c:pt>
                <c:pt idx="33">
                  <c:v>-7.44515390059175E-3</c:v>
                </c:pt>
                <c:pt idx="34">
                  <c:v>3.5835999999999979E-2</c:v>
                </c:pt>
                <c:pt idx="35">
                  <c:v>1.7700678485783383E-2</c:v>
                </c:pt>
                <c:pt idx="36">
                  <c:v>-3.4311321408006856E-2</c:v>
                </c:pt>
                <c:pt idx="37">
                  <c:v>-0.18771965842862637</c:v>
                </c:pt>
                <c:pt idx="38">
                  <c:v>6.7526728070139264E-2</c:v>
                </c:pt>
                <c:pt idx="39">
                  <c:v>1.3217932071067917E-3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'OECD.Stat export'!$A$27</c:f>
              <c:strCache>
                <c:ptCount val="1"/>
                <c:pt idx="0">
                  <c:v>Portugal</c:v>
                </c:pt>
              </c:strCache>
            </c:strRef>
          </c:tx>
          <c:marker>
            <c:symbol val="none"/>
          </c:marker>
          <c:cat>
            <c:strRef>
              <c:f>'OECD.Stat export'!$B$21:$AO$21</c:f>
              <c:strCache>
                <c:ptCount val="40"/>
                <c:pt idx="0">
                  <c:v>1972</c:v>
                </c:pt>
                <c:pt idx="1">
                  <c:v>1973</c:v>
                </c:pt>
                <c:pt idx="2">
                  <c:v>1974</c:v>
                </c:pt>
                <c:pt idx="3">
                  <c:v>1975</c:v>
                </c:pt>
                <c:pt idx="4">
                  <c:v>1976</c:v>
                </c:pt>
                <c:pt idx="5">
                  <c:v>1977</c:v>
                </c:pt>
                <c:pt idx="6">
                  <c:v>1978</c:v>
                </c:pt>
                <c:pt idx="7">
                  <c:v>1979</c:v>
                </c:pt>
                <c:pt idx="8">
                  <c:v>1980</c:v>
                </c:pt>
                <c:pt idx="9">
                  <c:v>1981</c:v>
                </c:pt>
                <c:pt idx="10">
                  <c:v>1982</c:v>
                </c:pt>
                <c:pt idx="11">
                  <c:v>1983</c:v>
                </c:pt>
                <c:pt idx="12">
                  <c:v>1984</c:v>
                </c:pt>
                <c:pt idx="13">
                  <c:v>1985</c:v>
                </c:pt>
                <c:pt idx="14">
                  <c:v>1986</c:v>
                </c:pt>
                <c:pt idx="15">
                  <c:v>1987</c:v>
                </c:pt>
                <c:pt idx="16">
                  <c:v>1988</c:v>
                </c:pt>
                <c:pt idx="17">
                  <c:v>1989</c:v>
                </c:pt>
                <c:pt idx="18">
                  <c:v>1990</c:v>
                </c:pt>
                <c:pt idx="19">
                  <c:v>1991</c:v>
                </c:pt>
                <c:pt idx="20">
                  <c:v>1992</c:v>
                </c:pt>
                <c:pt idx="21">
                  <c:v>1993</c:v>
                </c:pt>
                <c:pt idx="22">
                  <c:v>1994</c:v>
                </c:pt>
                <c:pt idx="23">
                  <c:v>1995</c:v>
                </c:pt>
                <c:pt idx="24">
                  <c:v>1996</c:v>
                </c:pt>
                <c:pt idx="25">
                  <c:v>1997</c:v>
                </c:pt>
                <c:pt idx="26">
                  <c:v>1998</c:v>
                </c:pt>
                <c:pt idx="27">
                  <c:v>1999</c:v>
                </c:pt>
                <c:pt idx="28">
                  <c:v>2000</c:v>
                </c:pt>
                <c:pt idx="29">
                  <c:v>2001</c:v>
                </c:pt>
                <c:pt idx="30">
                  <c:v>2002</c:v>
                </c:pt>
                <c:pt idx="31">
                  <c:v>2003</c:v>
                </c:pt>
                <c:pt idx="32">
                  <c:v>2004</c:v>
                </c:pt>
                <c:pt idx="33">
                  <c:v>2005</c:v>
                </c:pt>
                <c:pt idx="34">
                  <c:v>2006</c:v>
                </c:pt>
                <c:pt idx="35">
                  <c:v>2007</c:v>
                </c:pt>
                <c:pt idx="36">
                  <c:v>2008</c:v>
                </c:pt>
                <c:pt idx="37">
                  <c:v>2009</c:v>
                </c:pt>
                <c:pt idx="38">
                  <c:v>2010</c:v>
                </c:pt>
                <c:pt idx="39">
                  <c:v>2011</c:v>
                </c:pt>
              </c:strCache>
            </c:strRef>
          </c:cat>
          <c:val>
            <c:numRef>
              <c:f>'OECD.Stat export'!$B$27:$AO$27</c:f>
              <c:numCache>
                <c:formatCode>0.0%</c:formatCode>
                <c:ptCount val="40"/>
                <c:pt idx="0">
                  <c:v>0.12947699930364887</c:v>
                </c:pt>
                <c:pt idx="1">
                  <c:v>0.11810328193078212</c:v>
                </c:pt>
                <c:pt idx="2">
                  <c:v>2.7760374765530171E-2</c:v>
                </c:pt>
                <c:pt idx="3">
                  <c:v>-4.9135709535543914E-2</c:v>
                </c:pt>
                <c:pt idx="4">
                  <c:v>3.388939923633405E-2</c:v>
                </c:pt>
                <c:pt idx="5">
                  <c:v>0.13128408825581372</c:v>
                </c:pt>
                <c:pt idx="6">
                  <c:v>6.8655118993843356E-2</c:v>
                </c:pt>
                <c:pt idx="7">
                  <c:v>7.1793166722563306E-2</c:v>
                </c:pt>
                <c:pt idx="8">
                  <c:v>5.393757846482039E-2</c:v>
                </c:pt>
                <c:pt idx="9">
                  <c:v>2.2886461467110708E-2</c:v>
                </c:pt>
                <c:pt idx="10">
                  <c:v>7.7370115365893444E-2</c:v>
                </c:pt>
                <c:pt idx="11">
                  <c:v>3.5476336979912038E-2</c:v>
                </c:pt>
                <c:pt idx="12">
                  <c:v>2.4995226237466195E-2</c:v>
                </c:pt>
                <c:pt idx="13">
                  <c:v>6.6552342133305853E-3</c:v>
                </c:pt>
                <c:pt idx="14">
                  <c:v>7.2533884028042062E-2</c:v>
                </c:pt>
                <c:pt idx="15">
                  <c:v>4.4272537098936526E-2</c:v>
                </c:pt>
                <c:pt idx="16">
                  <c:v>3.7826927769817331E-2</c:v>
                </c:pt>
                <c:pt idx="17">
                  <c:v>6.7376446675673884E-2</c:v>
                </c:pt>
                <c:pt idx="18">
                  <c:v>9.0043834423431779E-2</c:v>
                </c:pt>
                <c:pt idx="19">
                  <c:v>2.3413554851647866E-4</c:v>
                </c:pt>
                <c:pt idx="20">
                  <c:v>-2.343410696750714E-2</c:v>
                </c:pt>
                <c:pt idx="21">
                  <c:v>-4.821382320479195E-2</c:v>
                </c:pt>
                <c:pt idx="22">
                  <c:v>-1.751123742428029E-3</c:v>
                </c:pt>
                <c:pt idx="23">
                  <c:v>4.6662548565688633E-2</c:v>
                </c:pt>
                <c:pt idx="24">
                  <c:v>5.2644694615344267E-2</c:v>
                </c:pt>
                <c:pt idx="25">
                  <c:v>2.5718166471238924E-2</c:v>
                </c:pt>
                <c:pt idx="26">
                  <c:v>5.6626805883119857E-2</c:v>
                </c:pt>
                <c:pt idx="27">
                  <c:v>3.0446780983912181E-2</c:v>
                </c:pt>
                <c:pt idx="28">
                  <c:v>4.6064225297133277E-3</c:v>
                </c:pt>
                <c:pt idx="29">
                  <c:v>3.1418977297670958E-2</c:v>
                </c:pt>
                <c:pt idx="30">
                  <c:v>-1.0695216222677772E-2</c:v>
                </c:pt>
                <c:pt idx="31">
                  <c:v>-1.0374196052441165E-2</c:v>
                </c:pt>
                <c:pt idx="32">
                  <c:v>-4.1547920661481275E-2</c:v>
                </c:pt>
                <c:pt idx="33">
                  <c:v>-3.4909262168829058E-2</c:v>
                </c:pt>
                <c:pt idx="34">
                  <c:v>3.0505000000000004E-2</c:v>
                </c:pt>
                <c:pt idx="35">
                  <c:v>-4.0368557163728003E-4</c:v>
                </c:pt>
                <c:pt idx="36">
                  <c:v>-4.044999995146048E-2</c:v>
                </c:pt>
                <c:pt idx="37">
                  <c:v>-8.3466887975671145E-2</c:v>
                </c:pt>
                <c:pt idx="38">
                  <c:v>1.664989920759119E-2</c:v>
                </c:pt>
                <c:pt idx="39">
                  <c:v>-1.9905974441612573E-2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'OECD.Stat export'!$A$28</c:f>
              <c:strCache>
                <c:ptCount val="1"/>
                <c:pt idx="0">
                  <c:v>Spain</c:v>
                </c:pt>
              </c:strCache>
            </c:strRef>
          </c:tx>
          <c:marker>
            <c:symbol val="none"/>
          </c:marker>
          <c:cat>
            <c:strRef>
              <c:f>'OECD.Stat export'!$B$21:$AO$21</c:f>
              <c:strCache>
                <c:ptCount val="40"/>
                <c:pt idx="0">
                  <c:v>1972</c:v>
                </c:pt>
                <c:pt idx="1">
                  <c:v>1973</c:v>
                </c:pt>
                <c:pt idx="2">
                  <c:v>1974</c:v>
                </c:pt>
                <c:pt idx="3">
                  <c:v>1975</c:v>
                </c:pt>
                <c:pt idx="4">
                  <c:v>1976</c:v>
                </c:pt>
                <c:pt idx="5">
                  <c:v>1977</c:v>
                </c:pt>
                <c:pt idx="6">
                  <c:v>1978</c:v>
                </c:pt>
                <c:pt idx="7">
                  <c:v>1979</c:v>
                </c:pt>
                <c:pt idx="8">
                  <c:v>1980</c:v>
                </c:pt>
                <c:pt idx="9">
                  <c:v>1981</c:v>
                </c:pt>
                <c:pt idx="10">
                  <c:v>1982</c:v>
                </c:pt>
                <c:pt idx="11">
                  <c:v>1983</c:v>
                </c:pt>
                <c:pt idx="12">
                  <c:v>1984</c:v>
                </c:pt>
                <c:pt idx="13">
                  <c:v>1985</c:v>
                </c:pt>
                <c:pt idx="14">
                  <c:v>1986</c:v>
                </c:pt>
                <c:pt idx="15">
                  <c:v>1987</c:v>
                </c:pt>
                <c:pt idx="16">
                  <c:v>1988</c:v>
                </c:pt>
                <c:pt idx="17">
                  <c:v>1989</c:v>
                </c:pt>
                <c:pt idx="18">
                  <c:v>1990</c:v>
                </c:pt>
                <c:pt idx="19">
                  <c:v>1991</c:v>
                </c:pt>
                <c:pt idx="20">
                  <c:v>1992</c:v>
                </c:pt>
                <c:pt idx="21">
                  <c:v>1993</c:v>
                </c:pt>
                <c:pt idx="22">
                  <c:v>1994</c:v>
                </c:pt>
                <c:pt idx="23">
                  <c:v>1995</c:v>
                </c:pt>
                <c:pt idx="24">
                  <c:v>1996</c:v>
                </c:pt>
                <c:pt idx="25">
                  <c:v>1997</c:v>
                </c:pt>
                <c:pt idx="26">
                  <c:v>1998</c:v>
                </c:pt>
                <c:pt idx="27">
                  <c:v>1999</c:v>
                </c:pt>
                <c:pt idx="28">
                  <c:v>2000</c:v>
                </c:pt>
                <c:pt idx="29">
                  <c:v>2001</c:v>
                </c:pt>
                <c:pt idx="30">
                  <c:v>2002</c:v>
                </c:pt>
                <c:pt idx="31">
                  <c:v>2003</c:v>
                </c:pt>
                <c:pt idx="32">
                  <c:v>2004</c:v>
                </c:pt>
                <c:pt idx="33">
                  <c:v>2005</c:v>
                </c:pt>
                <c:pt idx="34">
                  <c:v>2006</c:v>
                </c:pt>
                <c:pt idx="35">
                  <c:v>2007</c:v>
                </c:pt>
                <c:pt idx="36">
                  <c:v>2008</c:v>
                </c:pt>
                <c:pt idx="37">
                  <c:v>2009</c:v>
                </c:pt>
                <c:pt idx="38">
                  <c:v>2010</c:v>
                </c:pt>
                <c:pt idx="39">
                  <c:v>2011</c:v>
                </c:pt>
              </c:strCache>
            </c:strRef>
          </c:cat>
          <c:val>
            <c:numRef>
              <c:f>'OECD.Stat export'!$B$28:$AO$28</c:f>
              <c:numCache>
                <c:formatCode>0.0%</c:formatCode>
                <c:ptCount val="40"/>
                <c:pt idx="0">
                  <c:v>0.1626622553043453</c:v>
                </c:pt>
                <c:pt idx="1">
                  <c:v>0.11015748446433804</c:v>
                </c:pt>
                <c:pt idx="2">
                  <c:v>7.4607664268028007E-2</c:v>
                </c:pt>
                <c:pt idx="3">
                  <c:v>-3.8243192120158587E-2</c:v>
                </c:pt>
                <c:pt idx="4">
                  <c:v>4.3154110539936896E-2</c:v>
                </c:pt>
                <c:pt idx="5">
                  <c:v>5.4837731614825413E-2</c:v>
                </c:pt>
                <c:pt idx="6">
                  <c:v>2.6590136957885591E-2</c:v>
                </c:pt>
                <c:pt idx="7">
                  <c:v>4.5787468217906024E-3</c:v>
                </c:pt>
                <c:pt idx="8">
                  <c:v>6.1228560307098334E-3</c:v>
                </c:pt>
                <c:pt idx="9">
                  <c:v>-7.5148821881687589E-3</c:v>
                </c:pt>
                <c:pt idx="10">
                  <c:v>-1.153530886283094E-2</c:v>
                </c:pt>
                <c:pt idx="11">
                  <c:v>2.5589060645121675E-2</c:v>
                </c:pt>
                <c:pt idx="12">
                  <c:v>8.6665047202729717E-3</c:v>
                </c:pt>
                <c:pt idx="13">
                  <c:v>1.8140506495793796E-2</c:v>
                </c:pt>
                <c:pt idx="14">
                  <c:v>3.2932643351998747E-2</c:v>
                </c:pt>
                <c:pt idx="15">
                  <c:v>4.5667483918256035E-2</c:v>
                </c:pt>
                <c:pt idx="16">
                  <c:v>3.1373617724043346E-2</c:v>
                </c:pt>
                <c:pt idx="17">
                  <c:v>5.0986552742502633E-2</c:v>
                </c:pt>
                <c:pt idx="18">
                  <c:v>-3.2953004622011672E-3</c:v>
                </c:pt>
                <c:pt idx="19">
                  <c:v>-6.5207696224313105E-3</c:v>
                </c:pt>
                <c:pt idx="20">
                  <c:v>-3.0629310923822373E-2</c:v>
                </c:pt>
                <c:pt idx="21">
                  <c:v>-4.7116552244865773E-2</c:v>
                </c:pt>
                <c:pt idx="22">
                  <c:v>7.6742293959328078E-2</c:v>
                </c:pt>
                <c:pt idx="23">
                  <c:v>4.9038950249179925E-2</c:v>
                </c:pt>
                <c:pt idx="24">
                  <c:v>-1.3766304319997036E-2</c:v>
                </c:pt>
                <c:pt idx="25">
                  <c:v>6.9793045406935095E-2</c:v>
                </c:pt>
                <c:pt idx="26">
                  <c:v>5.4632571984552625E-2</c:v>
                </c:pt>
                <c:pt idx="27">
                  <c:v>2.5812101096044593E-2</c:v>
                </c:pt>
                <c:pt idx="28">
                  <c:v>4.4164862357109147E-2</c:v>
                </c:pt>
                <c:pt idx="29">
                  <c:v>-1.5123787412825496E-2</c:v>
                </c:pt>
                <c:pt idx="30">
                  <c:v>1.6874836738265397E-3</c:v>
                </c:pt>
                <c:pt idx="31">
                  <c:v>1.3814013657131641E-2</c:v>
                </c:pt>
                <c:pt idx="32">
                  <c:v>1.6035216663051299E-2</c:v>
                </c:pt>
                <c:pt idx="33">
                  <c:v>6.6235831773067133E-3</c:v>
                </c:pt>
                <c:pt idx="34">
                  <c:v>3.882999999999992E-2</c:v>
                </c:pt>
                <c:pt idx="35">
                  <c:v>2.0845566647093472E-2</c:v>
                </c:pt>
                <c:pt idx="36">
                  <c:v>-7.2552087016789502E-2</c:v>
                </c:pt>
                <c:pt idx="37">
                  <c:v>-0.15838509001015311</c:v>
                </c:pt>
                <c:pt idx="38">
                  <c:v>8.377369540998103E-3</c:v>
                </c:pt>
                <c:pt idx="39">
                  <c:v>-1.424187819268774E-2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'OECD.Stat export'!$A$29</c:f>
              <c:strCache>
                <c:ptCount val="1"/>
                <c:pt idx="0">
                  <c:v>United Kingdom</c:v>
                </c:pt>
              </c:strCache>
            </c:strRef>
          </c:tx>
          <c:marker>
            <c:symbol val="none"/>
          </c:marker>
          <c:cat>
            <c:strRef>
              <c:f>'OECD.Stat export'!$B$21:$AO$21</c:f>
              <c:strCache>
                <c:ptCount val="40"/>
                <c:pt idx="0">
                  <c:v>1972</c:v>
                </c:pt>
                <c:pt idx="1">
                  <c:v>1973</c:v>
                </c:pt>
                <c:pt idx="2">
                  <c:v>1974</c:v>
                </c:pt>
                <c:pt idx="3">
                  <c:v>1975</c:v>
                </c:pt>
                <c:pt idx="4">
                  <c:v>1976</c:v>
                </c:pt>
                <c:pt idx="5">
                  <c:v>1977</c:v>
                </c:pt>
                <c:pt idx="6">
                  <c:v>1978</c:v>
                </c:pt>
                <c:pt idx="7">
                  <c:v>1979</c:v>
                </c:pt>
                <c:pt idx="8">
                  <c:v>1980</c:v>
                </c:pt>
                <c:pt idx="9">
                  <c:v>1981</c:v>
                </c:pt>
                <c:pt idx="10">
                  <c:v>1982</c:v>
                </c:pt>
                <c:pt idx="11">
                  <c:v>1983</c:v>
                </c:pt>
                <c:pt idx="12">
                  <c:v>1984</c:v>
                </c:pt>
                <c:pt idx="13">
                  <c:v>1985</c:v>
                </c:pt>
                <c:pt idx="14">
                  <c:v>1986</c:v>
                </c:pt>
                <c:pt idx="15">
                  <c:v>1987</c:v>
                </c:pt>
                <c:pt idx="16">
                  <c:v>1988</c:v>
                </c:pt>
                <c:pt idx="17">
                  <c:v>1989</c:v>
                </c:pt>
                <c:pt idx="18">
                  <c:v>1990</c:v>
                </c:pt>
                <c:pt idx="19">
                  <c:v>1991</c:v>
                </c:pt>
                <c:pt idx="20">
                  <c:v>1992</c:v>
                </c:pt>
                <c:pt idx="21">
                  <c:v>1993</c:v>
                </c:pt>
                <c:pt idx="22">
                  <c:v>1994</c:v>
                </c:pt>
                <c:pt idx="23">
                  <c:v>1995</c:v>
                </c:pt>
                <c:pt idx="24">
                  <c:v>1996</c:v>
                </c:pt>
                <c:pt idx="25">
                  <c:v>1997</c:v>
                </c:pt>
                <c:pt idx="26">
                  <c:v>1998</c:v>
                </c:pt>
                <c:pt idx="27">
                  <c:v>1999</c:v>
                </c:pt>
                <c:pt idx="28">
                  <c:v>2000</c:v>
                </c:pt>
                <c:pt idx="29">
                  <c:v>2001</c:v>
                </c:pt>
                <c:pt idx="30">
                  <c:v>2002</c:v>
                </c:pt>
                <c:pt idx="31">
                  <c:v>2003</c:v>
                </c:pt>
                <c:pt idx="32">
                  <c:v>2004</c:v>
                </c:pt>
                <c:pt idx="33">
                  <c:v>2005</c:v>
                </c:pt>
                <c:pt idx="34">
                  <c:v>2006</c:v>
                </c:pt>
                <c:pt idx="35">
                  <c:v>2007</c:v>
                </c:pt>
                <c:pt idx="36">
                  <c:v>2008</c:v>
                </c:pt>
                <c:pt idx="37">
                  <c:v>2009</c:v>
                </c:pt>
                <c:pt idx="38">
                  <c:v>2010</c:v>
                </c:pt>
                <c:pt idx="39">
                  <c:v>2011</c:v>
                </c:pt>
              </c:strCache>
            </c:strRef>
          </c:cat>
          <c:val>
            <c:numRef>
              <c:f>'OECD.Stat export'!$B$29:$AO$29</c:f>
              <c:numCache>
                <c:formatCode>0.0%</c:formatCode>
                <c:ptCount val="40"/>
                <c:pt idx="0">
                  <c:v>1.7508152606005911E-2</c:v>
                </c:pt>
                <c:pt idx="1">
                  <c:v>9.0015375690229105E-2</c:v>
                </c:pt>
                <c:pt idx="2">
                  <c:v>-1.9866853927109629E-2</c:v>
                </c:pt>
                <c:pt idx="3">
                  <c:v>-5.4015576767367901E-2</c:v>
                </c:pt>
                <c:pt idx="4">
                  <c:v>3.2314032881142651E-2</c:v>
                </c:pt>
                <c:pt idx="5">
                  <c:v>5.1946608380894599E-2</c:v>
                </c:pt>
                <c:pt idx="6">
                  <c:v>2.8157057673052988E-2</c:v>
                </c:pt>
                <c:pt idx="7">
                  <c:v>2.1680366368430404E-2</c:v>
                </c:pt>
                <c:pt idx="8">
                  <c:v>-6.9550092784867346E-2</c:v>
                </c:pt>
                <c:pt idx="9">
                  <c:v>-4.0593669926249243E-2</c:v>
                </c:pt>
                <c:pt idx="10">
                  <c:v>2.3885707159874148E-3</c:v>
                </c:pt>
                <c:pt idx="11">
                  <c:v>2.5984298725637789E-2</c:v>
                </c:pt>
                <c:pt idx="12">
                  <c:v>6.414520828736503E-3</c:v>
                </c:pt>
                <c:pt idx="13">
                  <c:v>5.1428539425054653E-2</c:v>
                </c:pt>
                <c:pt idx="14">
                  <c:v>2.1843774412562134E-2</c:v>
                </c:pt>
                <c:pt idx="15">
                  <c:v>4.1321397789541914E-2</c:v>
                </c:pt>
                <c:pt idx="16">
                  <c:v>5.1664845395439585E-2</c:v>
                </c:pt>
                <c:pt idx="17">
                  <c:v>2.092089556293586E-2</c:v>
                </c:pt>
                <c:pt idx="18">
                  <c:v>-7.5879520533005951E-2</c:v>
                </c:pt>
                <c:pt idx="19">
                  <c:v>-3.339422992676655E-2</c:v>
                </c:pt>
                <c:pt idx="20">
                  <c:v>4.4365536168116115E-3</c:v>
                </c:pt>
                <c:pt idx="21">
                  <c:v>2.1520516310891802E-2</c:v>
                </c:pt>
                <c:pt idx="22">
                  <c:v>5.2897949318410076E-2</c:v>
                </c:pt>
                <c:pt idx="23">
                  <c:v>1.7562205763644645E-2</c:v>
                </c:pt>
                <c:pt idx="24">
                  <c:v>1.3652720990037892E-2</c:v>
                </c:pt>
                <c:pt idx="25">
                  <c:v>0.12604832721781767</c:v>
                </c:pt>
                <c:pt idx="26">
                  <c:v>1.429319619267444E-2</c:v>
                </c:pt>
                <c:pt idx="27">
                  <c:v>1.3869713757100444E-2</c:v>
                </c:pt>
                <c:pt idx="28">
                  <c:v>2.0556074623434561E-2</c:v>
                </c:pt>
                <c:pt idx="29">
                  <c:v>-1.5196190269952559E-2</c:v>
                </c:pt>
                <c:pt idx="30">
                  <c:v>-1.601280081673917E-2</c:v>
                </c:pt>
                <c:pt idx="31">
                  <c:v>-3.2549759420894553E-3</c:v>
                </c:pt>
                <c:pt idx="32">
                  <c:v>9.3510196021400205E-3</c:v>
                </c:pt>
                <c:pt idx="33">
                  <c:v>-8.382145722210077E-3</c:v>
                </c:pt>
                <c:pt idx="34">
                  <c:v>1.2600000000000389E-3</c:v>
                </c:pt>
                <c:pt idx="35">
                  <c:v>5.0356550746060158E-3</c:v>
                </c:pt>
                <c:pt idx="36">
                  <c:v>-2.7482703999395786E-2</c:v>
                </c:pt>
                <c:pt idx="37">
                  <c:v>-9.0840192384151974E-2</c:v>
                </c:pt>
                <c:pt idx="38">
                  <c:v>2.1333398970065254E-2</c:v>
                </c:pt>
                <c:pt idx="39">
                  <c:v>-6.6906782785147723E-3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2775168"/>
        <c:axId val="52797440"/>
      </c:lineChart>
      <c:catAx>
        <c:axId val="52775168"/>
        <c:scaling>
          <c:orientation val="minMax"/>
        </c:scaling>
        <c:delete val="0"/>
        <c:axPos val="b"/>
        <c:majorTickMark val="none"/>
        <c:minorTickMark val="none"/>
        <c:tickLblPos val="low"/>
        <c:txPr>
          <a:bodyPr rot="-5400000" vert="horz"/>
          <a:lstStyle/>
          <a:p>
            <a:pPr>
              <a:defRPr/>
            </a:pPr>
            <a:endParaRPr lang="de-DE"/>
          </a:p>
        </c:txPr>
        <c:crossAx val="52797440"/>
        <c:crosses val="autoZero"/>
        <c:auto val="1"/>
        <c:lblAlgn val="ctr"/>
        <c:lblOffset val="100"/>
        <c:noMultiLvlLbl val="0"/>
      </c:catAx>
      <c:valAx>
        <c:axId val="5279744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percent</a:t>
                </a:r>
              </a:p>
            </c:rich>
          </c:tx>
          <c:layout/>
          <c:overlay val="0"/>
        </c:title>
        <c:numFmt formatCode="0.0%" sourceLinked="1"/>
        <c:majorTickMark val="none"/>
        <c:minorTickMark val="none"/>
        <c:tickLblPos val="nextTo"/>
        <c:crossAx val="5277516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A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Inflation Rates (CPI)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'OECD.Stat export'!$A$20</c:f>
              <c:strCache>
                <c:ptCount val="1"/>
                <c:pt idx="0">
                  <c:v>France</c:v>
                </c:pt>
              </c:strCache>
            </c:strRef>
          </c:tx>
          <c:spPr>
            <a:ln w="38100">
              <a:solidFill>
                <a:srgbClr val="FF0000"/>
              </a:solidFill>
            </a:ln>
          </c:spPr>
          <c:marker>
            <c:symbol val="none"/>
          </c:marker>
          <c:cat>
            <c:strRef>
              <c:f>'OECD.Stat export'!$B$18:$AO$18</c:f>
              <c:strCache>
                <c:ptCount val="40"/>
                <c:pt idx="0">
                  <c:v>1972</c:v>
                </c:pt>
                <c:pt idx="1">
                  <c:v>1973</c:v>
                </c:pt>
                <c:pt idx="2">
                  <c:v>1974</c:v>
                </c:pt>
                <c:pt idx="3">
                  <c:v>1975</c:v>
                </c:pt>
                <c:pt idx="4">
                  <c:v>1976</c:v>
                </c:pt>
                <c:pt idx="5">
                  <c:v>1977</c:v>
                </c:pt>
                <c:pt idx="6">
                  <c:v>1978</c:v>
                </c:pt>
                <c:pt idx="7">
                  <c:v>1979</c:v>
                </c:pt>
                <c:pt idx="8">
                  <c:v>1980</c:v>
                </c:pt>
                <c:pt idx="9">
                  <c:v>1981</c:v>
                </c:pt>
                <c:pt idx="10">
                  <c:v>1982</c:v>
                </c:pt>
                <c:pt idx="11">
                  <c:v>1983</c:v>
                </c:pt>
                <c:pt idx="12">
                  <c:v>1984</c:v>
                </c:pt>
                <c:pt idx="13">
                  <c:v>1985</c:v>
                </c:pt>
                <c:pt idx="14">
                  <c:v>1986</c:v>
                </c:pt>
                <c:pt idx="15">
                  <c:v>1987</c:v>
                </c:pt>
                <c:pt idx="16">
                  <c:v>1988</c:v>
                </c:pt>
                <c:pt idx="17">
                  <c:v>1989</c:v>
                </c:pt>
                <c:pt idx="18">
                  <c:v>1990</c:v>
                </c:pt>
                <c:pt idx="19">
                  <c:v>1991</c:v>
                </c:pt>
                <c:pt idx="20">
                  <c:v>1992</c:v>
                </c:pt>
                <c:pt idx="21">
                  <c:v>1993</c:v>
                </c:pt>
                <c:pt idx="22">
                  <c:v>1994</c:v>
                </c:pt>
                <c:pt idx="23">
                  <c:v>1995</c:v>
                </c:pt>
                <c:pt idx="24">
                  <c:v>1996</c:v>
                </c:pt>
                <c:pt idx="25">
                  <c:v>1997</c:v>
                </c:pt>
                <c:pt idx="26">
                  <c:v>1998</c:v>
                </c:pt>
                <c:pt idx="27">
                  <c:v>1999</c:v>
                </c:pt>
                <c:pt idx="28">
                  <c:v>2000</c:v>
                </c:pt>
                <c:pt idx="29">
                  <c:v>2001</c:v>
                </c:pt>
                <c:pt idx="30">
                  <c:v>2002</c:v>
                </c:pt>
                <c:pt idx="31">
                  <c:v>2003</c:v>
                </c:pt>
                <c:pt idx="32">
                  <c:v>2004</c:v>
                </c:pt>
                <c:pt idx="33">
                  <c:v>2005</c:v>
                </c:pt>
                <c:pt idx="34">
                  <c:v>2006</c:v>
                </c:pt>
                <c:pt idx="35">
                  <c:v>2007</c:v>
                </c:pt>
                <c:pt idx="36">
                  <c:v>2008</c:v>
                </c:pt>
                <c:pt idx="37">
                  <c:v>2009</c:v>
                </c:pt>
                <c:pt idx="38">
                  <c:v>2010</c:v>
                </c:pt>
                <c:pt idx="39">
                  <c:v>2011</c:v>
                </c:pt>
              </c:strCache>
            </c:strRef>
          </c:cat>
          <c:val>
            <c:numRef>
              <c:f>'OECD.Stat export'!$B$20:$AO$20</c:f>
              <c:numCache>
                <c:formatCode>0.0%</c:formatCode>
                <c:ptCount val="40"/>
                <c:pt idx="0">
                  <c:v>6.0630438257930352E-2</c:v>
                </c:pt>
                <c:pt idx="1">
                  <c:v>7.380577744306982E-2</c:v>
                </c:pt>
                <c:pt idx="2">
                  <c:v>0.13649324737565038</c:v>
                </c:pt>
                <c:pt idx="3">
                  <c:v>0.1168591484808037</c:v>
                </c:pt>
                <c:pt idx="4">
                  <c:v>9.6255104700669003E-2</c:v>
                </c:pt>
                <c:pt idx="5">
                  <c:v>9.4945555997486775E-2</c:v>
                </c:pt>
                <c:pt idx="6">
                  <c:v>9.250548493108135E-2</c:v>
                </c:pt>
                <c:pt idx="7">
                  <c:v>0.10646756909295374</c:v>
                </c:pt>
                <c:pt idx="8">
                  <c:v>0.1356255418295842</c:v>
                </c:pt>
                <c:pt idx="9">
                  <c:v>0.13314417512809285</c:v>
                </c:pt>
                <c:pt idx="10">
                  <c:v>0.11978461267064167</c:v>
                </c:pt>
                <c:pt idx="11">
                  <c:v>9.4595531407331013E-2</c:v>
                </c:pt>
                <c:pt idx="12">
                  <c:v>7.6737989185741595E-2</c:v>
                </c:pt>
                <c:pt idx="13">
                  <c:v>5.8311048997224724E-2</c:v>
                </c:pt>
                <c:pt idx="14">
                  <c:v>2.5385328435350907E-2</c:v>
                </c:pt>
                <c:pt idx="15">
                  <c:v>3.288888652583144E-2</c:v>
                </c:pt>
                <c:pt idx="16">
                  <c:v>2.7008214395611185E-2</c:v>
                </c:pt>
                <c:pt idx="17">
                  <c:v>3.4983000253394847E-2</c:v>
                </c:pt>
                <c:pt idx="18">
                  <c:v>3.2313817408340828E-2</c:v>
                </c:pt>
                <c:pt idx="19">
                  <c:v>3.2186220995327419E-2</c:v>
                </c:pt>
                <c:pt idx="20">
                  <c:v>2.4065984162720211E-2</c:v>
                </c:pt>
                <c:pt idx="21">
                  <c:v>2.0757176551576606E-2</c:v>
                </c:pt>
                <c:pt idx="22">
                  <c:v>1.6662099397229069E-2</c:v>
                </c:pt>
                <c:pt idx="23">
                  <c:v>1.7887142740045325E-2</c:v>
                </c:pt>
                <c:pt idx="24">
                  <c:v>1.9996470778536501E-2</c:v>
                </c:pt>
                <c:pt idx="25">
                  <c:v>1.1881506226514738E-2</c:v>
                </c:pt>
                <c:pt idx="26">
                  <c:v>6.3741831279258143E-3</c:v>
                </c:pt>
                <c:pt idx="27">
                  <c:v>5.4171824898252563E-3</c:v>
                </c:pt>
                <c:pt idx="28">
                  <c:v>1.6909830293755368E-2</c:v>
                </c:pt>
                <c:pt idx="29">
                  <c:v>1.6302582328337367E-2</c:v>
                </c:pt>
                <c:pt idx="30">
                  <c:v>1.9169029549023442E-2</c:v>
                </c:pt>
                <c:pt idx="31">
                  <c:v>2.1090784781455651E-2</c:v>
                </c:pt>
                <c:pt idx="32">
                  <c:v>2.1348734089551513E-2</c:v>
                </c:pt>
                <c:pt idx="33">
                  <c:v>1.7355887977722251E-2</c:v>
                </c:pt>
                <c:pt idx="34">
                  <c:v>1.6836999999999991E-2</c:v>
                </c:pt>
                <c:pt idx="35">
                  <c:v>1.4881441174937615E-2</c:v>
                </c:pt>
                <c:pt idx="36">
                  <c:v>2.813844214312633E-2</c:v>
                </c:pt>
                <c:pt idx="37">
                  <c:v>8.8123829531738807E-4</c:v>
                </c:pt>
                <c:pt idx="38">
                  <c:v>1.5296503952193286E-2</c:v>
                </c:pt>
                <c:pt idx="39">
                  <c:v>2.117445412943586E-2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'OECD.Stat export'!$A$21</c:f>
              <c:strCache>
                <c:ptCount val="1"/>
                <c:pt idx="0">
                  <c:v>Germany</c:v>
                </c:pt>
              </c:strCache>
            </c:strRef>
          </c:tx>
          <c:spPr>
            <a:ln w="38100">
              <a:solidFill>
                <a:schemeClr val="tx1"/>
              </a:solidFill>
            </a:ln>
          </c:spPr>
          <c:marker>
            <c:symbol val="none"/>
          </c:marker>
          <c:cat>
            <c:strRef>
              <c:f>'OECD.Stat export'!$B$18:$AO$18</c:f>
              <c:strCache>
                <c:ptCount val="40"/>
                <c:pt idx="0">
                  <c:v>1972</c:v>
                </c:pt>
                <c:pt idx="1">
                  <c:v>1973</c:v>
                </c:pt>
                <c:pt idx="2">
                  <c:v>1974</c:v>
                </c:pt>
                <c:pt idx="3">
                  <c:v>1975</c:v>
                </c:pt>
                <c:pt idx="4">
                  <c:v>1976</c:v>
                </c:pt>
                <c:pt idx="5">
                  <c:v>1977</c:v>
                </c:pt>
                <c:pt idx="6">
                  <c:v>1978</c:v>
                </c:pt>
                <c:pt idx="7">
                  <c:v>1979</c:v>
                </c:pt>
                <c:pt idx="8">
                  <c:v>1980</c:v>
                </c:pt>
                <c:pt idx="9">
                  <c:v>1981</c:v>
                </c:pt>
                <c:pt idx="10">
                  <c:v>1982</c:v>
                </c:pt>
                <c:pt idx="11">
                  <c:v>1983</c:v>
                </c:pt>
                <c:pt idx="12">
                  <c:v>1984</c:v>
                </c:pt>
                <c:pt idx="13">
                  <c:v>1985</c:v>
                </c:pt>
                <c:pt idx="14">
                  <c:v>1986</c:v>
                </c:pt>
                <c:pt idx="15">
                  <c:v>1987</c:v>
                </c:pt>
                <c:pt idx="16">
                  <c:v>1988</c:v>
                </c:pt>
                <c:pt idx="17">
                  <c:v>1989</c:v>
                </c:pt>
                <c:pt idx="18">
                  <c:v>1990</c:v>
                </c:pt>
                <c:pt idx="19">
                  <c:v>1991</c:v>
                </c:pt>
                <c:pt idx="20">
                  <c:v>1992</c:v>
                </c:pt>
                <c:pt idx="21">
                  <c:v>1993</c:v>
                </c:pt>
                <c:pt idx="22">
                  <c:v>1994</c:v>
                </c:pt>
                <c:pt idx="23">
                  <c:v>1995</c:v>
                </c:pt>
                <c:pt idx="24">
                  <c:v>1996</c:v>
                </c:pt>
                <c:pt idx="25">
                  <c:v>1997</c:v>
                </c:pt>
                <c:pt idx="26">
                  <c:v>1998</c:v>
                </c:pt>
                <c:pt idx="27">
                  <c:v>1999</c:v>
                </c:pt>
                <c:pt idx="28">
                  <c:v>2000</c:v>
                </c:pt>
                <c:pt idx="29">
                  <c:v>2001</c:v>
                </c:pt>
                <c:pt idx="30">
                  <c:v>2002</c:v>
                </c:pt>
                <c:pt idx="31">
                  <c:v>2003</c:v>
                </c:pt>
                <c:pt idx="32">
                  <c:v>2004</c:v>
                </c:pt>
                <c:pt idx="33">
                  <c:v>2005</c:v>
                </c:pt>
                <c:pt idx="34">
                  <c:v>2006</c:v>
                </c:pt>
                <c:pt idx="35">
                  <c:v>2007</c:v>
                </c:pt>
                <c:pt idx="36">
                  <c:v>2008</c:v>
                </c:pt>
                <c:pt idx="37">
                  <c:v>2009</c:v>
                </c:pt>
                <c:pt idx="38">
                  <c:v>2010</c:v>
                </c:pt>
                <c:pt idx="39">
                  <c:v>2011</c:v>
                </c:pt>
              </c:strCache>
            </c:strRef>
          </c:cat>
          <c:val>
            <c:numRef>
              <c:f>'OECD.Stat export'!$B$21:$AO$21</c:f>
              <c:numCache>
                <c:formatCode>0.0%</c:formatCode>
                <c:ptCount val="40"/>
                <c:pt idx="0">
                  <c:v>5.4849267901077248E-2</c:v>
                </c:pt>
                <c:pt idx="1">
                  <c:v>7.0320313701005999E-2</c:v>
                </c:pt>
                <c:pt idx="2">
                  <c:v>6.9864262250958875E-2</c:v>
                </c:pt>
                <c:pt idx="3">
                  <c:v>5.9103409869283974E-2</c:v>
                </c:pt>
                <c:pt idx="4">
                  <c:v>4.2466208381038539E-2</c:v>
                </c:pt>
                <c:pt idx="5">
                  <c:v>3.7341808598917225E-2</c:v>
                </c:pt>
                <c:pt idx="6">
                  <c:v>2.718675060760134E-2</c:v>
                </c:pt>
                <c:pt idx="7">
                  <c:v>4.0436217049417245E-2</c:v>
                </c:pt>
                <c:pt idx="8">
                  <c:v>5.4410584543405083E-2</c:v>
                </c:pt>
                <c:pt idx="9">
                  <c:v>6.3442490888966807E-2</c:v>
                </c:pt>
                <c:pt idx="10">
                  <c:v>5.241041169611127E-2</c:v>
                </c:pt>
                <c:pt idx="11">
                  <c:v>3.2934126995939339E-2</c:v>
                </c:pt>
                <c:pt idx="12">
                  <c:v>2.4057973236047081E-2</c:v>
                </c:pt>
                <c:pt idx="13">
                  <c:v>2.066236997703963E-2</c:v>
                </c:pt>
                <c:pt idx="14">
                  <c:v>-1.2940911627390417E-3</c:v>
                </c:pt>
                <c:pt idx="15">
                  <c:v>2.4990231078139136E-3</c:v>
                </c:pt>
                <c:pt idx="16">
                  <c:v>1.2741254092829335E-2</c:v>
                </c:pt>
                <c:pt idx="17">
                  <c:v>2.7805588251544444E-2</c:v>
                </c:pt>
                <c:pt idx="18">
                  <c:v>2.6964697683935501E-2</c:v>
                </c:pt>
                <c:pt idx="19">
                  <c:v>4.0050865201734398E-2</c:v>
                </c:pt>
                <c:pt idx="20">
                  <c:v>5.1383399209486091E-2</c:v>
                </c:pt>
                <c:pt idx="21">
                  <c:v>4.3859649122806932E-2</c:v>
                </c:pt>
                <c:pt idx="22">
                  <c:v>2.7611044417767072E-2</c:v>
                </c:pt>
                <c:pt idx="23">
                  <c:v>1.7523364485981352E-2</c:v>
                </c:pt>
                <c:pt idx="24">
                  <c:v>1.3777267508610747E-2</c:v>
                </c:pt>
                <c:pt idx="25">
                  <c:v>1.9252548131370339E-2</c:v>
                </c:pt>
                <c:pt idx="26">
                  <c:v>1.0000000000000009E-2</c:v>
                </c:pt>
                <c:pt idx="27">
                  <c:v>5.5005500550056041E-3</c:v>
                </c:pt>
                <c:pt idx="28">
                  <c:v>1.4223194748358869E-2</c:v>
                </c:pt>
                <c:pt idx="29">
                  <c:v>1.9417475728155331E-2</c:v>
                </c:pt>
                <c:pt idx="30">
                  <c:v>1.4814814814814836E-2</c:v>
                </c:pt>
                <c:pt idx="31">
                  <c:v>1.0427528675703845E-2</c:v>
                </c:pt>
                <c:pt idx="32">
                  <c:v>1.6511867905056654E-2</c:v>
                </c:pt>
                <c:pt idx="33">
                  <c:v>1.5228426395939021E-2</c:v>
                </c:pt>
                <c:pt idx="34">
                  <c:v>1.6000000000000014E-2</c:v>
                </c:pt>
                <c:pt idx="35">
                  <c:v>2.2637795275590733E-2</c:v>
                </c:pt>
                <c:pt idx="36">
                  <c:v>2.5986525505293345E-2</c:v>
                </c:pt>
                <c:pt idx="37">
                  <c:v>3.7523452157599557E-3</c:v>
                </c:pt>
                <c:pt idx="38">
                  <c:v>1.1214953271028172E-2</c:v>
                </c:pt>
                <c:pt idx="39">
                  <c:v>2.310536044362288E-2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'OECD.Stat export'!$A$22</c:f>
              <c:strCache>
                <c:ptCount val="1"/>
                <c:pt idx="0">
                  <c:v>Greece</c:v>
                </c:pt>
              </c:strCache>
            </c:strRef>
          </c:tx>
          <c:marker>
            <c:symbol val="none"/>
          </c:marker>
          <c:cat>
            <c:strRef>
              <c:f>'OECD.Stat export'!$B$18:$AO$18</c:f>
              <c:strCache>
                <c:ptCount val="40"/>
                <c:pt idx="0">
                  <c:v>1972</c:v>
                </c:pt>
                <c:pt idx="1">
                  <c:v>1973</c:v>
                </c:pt>
                <c:pt idx="2">
                  <c:v>1974</c:v>
                </c:pt>
                <c:pt idx="3">
                  <c:v>1975</c:v>
                </c:pt>
                <c:pt idx="4">
                  <c:v>1976</c:v>
                </c:pt>
                <c:pt idx="5">
                  <c:v>1977</c:v>
                </c:pt>
                <c:pt idx="6">
                  <c:v>1978</c:v>
                </c:pt>
                <c:pt idx="7">
                  <c:v>1979</c:v>
                </c:pt>
                <c:pt idx="8">
                  <c:v>1980</c:v>
                </c:pt>
                <c:pt idx="9">
                  <c:v>1981</c:v>
                </c:pt>
                <c:pt idx="10">
                  <c:v>1982</c:v>
                </c:pt>
                <c:pt idx="11">
                  <c:v>1983</c:v>
                </c:pt>
                <c:pt idx="12">
                  <c:v>1984</c:v>
                </c:pt>
                <c:pt idx="13">
                  <c:v>1985</c:v>
                </c:pt>
                <c:pt idx="14">
                  <c:v>1986</c:v>
                </c:pt>
                <c:pt idx="15">
                  <c:v>1987</c:v>
                </c:pt>
                <c:pt idx="16">
                  <c:v>1988</c:v>
                </c:pt>
                <c:pt idx="17">
                  <c:v>1989</c:v>
                </c:pt>
                <c:pt idx="18">
                  <c:v>1990</c:v>
                </c:pt>
                <c:pt idx="19">
                  <c:v>1991</c:v>
                </c:pt>
                <c:pt idx="20">
                  <c:v>1992</c:v>
                </c:pt>
                <c:pt idx="21">
                  <c:v>1993</c:v>
                </c:pt>
                <c:pt idx="22">
                  <c:v>1994</c:v>
                </c:pt>
                <c:pt idx="23">
                  <c:v>1995</c:v>
                </c:pt>
                <c:pt idx="24">
                  <c:v>1996</c:v>
                </c:pt>
                <c:pt idx="25">
                  <c:v>1997</c:v>
                </c:pt>
                <c:pt idx="26">
                  <c:v>1998</c:v>
                </c:pt>
                <c:pt idx="27">
                  <c:v>1999</c:v>
                </c:pt>
                <c:pt idx="28">
                  <c:v>2000</c:v>
                </c:pt>
                <c:pt idx="29">
                  <c:v>2001</c:v>
                </c:pt>
                <c:pt idx="30">
                  <c:v>2002</c:v>
                </c:pt>
                <c:pt idx="31">
                  <c:v>2003</c:v>
                </c:pt>
                <c:pt idx="32">
                  <c:v>2004</c:v>
                </c:pt>
                <c:pt idx="33">
                  <c:v>2005</c:v>
                </c:pt>
                <c:pt idx="34">
                  <c:v>2006</c:v>
                </c:pt>
                <c:pt idx="35">
                  <c:v>2007</c:v>
                </c:pt>
                <c:pt idx="36">
                  <c:v>2008</c:v>
                </c:pt>
                <c:pt idx="37">
                  <c:v>2009</c:v>
                </c:pt>
                <c:pt idx="38">
                  <c:v>2010</c:v>
                </c:pt>
                <c:pt idx="39">
                  <c:v>2011</c:v>
                </c:pt>
              </c:strCache>
            </c:strRef>
          </c:cat>
          <c:val>
            <c:numRef>
              <c:f>'OECD.Stat export'!$B$22:$AO$22</c:f>
              <c:numCache>
                <c:formatCode>0.0%</c:formatCode>
                <c:ptCount val="40"/>
                <c:pt idx="0">
                  <c:v>4.3311765403539093E-2</c:v>
                </c:pt>
                <c:pt idx="1">
                  <c:v>0.15384602135425007</c:v>
                </c:pt>
                <c:pt idx="2">
                  <c:v>0.26560861093364085</c:v>
                </c:pt>
                <c:pt idx="3">
                  <c:v>0.13628768590349449</c:v>
                </c:pt>
                <c:pt idx="4">
                  <c:v>0.13024297836636189</c:v>
                </c:pt>
                <c:pt idx="5">
                  <c:v>0.12369772852507199</c:v>
                </c:pt>
                <c:pt idx="6">
                  <c:v>0.12572442477138379</c:v>
                </c:pt>
                <c:pt idx="7">
                  <c:v>0.190941598639357</c:v>
                </c:pt>
                <c:pt idx="8">
                  <c:v>0.2467589997980153</c:v>
                </c:pt>
                <c:pt idx="9">
                  <c:v>0.2450607186886562</c:v>
                </c:pt>
                <c:pt idx="10">
                  <c:v>0.20991087932054642</c:v>
                </c:pt>
                <c:pt idx="11">
                  <c:v>0.20179416930679506</c:v>
                </c:pt>
                <c:pt idx="12">
                  <c:v>0.18456909660046938</c:v>
                </c:pt>
                <c:pt idx="13">
                  <c:v>0.19314629669740868</c:v>
                </c:pt>
                <c:pt idx="14">
                  <c:v>0.23015445333659468</c:v>
                </c:pt>
                <c:pt idx="15">
                  <c:v>0.16396901694188593</c:v>
                </c:pt>
                <c:pt idx="16">
                  <c:v>0.13528853861847012</c:v>
                </c:pt>
                <c:pt idx="17">
                  <c:v>0.1365555512452632</c:v>
                </c:pt>
                <c:pt idx="18">
                  <c:v>0.20433507727049416</c:v>
                </c:pt>
                <c:pt idx="19">
                  <c:v>0.19455834815258433</c:v>
                </c:pt>
                <c:pt idx="20">
                  <c:v>0.1587706777836464</c:v>
                </c:pt>
                <c:pt idx="21">
                  <c:v>0.14411274444922406</c:v>
                </c:pt>
                <c:pt idx="22">
                  <c:v>0.10874088540230953</c:v>
                </c:pt>
                <c:pt idx="23">
                  <c:v>8.9345171397767764E-2</c:v>
                </c:pt>
                <c:pt idx="24">
                  <c:v>8.1945333260698083E-2</c:v>
                </c:pt>
                <c:pt idx="25">
                  <c:v>5.5360117344077864E-2</c:v>
                </c:pt>
                <c:pt idx="26">
                  <c:v>4.7662150675891191E-2</c:v>
                </c:pt>
                <c:pt idx="27">
                  <c:v>2.6366424644159725E-2</c:v>
                </c:pt>
                <c:pt idx="28">
                  <c:v>3.1511779450576816E-2</c:v>
                </c:pt>
                <c:pt idx="29">
                  <c:v>3.3739680464413002E-2</c:v>
                </c:pt>
                <c:pt idx="30">
                  <c:v>3.6293594299947829E-2</c:v>
                </c:pt>
                <c:pt idx="31">
                  <c:v>3.5306546168622388E-2</c:v>
                </c:pt>
                <c:pt idx="32">
                  <c:v>2.8988476656206963E-2</c:v>
                </c:pt>
                <c:pt idx="33">
                  <c:v>3.5450726524002274E-2</c:v>
                </c:pt>
                <c:pt idx="34">
                  <c:v>3.1958999999999849E-2</c:v>
                </c:pt>
                <c:pt idx="35">
                  <c:v>2.8950762578745959E-2</c:v>
                </c:pt>
                <c:pt idx="36">
                  <c:v>4.1528109357857002E-2</c:v>
                </c:pt>
                <c:pt idx="37">
                  <c:v>1.2100212400230959E-2</c:v>
                </c:pt>
                <c:pt idx="38">
                  <c:v>4.7129801941012017E-2</c:v>
                </c:pt>
                <c:pt idx="39">
                  <c:v>3.3298466127334114E-2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'OECD.Stat export'!$A$23</c:f>
              <c:strCache>
                <c:ptCount val="1"/>
                <c:pt idx="0">
                  <c:v>Italy</c:v>
                </c:pt>
              </c:strCache>
            </c:strRef>
          </c:tx>
          <c:marker>
            <c:symbol val="none"/>
          </c:marker>
          <c:cat>
            <c:strRef>
              <c:f>'OECD.Stat export'!$B$18:$AO$18</c:f>
              <c:strCache>
                <c:ptCount val="40"/>
                <c:pt idx="0">
                  <c:v>1972</c:v>
                </c:pt>
                <c:pt idx="1">
                  <c:v>1973</c:v>
                </c:pt>
                <c:pt idx="2">
                  <c:v>1974</c:v>
                </c:pt>
                <c:pt idx="3">
                  <c:v>1975</c:v>
                </c:pt>
                <c:pt idx="4">
                  <c:v>1976</c:v>
                </c:pt>
                <c:pt idx="5">
                  <c:v>1977</c:v>
                </c:pt>
                <c:pt idx="6">
                  <c:v>1978</c:v>
                </c:pt>
                <c:pt idx="7">
                  <c:v>1979</c:v>
                </c:pt>
                <c:pt idx="8">
                  <c:v>1980</c:v>
                </c:pt>
                <c:pt idx="9">
                  <c:v>1981</c:v>
                </c:pt>
                <c:pt idx="10">
                  <c:v>1982</c:v>
                </c:pt>
                <c:pt idx="11">
                  <c:v>1983</c:v>
                </c:pt>
                <c:pt idx="12">
                  <c:v>1984</c:v>
                </c:pt>
                <c:pt idx="13">
                  <c:v>1985</c:v>
                </c:pt>
                <c:pt idx="14">
                  <c:v>1986</c:v>
                </c:pt>
                <c:pt idx="15">
                  <c:v>1987</c:v>
                </c:pt>
                <c:pt idx="16">
                  <c:v>1988</c:v>
                </c:pt>
                <c:pt idx="17">
                  <c:v>1989</c:v>
                </c:pt>
                <c:pt idx="18">
                  <c:v>1990</c:v>
                </c:pt>
                <c:pt idx="19">
                  <c:v>1991</c:v>
                </c:pt>
                <c:pt idx="20">
                  <c:v>1992</c:v>
                </c:pt>
                <c:pt idx="21">
                  <c:v>1993</c:v>
                </c:pt>
                <c:pt idx="22">
                  <c:v>1994</c:v>
                </c:pt>
                <c:pt idx="23">
                  <c:v>1995</c:v>
                </c:pt>
                <c:pt idx="24">
                  <c:v>1996</c:v>
                </c:pt>
                <c:pt idx="25">
                  <c:v>1997</c:v>
                </c:pt>
                <c:pt idx="26">
                  <c:v>1998</c:v>
                </c:pt>
                <c:pt idx="27">
                  <c:v>1999</c:v>
                </c:pt>
                <c:pt idx="28">
                  <c:v>2000</c:v>
                </c:pt>
                <c:pt idx="29">
                  <c:v>2001</c:v>
                </c:pt>
                <c:pt idx="30">
                  <c:v>2002</c:v>
                </c:pt>
                <c:pt idx="31">
                  <c:v>2003</c:v>
                </c:pt>
                <c:pt idx="32">
                  <c:v>2004</c:v>
                </c:pt>
                <c:pt idx="33">
                  <c:v>2005</c:v>
                </c:pt>
                <c:pt idx="34">
                  <c:v>2006</c:v>
                </c:pt>
                <c:pt idx="35">
                  <c:v>2007</c:v>
                </c:pt>
                <c:pt idx="36">
                  <c:v>2008</c:v>
                </c:pt>
                <c:pt idx="37">
                  <c:v>2009</c:v>
                </c:pt>
                <c:pt idx="38">
                  <c:v>2010</c:v>
                </c:pt>
                <c:pt idx="39">
                  <c:v>2011</c:v>
                </c:pt>
              </c:strCache>
            </c:strRef>
          </c:cat>
          <c:val>
            <c:numRef>
              <c:f>'OECD.Stat export'!$B$23:$AO$23</c:f>
              <c:numCache>
                <c:formatCode>0.0%</c:formatCode>
                <c:ptCount val="40"/>
                <c:pt idx="0">
                  <c:v>5.7494998454229229E-2</c:v>
                </c:pt>
                <c:pt idx="1">
                  <c:v>0.10798606579378722</c:v>
                </c:pt>
                <c:pt idx="2">
                  <c:v>0.19159774738457713</c:v>
                </c:pt>
                <c:pt idx="3">
                  <c:v>0.16950501903772941</c:v>
                </c:pt>
                <c:pt idx="4">
                  <c:v>0.16614204210112149</c:v>
                </c:pt>
                <c:pt idx="5">
                  <c:v>0.17129996304908501</c:v>
                </c:pt>
                <c:pt idx="6">
                  <c:v>0.12094008569292658</c:v>
                </c:pt>
                <c:pt idx="7">
                  <c:v>0.14798587946603958</c:v>
                </c:pt>
                <c:pt idx="8">
                  <c:v>0.21064184161300115</c:v>
                </c:pt>
                <c:pt idx="9">
                  <c:v>0.17969293001028031</c:v>
                </c:pt>
                <c:pt idx="10">
                  <c:v>0.16480396267171016</c:v>
                </c:pt>
                <c:pt idx="11">
                  <c:v>0.14646595759756442</c:v>
                </c:pt>
                <c:pt idx="12">
                  <c:v>0.10794480607416745</c:v>
                </c:pt>
                <c:pt idx="13">
                  <c:v>9.2060012857956064E-2</c:v>
                </c:pt>
                <c:pt idx="14">
                  <c:v>5.8235345121393278E-2</c:v>
                </c:pt>
                <c:pt idx="15">
                  <c:v>4.747293817203313E-2</c:v>
                </c:pt>
                <c:pt idx="16">
                  <c:v>5.0582565946596825E-2</c:v>
                </c:pt>
                <c:pt idx="17">
                  <c:v>6.2598310048537664E-2</c:v>
                </c:pt>
                <c:pt idx="18">
                  <c:v>6.4566084884913222E-2</c:v>
                </c:pt>
                <c:pt idx="19">
                  <c:v>6.2499928722792086E-2</c:v>
                </c:pt>
                <c:pt idx="20">
                  <c:v>5.2705979116883794E-2</c:v>
                </c:pt>
                <c:pt idx="21">
                  <c:v>4.6267195563350683E-2</c:v>
                </c:pt>
                <c:pt idx="22">
                  <c:v>4.051843504985797E-2</c:v>
                </c:pt>
                <c:pt idx="23">
                  <c:v>5.2354240260228613E-2</c:v>
                </c:pt>
                <c:pt idx="24">
                  <c:v>4.0069957525061817E-2</c:v>
                </c:pt>
                <c:pt idx="25">
                  <c:v>2.043100501827011E-2</c:v>
                </c:pt>
                <c:pt idx="26">
                  <c:v>1.9550785826515815E-2</c:v>
                </c:pt>
                <c:pt idx="27">
                  <c:v>1.6634654576683117E-2</c:v>
                </c:pt>
                <c:pt idx="28">
                  <c:v>2.5376825124803215E-2</c:v>
                </c:pt>
                <c:pt idx="29">
                  <c:v>2.7851690144480301E-2</c:v>
                </c:pt>
                <c:pt idx="30">
                  <c:v>2.4653219349775268E-2</c:v>
                </c:pt>
                <c:pt idx="31">
                  <c:v>2.6725541390176355E-2</c:v>
                </c:pt>
                <c:pt idx="32">
                  <c:v>2.2067353240363907E-2</c:v>
                </c:pt>
                <c:pt idx="33">
                  <c:v>1.9852967797632681E-2</c:v>
                </c:pt>
                <c:pt idx="34">
                  <c:v>2.0907999999999927E-2</c:v>
                </c:pt>
                <c:pt idx="35">
                  <c:v>1.8297437183369958E-2</c:v>
                </c:pt>
                <c:pt idx="36">
                  <c:v>3.3478647310280607E-2</c:v>
                </c:pt>
                <c:pt idx="37">
                  <c:v>7.7476377337135638E-3</c:v>
                </c:pt>
                <c:pt idx="38">
                  <c:v>1.5255154629653545E-2</c:v>
                </c:pt>
                <c:pt idx="39">
                  <c:v>2.7806661554010903E-2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'OECD.Stat export'!$A$24</c:f>
              <c:strCache>
                <c:ptCount val="1"/>
                <c:pt idx="0">
                  <c:v>Portugal</c:v>
                </c:pt>
              </c:strCache>
            </c:strRef>
          </c:tx>
          <c:marker>
            <c:symbol val="none"/>
          </c:marker>
          <c:cat>
            <c:strRef>
              <c:f>'OECD.Stat export'!$B$18:$AO$18</c:f>
              <c:strCache>
                <c:ptCount val="40"/>
                <c:pt idx="0">
                  <c:v>1972</c:v>
                </c:pt>
                <c:pt idx="1">
                  <c:v>1973</c:v>
                </c:pt>
                <c:pt idx="2">
                  <c:v>1974</c:v>
                </c:pt>
                <c:pt idx="3">
                  <c:v>1975</c:v>
                </c:pt>
                <c:pt idx="4">
                  <c:v>1976</c:v>
                </c:pt>
                <c:pt idx="5">
                  <c:v>1977</c:v>
                </c:pt>
                <c:pt idx="6">
                  <c:v>1978</c:v>
                </c:pt>
                <c:pt idx="7">
                  <c:v>1979</c:v>
                </c:pt>
                <c:pt idx="8">
                  <c:v>1980</c:v>
                </c:pt>
                <c:pt idx="9">
                  <c:v>1981</c:v>
                </c:pt>
                <c:pt idx="10">
                  <c:v>1982</c:v>
                </c:pt>
                <c:pt idx="11">
                  <c:v>1983</c:v>
                </c:pt>
                <c:pt idx="12">
                  <c:v>1984</c:v>
                </c:pt>
                <c:pt idx="13">
                  <c:v>1985</c:v>
                </c:pt>
                <c:pt idx="14">
                  <c:v>1986</c:v>
                </c:pt>
                <c:pt idx="15">
                  <c:v>1987</c:v>
                </c:pt>
                <c:pt idx="16">
                  <c:v>1988</c:v>
                </c:pt>
                <c:pt idx="17">
                  <c:v>1989</c:v>
                </c:pt>
                <c:pt idx="18">
                  <c:v>1990</c:v>
                </c:pt>
                <c:pt idx="19">
                  <c:v>1991</c:v>
                </c:pt>
                <c:pt idx="20">
                  <c:v>1992</c:v>
                </c:pt>
                <c:pt idx="21">
                  <c:v>1993</c:v>
                </c:pt>
                <c:pt idx="22">
                  <c:v>1994</c:v>
                </c:pt>
                <c:pt idx="23">
                  <c:v>1995</c:v>
                </c:pt>
                <c:pt idx="24">
                  <c:v>1996</c:v>
                </c:pt>
                <c:pt idx="25">
                  <c:v>1997</c:v>
                </c:pt>
                <c:pt idx="26">
                  <c:v>1998</c:v>
                </c:pt>
                <c:pt idx="27">
                  <c:v>1999</c:v>
                </c:pt>
                <c:pt idx="28">
                  <c:v>2000</c:v>
                </c:pt>
                <c:pt idx="29">
                  <c:v>2001</c:v>
                </c:pt>
                <c:pt idx="30">
                  <c:v>2002</c:v>
                </c:pt>
                <c:pt idx="31">
                  <c:v>2003</c:v>
                </c:pt>
                <c:pt idx="32">
                  <c:v>2004</c:v>
                </c:pt>
                <c:pt idx="33">
                  <c:v>2005</c:v>
                </c:pt>
                <c:pt idx="34">
                  <c:v>2006</c:v>
                </c:pt>
                <c:pt idx="35">
                  <c:v>2007</c:v>
                </c:pt>
                <c:pt idx="36">
                  <c:v>2008</c:v>
                </c:pt>
                <c:pt idx="37">
                  <c:v>2009</c:v>
                </c:pt>
                <c:pt idx="38">
                  <c:v>2010</c:v>
                </c:pt>
                <c:pt idx="39">
                  <c:v>2011</c:v>
                </c:pt>
              </c:strCache>
            </c:strRef>
          </c:cat>
          <c:val>
            <c:numRef>
              <c:f>'OECD.Stat export'!$B$24:$AO$24</c:f>
              <c:numCache>
                <c:formatCode>0.0%</c:formatCode>
                <c:ptCount val="40"/>
                <c:pt idx="0">
                  <c:v>0.10663339351655288</c:v>
                </c:pt>
                <c:pt idx="1">
                  <c:v>0.12974631819328253</c:v>
                </c:pt>
                <c:pt idx="2">
                  <c:v>0.2508278452150432</c:v>
                </c:pt>
                <c:pt idx="3">
                  <c:v>0.15271678171944369</c:v>
                </c:pt>
                <c:pt idx="4">
                  <c:v>0.21141890767805949</c:v>
                </c:pt>
                <c:pt idx="5">
                  <c:v>0.3306266616175193</c:v>
                </c:pt>
                <c:pt idx="6">
                  <c:v>0.2264299582847229</c:v>
                </c:pt>
                <c:pt idx="7">
                  <c:v>0.23617706199560584</c:v>
                </c:pt>
                <c:pt idx="8">
                  <c:v>0.16642166836979078</c:v>
                </c:pt>
                <c:pt idx="9">
                  <c:v>0.20014098837075722</c:v>
                </c:pt>
                <c:pt idx="10">
                  <c:v>0.22730248975143819</c:v>
                </c:pt>
                <c:pt idx="11">
                  <c:v>0.25105593837026396</c:v>
                </c:pt>
                <c:pt idx="12">
                  <c:v>0.28881027219685729</c:v>
                </c:pt>
                <c:pt idx="13">
                  <c:v>0.19645394050685061</c:v>
                </c:pt>
                <c:pt idx="14">
                  <c:v>0.1176311144505926</c:v>
                </c:pt>
                <c:pt idx="15">
                  <c:v>9.3781934608918593E-2</c:v>
                </c:pt>
                <c:pt idx="16">
                  <c:v>9.6624073782038522E-2</c:v>
                </c:pt>
                <c:pt idx="17">
                  <c:v>0.1261146032692777</c:v>
                </c:pt>
                <c:pt idx="18">
                  <c:v>0.13370110487874021</c:v>
                </c:pt>
                <c:pt idx="19">
                  <c:v>0.10487751407047896</c:v>
                </c:pt>
                <c:pt idx="20">
                  <c:v>9.4486456898984716E-2</c:v>
                </c:pt>
                <c:pt idx="21">
                  <c:v>6.7064914264709286E-2</c:v>
                </c:pt>
                <c:pt idx="22">
                  <c:v>5.4161102892078983E-2</c:v>
                </c:pt>
                <c:pt idx="23">
                  <c:v>4.1762059353865011E-2</c:v>
                </c:pt>
                <c:pt idx="24">
                  <c:v>3.0944961217771683E-2</c:v>
                </c:pt>
                <c:pt idx="25">
                  <c:v>2.3194422596082287E-2</c:v>
                </c:pt>
                <c:pt idx="26">
                  <c:v>2.7752245382738572E-2</c:v>
                </c:pt>
                <c:pt idx="27">
                  <c:v>2.3353874179403711E-2</c:v>
                </c:pt>
                <c:pt idx="28">
                  <c:v>2.8684705417347356E-2</c:v>
                </c:pt>
                <c:pt idx="29">
                  <c:v>4.3521773156799393E-2</c:v>
                </c:pt>
                <c:pt idx="30">
                  <c:v>3.5630184646078922E-2</c:v>
                </c:pt>
                <c:pt idx="31">
                  <c:v>3.2663956141394168E-2</c:v>
                </c:pt>
                <c:pt idx="32">
                  <c:v>2.3642370507225507E-2</c:v>
                </c:pt>
                <c:pt idx="33">
                  <c:v>2.2938683930052717E-2</c:v>
                </c:pt>
                <c:pt idx="34">
                  <c:v>3.0978000000000172E-2</c:v>
                </c:pt>
                <c:pt idx="35">
                  <c:v>2.4515557072992689E-2</c:v>
                </c:pt>
                <c:pt idx="36">
                  <c:v>2.5671879748507154E-2</c:v>
                </c:pt>
                <c:pt idx="37">
                  <c:v>-8.2501899168242465E-3</c:v>
                </c:pt>
                <c:pt idx="38">
                  <c:v>1.3865013202336796E-2</c:v>
                </c:pt>
                <c:pt idx="39">
                  <c:v>3.6584940440344882E-2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'OECD.Stat export'!$A$25</c:f>
              <c:strCache>
                <c:ptCount val="1"/>
                <c:pt idx="0">
                  <c:v>Spain</c:v>
                </c:pt>
              </c:strCache>
            </c:strRef>
          </c:tx>
          <c:marker>
            <c:symbol val="none"/>
          </c:marker>
          <c:cat>
            <c:strRef>
              <c:f>'OECD.Stat export'!$B$18:$AO$18</c:f>
              <c:strCache>
                <c:ptCount val="40"/>
                <c:pt idx="0">
                  <c:v>1972</c:v>
                </c:pt>
                <c:pt idx="1">
                  <c:v>1973</c:v>
                </c:pt>
                <c:pt idx="2">
                  <c:v>1974</c:v>
                </c:pt>
                <c:pt idx="3">
                  <c:v>1975</c:v>
                </c:pt>
                <c:pt idx="4">
                  <c:v>1976</c:v>
                </c:pt>
                <c:pt idx="5">
                  <c:v>1977</c:v>
                </c:pt>
                <c:pt idx="6">
                  <c:v>1978</c:v>
                </c:pt>
                <c:pt idx="7">
                  <c:v>1979</c:v>
                </c:pt>
                <c:pt idx="8">
                  <c:v>1980</c:v>
                </c:pt>
                <c:pt idx="9">
                  <c:v>1981</c:v>
                </c:pt>
                <c:pt idx="10">
                  <c:v>1982</c:v>
                </c:pt>
                <c:pt idx="11">
                  <c:v>1983</c:v>
                </c:pt>
                <c:pt idx="12">
                  <c:v>1984</c:v>
                </c:pt>
                <c:pt idx="13">
                  <c:v>1985</c:v>
                </c:pt>
                <c:pt idx="14">
                  <c:v>1986</c:v>
                </c:pt>
                <c:pt idx="15">
                  <c:v>1987</c:v>
                </c:pt>
                <c:pt idx="16">
                  <c:v>1988</c:v>
                </c:pt>
                <c:pt idx="17">
                  <c:v>1989</c:v>
                </c:pt>
                <c:pt idx="18">
                  <c:v>1990</c:v>
                </c:pt>
                <c:pt idx="19">
                  <c:v>1991</c:v>
                </c:pt>
                <c:pt idx="20">
                  <c:v>1992</c:v>
                </c:pt>
                <c:pt idx="21">
                  <c:v>1993</c:v>
                </c:pt>
                <c:pt idx="22">
                  <c:v>1994</c:v>
                </c:pt>
                <c:pt idx="23">
                  <c:v>1995</c:v>
                </c:pt>
                <c:pt idx="24">
                  <c:v>1996</c:v>
                </c:pt>
                <c:pt idx="25">
                  <c:v>1997</c:v>
                </c:pt>
                <c:pt idx="26">
                  <c:v>1998</c:v>
                </c:pt>
                <c:pt idx="27">
                  <c:v>1999</c:v>
                </c:pt>
                <c:pt idx="28">
                  <c:v>2000</c:v>
                </c:pt>
                <c:pt idx="29">
                  <c:v>2001</c:v>
                </c:pt>
                <c:pt idx="30">
                  <c:v>2002</c:v>
                </c:pt>
                <c:pt idx="31">
                  <c:v>2003</c:v>
                </c:pt>
                <c:pt idx="32">
                  <c:v>2004</c:v>
                </c:pt>
                <c:pt idx="33">
                  <c:v>2005</c:v>
                </c:pt>
                <c:pt idx="34">
                  <c:v>2006</c:v>
                </c:pt>
                <c:pt idx="35">
                  <c:v>2007</c:v>
                </c:pt>
                <c:pt idx="36">
                  <c:v>2008</c:v>
                </c:pt>
                <c:pt idx="37">
                  <c:v>2009</c:v>
                </c:pt>
                <c:pt idx="38">
                  <c:v>2010</c:v>
                </c:pt>
                <c:pt idx="39">
                  <c:v>2011</c:v>
                </c:pt>
              </c:strCache>
            </c:strRef>
          </c:cat>
          <c:val>
            <c:numRef>
              <c:f>'OECD.Stat export'!$B$25:$AO$25</c:f>
              <c:numCache>
                <c:formatCode>0.0%</c:formatCode>
                <c:ptCount val="40"/>
                <c:pt idx="0">
                  <c:v>8.2722919537286277E-2</c:v>
                </c:pt>
                <c:pt idx="1">
                  <c:v>0.11416702226461495</c:v>
                </c:pt>
                <c:pt idx="2">
                  <c:v>0.15680372804038667</c:v>
                </c:pt>
                <c:pt idx="3">
                  <c:v>0.16953297475317219</c:v>
                </c:pt>
                <c:pt idx="4">
                  <c:v>0.17624880986431446</c:v>
                </c:pt>
                <c:pt idx="5">
                  <c:v>0.24538004352015252</c:v>
                </c:pt>
                <c:pt idx="6">
                  <c:v>0.19773704915007295</c:v>
                </c:pt>
                <c:pt idx="7">
                  <c:v>0.15660233151871394</c:v>
                </c:pt>
                <c:pt idx="8">
                  <c:v>0.15561920704658694</c:v>
                </c:pt>
                <c:pt idx="9">
                  <c:v>0.14549345180264428</c:v>
                </c:pt>
                <c:pt idx="10">
                  <c:v>0.14415010981181209</c:v>
                </c:pt>
                <c:pt idx="11">
                  <c:v>0.12174084587660094</c:v>
                </c:pt>
                <c:pt idx="12">
                  <c:v>0.11280240245700668</c:v>
                </c:pt>
                <c:pt idx="13">
                  <c:v>8.8144703127377655E-2</c:v>
                </c:pt>
                <c:pt idx="14">
                  <c:v>8.794943038559766E-2</c:v>
                </c:pt>
                <c:pt idx="15">
                  <c:v>5.2480273772242292E-2</c:v>
                </c:pt>
                <c:pt idx="16">
                  <c:v>4.8372501890295183E-2</c:v>
                </c:pt>
                <c:pt idx="17">
                  <c:v>6.7914492958426331E-2</c:v>
                </c:pt>
                <c:pt idx="18">
                  <c:v>6.7218060938279312E-2</c:v>
                </c:pt>
                <c:pt idx="19">
                  <c:v>5.9342279333203685E-2</c:v>
                </c:pt>
                <c:pt idx="20">
                  <c:v>5.9245330669692953E-2</c:v>
                </c:pt>
                <c:pt idx="21">
                  <c:v>4.5690572582569366E-2</c:v>
                </c:pt>
                <c:pt idx="22">
                  <c:v>4.7184116858408398E-2</c:v>
                </c:pt>
                <c:pt idx="23">
                  <c:v>4.6738121115444287E-2</c:v>
                </c:pt>
                <c:pt idx="24">
                  <c:v>3.5588479306546184E-2</c:v>
                </c:pt>
                <c:pt idx="25">
                  <c:v>1.9710763562255318E-2</c:v>
                </c:pt>
                <c:pt idx="26">
                  <c:v>1.8343346041884478E-2</c:v>
                </c:pt>
                <c:pt idx="27">
                  <c:v>2.3103398763576477E-2</c:v>
                </c:pt>
                <c:pt idx="28">
                  <c:v>3.4335127011828614E-2</c:v>
                </c:pt>
                <c:pt idx="29">
                  <c:v>3.5898387088836747E-2</c:v>
                </c:pt>
                <c:pt idx="30">
                  <c:v>3.0652940583636212E-2</c:v>
                </c:pt>
                <c:pt idx="31">
                  <c:v>3.0390654837421094E-2</c:v>
                </c:pt>
                <c:pt idx="32">
                  <c:v>3.0392182341590912E-2</c:v>
                </c:pt>
                <c:pt idx="33">
                  <c:v>3.3683400553764731E-2</c:v>
                </c:pt>
                <c:pt idx="34">
                  <c:v>3.5158000000000023E-2</c:v>
                </c:pt>
                <c:pt idx="35">
                  <c:v>2.7867243454622326E-2</c:v>
                </c:pt>
                <c:pt idx="36">
                  <c:v>4.0757327268198917E-2</c:v>
                </c:pt>
                <c:pt idx="37">
                  <c:v>-2.8797936734843432E-3</c:v>
                </c:pt>
                <c:pt idx="38">
                  <c:v>1.7997033097804538E-2</c:v>
                </c:pt>
                <c:pt idx="39">
                  <c:v>3.1962877228318254E-2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'OECD.Stat export'!$A$26</c:f>
              <c:strCache>
                <c:ptCount val="1"/>
                <c:pt idx="0">
                  <c:v>United Kingdom</c:v>
                </c:pt>
              </c:strCache>
            </c:strRef>
          </c:tx>
          <c:marker>
            <c:symbol val="none"/>
          </c:marker>
          <c:cat>
            <c:strRef>
              <c:f>'OECD.Stat export'!$B$18:$AO$18</c:f>
              <c:strCache>
                <c:ptCount val="40"/>
                <c:pt idx="0">
                  <c:v>1972</c:v>
                </c:pt>
                <c:pt idx="1">
                  <c:v>1973</c:v>
                </c:pt>
                <c:pt idx="2">
                  <c:v>1974</c:v>
                </c:pt>
                <c:pt idx="3">
                  <c:v>1975</c:v>
                </c:pt>
                <c:pt idx="4">
                  <c:v>1976</c:v>
                </c:pt>
                <c:pt idx="5">
                  <c:v>1977</c:v>
                </c:pt>
                <c:pt idx="6">
                  <c:v>1978</c:v>
                </c:pt>
                <c:pt idx="7">
                  <c:v>1979</c:v>
                </c:pt>
                <c:pt idx="8">
                  <c:v>1980</c:v>
                </c:pt>
                <c:pt idx="9">
                  <c:v>1981</c:v>
                </c:pt>
                <c:pt idx="10">
                  <c:v>1982</c:v>
                </c:pt>
                <c:pt idx="11">
                  <c:v>1983</c:v>
                </c:pt>
                <c:pt idx="12">
                  <c:v>1984</c:v>
                </c:pt>
                <c:pt idx="13">
                  <c:v>1985</c:v>
                </c:pt>
                <c:pt idx="14">
                  <c:v>1986</c:v>
                </c:pt>
                <c:pt idx="15">
                  <c:v>1987</c:v>
                </c:pt>
                <c:pt idx="16">
                  <c:v>1988</c:v>
                </c:pt>
                <c:pt idx="17">
                  <c:v>1989</c:v>
                </c:pt>
                <c:pt idx="18">
                  <c:v>1990</c:v>
                </c:pt>
                <c:pt idx="19">
                  <c:v>1991</c:v>
                </c:pt>
                <c:pt idx="20">
                  <c:v>1992</c:v>
                </c:pt>
                <c:pt idx="21">
                  <c:v>1993</c:v>
                </c:pt>
                <c:pt idx="22">
                  <c:v>1994</c:v>
                </c:pt>
                <c:pt idx="23">
                  <c:v>1995</c:v>
                </c:pt>
                <c:pt idx="24">
                  <c:v>1996</c:v>
                </c:pt>
                <c:pt idx="25">
                  <c:v>1997</c:v>
                </c:pt>
                <c:pt idx="26">
                  <c:v>1998</c:v>
                </c:pt>
                <c:pt idx="27">
                  <c:v>1999</c:v>
                </c:pt>
                <c:pt idx="28">
                  <c:v>2000</c:v>
                </c:pt>
                <c:pt idx="29">
                  <c:v>2001</c:v>
                </c:pt>
                <c:pt idx="30">
                  <c:v>2002</c:v>
                </c:pt>
                <c:pt idx="31">
                  <c:v>2003</c:v>
                </c:pt>
                <c:pt idx="32">
                  <c:v>2004</c:v>
                </c:pt>
                <c:pt idx="33">
                  <c:v>2005</c:v>
                </c:pt>
                <c:pt idx="34">
                  <c:v>2006</c:v>
                </c:pt>
                <c:pt idx="35">
                  <c:v>2007</c:v>
                </c:pt>
                <c:pt idx="36">
                  <c:v>2008</c:v>
                </c:pt>
                <c:pt idx="37">
                  <c:v>2009</c:v>
                </c:pt>
                <c:pt idx="38">
                  <c:v>2010</c:v>
                </c:pt>
                <c:pt idx="39">
                  <c:v>2011</c:v>
                </c:pt>
              </c:strCache>
            </c:strRef>
          </c:cat>
          <c:val>
            <c:numRef>
              <c:f>'OECD.Stat export'!$B$26:$AO$26</c:f>
              <c:numCache>
                <c:formatCode>0.0%</c:formatCode>
                <c:ptCount val="40"/>
                <c:pt idx="0">
                  <c:v>7.0710653215055652E-2</c:v>
                </c:pt>
                <c:pt idx="1">
                  <c:v>9.1961028291148939E-2</c:v>
                </c:pt>
                <c:pt idx="2">
                  <c:v>0.16043944133040178</c:v>
                </c:pt>
                <c:pt idx="3">
                  <c:v>0.2420732709550284</c:v>
                </c:pt>
                <c:pt idx="4">
                  <c:v>0.16559490633470664</c:v>
                </c:pt>
                <c:pt idx="5">
                  <c:v>0.1584029292059681</c:v>
                </c:pt>
                <c:pt idx="6">
                  <c:v>8.2631309803399722E-2</c:v>
                </c:pt>
                <c:pt idx="7">
                  <c:v>0.13421294728128741</c:v>
                </c:pt>
                <c:pt idx="8">
                  <c:v>0.17965908809777087</c:v>
                </c:pt>
                <c:pt idx="9">
                  <c:v>0.11876624693037252</c:v>
                </c:pt>
                <c:pt idx="10">
                  <c:v>8.5988741540813374E-2</c:v>
                </c:pt>
                <c:pt idx="11">
                  <c:v>4.6093033511240611E-2</c:v>
                </c:pt>
                <c:pt idx="12">
                  <c:v>4.9607087742677525E-2</c:v>
                </c:pt>
                <c:pt idx="13">
                  <c:v>6.0713922772311024E-2</c:v>
                </c:pt>
                <c:pt idx="14">
                  <c:v>3.4276123005521963E-2</c:v>
                </c:pt>
                <c:pt idx="15">
                  <c:v>4.1489186209348272E-2</c:v>
                </c:pt>
                <c:pt idx="16">
                  <c:v>3.9924365110655557E-2</c:v>
                </c:pt>
                <c:pt idx="17">
                  <c:v>5.2376000612393225E-2</c:v>
                </c:pt>
                <c:pt idx="18">
                  <c:v>6.9726958013227591E-2</c:v>
                </c:pt>
                <c:pt idx="19">
                  <c:v>7.532645713471009E-2</c:v>
                </c:pt>
                <c:pt idx="20">
                  <c:v>4.2615443526441199E-2</c:v>
                </c:pt>
                <c:pt idx="21">
                  <c:v>2.5064868226898351E-2</c:v>
                </c:pt>
                <c:pt idx="22">
                  <c:v>1.9784960269743745E-2</c:v>
                </c:pt>
                <c:pt idx="23">
                  <c:v>2.6564576672610585E-2</c:v>
                </c:pt>
                <c:pt idx="24">
                  <c:v>2.4810996563573884E-2</c:v>
                </c:pt>
                <c:pt idx="25">
                  <c:v>1.777949051569494E-2</c:v>
                </c:pt>
                <c:pt idx="26">
                  <c:v>1.5889253313689622E-2</c:v>
                </c:pt>
                <c:pt idx="27">
                  <c:v>1.3354086382040942E-2</c:v>
                </c:pt>
                <c:pt idx="28">
                  <c:v>7.8525809382807843E-3</c:v>
                </c:pt>
                <c:pt idx="29">
                  <c:v>1.2358992131230373E-2</c:v>
                </c:pt>
                <c:pt idx="30">
                  <c:v>1.256190434236637E-2</c:v>
                </c:pt>
                <c:pt idx="31">
                  <c:v>1.3629233196158053E-2</c:v>
                </c:pt>
                <c:pt idx="32">
                  <c:v>1.3445974869117139E-2</c:v>
                </c:pt>
                <c:pt idx="33">
                  <c:v>2.0496675732078806E-2</c:v>
                </c:pt>
                <c:pt idx="34">
                  <c:v>2.3335000000000106E-2</c:v>
                </c:pt>
                <c:pt idx="35">
                  <c:v>2.3210385650837662E-2</c:v>
                </c:pt>
                <c:pt idx="36">
                  <c:v>3.6135488264108062E-2</c:v>
                </c:pt>
                <c:pt idx="37">
                  <c:v>2.1662346855632286E-2</c:v>
                </c:pt>
                <c:pt idx="38">
                  <c:v>3.2856501020365858E-2</c:v>
                </c:pt>
                <c:pt idx="39">
                  <c:v>4.4842751638868306E-2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2709248"/>
        <c:axId val="52710784"/>
      </c:lineChart>
      <c:catAx>
        <c:axId val="52709248"/>
        <c:scaling>
          <c:orientation val="minMax"/>
        </c:scaling>
        <c:delete val="0"/>
        <c:axPos val="b"/>
        <c:majorTickMark val="none"/>
        <c:minorTickMark val="none"/>
        <c:tickLblPos val="nextTo"/>
        <c:crossAx val="52710784"/>
        <c:crosses val="autoZero"/>
        <c:auto val="1"/>
        <c:lblAlgn val="ctr"/>
        <c:lblOffset val="100"/>
        <c:noMultiLvlLbl val="0"/>
      </c:catAx>
      <c:valAx>
        <c:axId val="52710784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percent</a:t>
                </a:r>
              </a:p>
            </c:rich>
          </c:tx>
          <c:layout/>
          <c:overlay val="0"/>
        </c:title>
        <c:numFmt formatCode="0.0%" sourceLinked="1"/>
        <c:majorTickMark val="none"/>
        <c:minorTickMark val="none"/>
        <c:tickLblPos val="nextTo"/>
        <c:crossAx val="5270924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A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Current Acoount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Exports!$A$9</c:f>
              <c:strCache>
                <c:ptCount val="1"/>
                <c:pt idx="0">
                  <c:v>Germany</c:v>
                </c:pt>
              </c:strCache>
            </c:strRef>
          </c:tx>
          <c:marker>
            <c:symbol val="none"/>
          </c:marker>
          <c:cat>
            <c:strRef>
              <c:f>Exports!$V$6:$AQ$6</c:f>
              <c:strCache>
                <c:ptCount val="2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</c:strCache>
            </c:strRef>
          </c:cat>
          <c:val>
            <c:numRef>
              <c:f>Exports!$V$9:$AQ$9</c:f>
              <c:numCache>
                <c:formatCode>General</c:formatCode>
                <c:ptCount val="22"/>
                <c:pt idx="0">
                  <c:v>2.8000865786111859</c:v>
                </c:pt>
                <c:pt idx="1">
                  <c:v>-1.316735000671952</c:v>
                </c:pt>
                <c:pt idx="2">
                  <c:v>-1.0750448590307651</c:v>
                </c:pt>
                <c:pt idx="3">
                  <c:v>-0.96864024153682893</c:v>
                </c:pt>
                <c:pt idx="4">
                  <c:v>-1.4100147344494469</c:v>
                </c:pt>
                <c:pt idx="5">
                  <c:v>-1.1639018145343609</c:v>
                </c:pt>
                <c:pt idx="6">
                  <c:v>-0.56277105517205483</c:v>
                </c:pt>
                <c:pt idx="7">
                  <c:v>-0.45320806305500838</c:v>
                </c:pt>
                <c:pt idx="8">
                  <c:v>-0.78449062770826394</c:v>
                </c:pt>
                <c:pt idx="9">
                  <c:v>-1.349261730171665</c:v>
                </c:pt>
                <c:pt idx="10">
                  <c:v>-1.8280829248027839</c:v>
                </c:pt>
                <c:pt idx="11">
                  <c:v>-2.1391679409345499E-2</c:v>
                </c:pt>
                <c:pt idx="12">
                  <c:v>1.97391461543592</c:v>
                </c:pt>
                <c:pt idx="13">
                  <c:v>1.900457197525552</c:v>
                </c:pt>
                <c:pt idx="14">
                  <c:v>4.5882591629444747</c:v>
                </c:pt>
                <c:pt idx="15">
                  <c:v>4.9901627533749107</c:v>
                </c:pt>
                <c:pt idx="16">
                  <c:v>6.1797609078977933</c:v>
                </c:pt>
                <c:pt idx="17">
                  <c:v>7.4927526634761561</c:v>
                </c:pt>
                <c:pt idx="18">
                  <c:v>6.2073529095604147</c:v>
                </c:pt>
                <c:pt idx="19">
                  <c:v>5.9205705217421727</c:v>
                </c:pt>
                <c:pt idx="20">
                  <c:v>5.9396663838489339</c:v>
                </c:pt>
                <c:pt idx="21">
                  <c:v>5.6586209148246551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Exports!$A$10</c:f>
              <c:strCache>
                <c:ptCount val="1"/>
                <c:pt idx="0">
                  <c:v>Greece</c:v>
                </c:pt>
              </c:strCache>
            </c:strRef>
          </c:tx>
          <c:marker>
            <c:symbol val="none"/>
          </c:marker>
          <c:cat>
            <c:strRef>
              <c:f>Exports!$V$6:$AQ$6</c:f>
              <c:strCache>
                <c:ptCount val="2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</c:strCache>
            </c:strRef>
          </c:cat>
          <c:val>
            <c:numRef>
              <c:f>Exports!$V$10:$AQ$10</c:f>
              <c:numCache>
                <c:formatCode>General</c:formatCode>
                <c:ptCount val="22"/>
                <c:pt idx="10">
                  <c:v>-7.7951989283019731</c:v>
                </c:pt>
                <c:pt idx="11">
                  <c:v>-7.2024348664032329</c:v>
                </c:pt>
                <c:pt idx="12">
                  <c:v>-6.5137287769506846</c:v>
                </c:pt>
                <c:pt idx="13">
                  <c:v>-6.5567999127945704</c:v>
                </c:pt>
                <c:pt idx="14">
                  <c:v>-5.7786988380825717</c:v>
                </c:pt>
                <c:pt idx="15">
                  <c:v>-7.5419288392453554</c:v>
                </c:pt>
                <c:pt idx="16">
                  <c:v>-11.25769787359433</c:v>
                </c:pt>
                <c:pt idx="17">
                  <c:v>-14.346967921303589</c:v>
                </c:pt>
                <c:pt idx="18">
                  <c:v>-14.68739457506781</c:v>
                </c:pt>
                <c:pt idx="19">
                  <c:v>-11.01831655006626</c:v>
                </c:pt>
                <c:pt idx="20">
                  <c:v>-9.9619380680998972</c:v>
                </c:pt>
                <c:pt idx="21">
                  <c:v>-9.7592549999999996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Exports!$A$11</c:f>
              <c:strCache>
                <c:ptCount val="1"/>
                <c:pt idx="0">
                  <c:v>Italy</c:v>
                </c:pt>
              </c:strCache>
            </c:strRef>
          </c:tx>
          <c:marker>
            <c:symbol val="none"/>
          </c:marker>
          <c:cat>
            <c:strRef>
              <c:f>Exports!$V$6:$AQ$6</c:f>
              <c:strCache>
                <c:ptCount val="2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</c:strCache>
            </c:strRef>
          </c:cat>
          <c:val>
            <c:numRef>
              <c:f>Exports!$V$11:$AQ$11</c:f>
              <c:numCache>
                <c:formatCode>General</c:formatCode>
                <c:ptCount val="22"/>
                <c:pt idx="0">
                  <c:v>-1.4373440512057001</c:v>
                </c:pt>
                <c:pt idx="1">
                  <c:v>-2.0573153240394131</c:v>
                </c:pt>
                <c:pt idx="2">
                  <c:v>-2.3182085206276621</c:v>
                </c:pt>
                <c:pt idx="3">
                  <c:v>0.82558109910213495</c:v>
                </c:pt>
                <c:pt idx="4">
                  <c:v>1.34668758371872</c:v>
                </c:pt>
                <c:pt idx="5">
                  <c:v>2.089986545628729</c:v>
                </c:pt>
                <c:pt idx="6">
                  <c:v>3.0422395429262679</c:v>
                </c:pt>
                <c:pt idx="7">
                  <c:v>2.7081152016392611</c:v>
                </c:pt>
                <c:pt idx="8">
                  <c:v>1.68170122134026</c:v>
                </c:pt>
                <c:pt idx="9">
                  <c:v>0.72334967966884811</c:v>
                </c:pt>
                <c:pt idx="10">
                  <c:v>-0.49107781331564748</c:v>
                </c:pt>
                <c:pt idx="11">
                  <c:v>-3.615518740318055E-2</c:v>
                </c:pt>
                <c:pt idx="12">
                  <c:v>-0.86015090176599052</c:v>
                </c:pt>
                <c:pt idx="13">
                  <c:v>-1.351902802312331</c:v>
                </c:pt>
                <c:pt idx="14">
                  <c:v>-0.8868878803467255</c:v>
                </c:pt>
                <c:pt idx="15">
                  <c:v>-1.592684087257499</c:v>
                </c:pt>
                <c:pt idx="16">
                  <c:v>-2.4874674223924869</c:v>
                </c:pt>
                <c:pt idx="17">
                  <c:v>-2.3983447179435911</c:v>
                </c:pt>
                <c:pt idx="18">
                  <c:v>-3.1464516793295418</c:v>
                </c:pt>
                <c:pt idx="19">
                  <c:v>-1.9168193300445471</c:v>
                </c:pt>
                <c:pt idx="20">
                  <c:v>-3.478858806299201</c:v>
                </c:pt>
                <c:pt idx="21">
                  <c:v>-3.214986483815427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Exports!$A$12</c:f>
              <c:strCache>
                <c:ptCount val="1"/>
                <c:pt idx="0">
                  <c:v>Portugal</c:v>
                </c:pt>
              </c:strCache>
            </c:strRef>
          </c:tx>
          <c:marker>
            <c:symbol val="none"/>
          </c:marker>
          <c:cat>
            <c:strRef>
              <c:f>Exports!$V$6:$AQ$6</c:f>
              <c:strCache>
                <c:ptCount val="2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</c:strCache>
            </c:strRef>
          </c:cat>
          <c:val>
            <c:numRef>
              <c:f>Exports!$V$12:$AQ$12</c:f>
              <c:numCache>
                <c:formatCode>General</c:formatCode>
                <c:ptCount val="22"/>
                <c:pt idx="6">
                  <c:v>-3.9329618996551741</c:v>
                </c:pt>
                <c:pt idx="7">
                  <c:v>-5.8274218222626777</c:v>
                </c:pt>
                <c:pt idx="8">
                  <c:v>-7.0514946697347991</c:v>
                </c:pt>
                <c:pt idx="9">
                  <c:v>-8.661748609631454</c:v>
                </c:pt>
                <c:pt idx="10">
                  <c:v>-10.453197575726801</c:v>
                </c:pt>
                <c:pt idx="11">
                  <c:v>-10.27846068260725</c:v>
                </c:pt>
                <c:pt idx="12">
                  <c:v>-8.2413530550683092</c:v>
                </c:pt>
                <c:pt idx="13">
                  <c:v>-6.4484611834863914</c:v>
                </c:pt>
                <c:pt idx="14">
                  <c:v>-8.2148663397808548</c:v>
                </c:pt>
                <c:pt idx="15">
                  <c:v>-10.503995345923631</c:v>
                </c:pt>
                <c:pt idx="16">
                  <c:v>-10.75142088962796</c:v>
                </c:pt>
                <c:pt idx="17">
                  <c:v>-9.9190776778293746</c:v>
                </c:pt>
                <c:pt idx="18">
                  <c:v>-12.56769293455368</c:v>
                </c:pt>
                <c:pt idx="19">
                  <c:v>-10.7318481393655</c:v>
                </c:pt>
                <c:pt idx="20">
                  <c:v>-10.024575062688561</c:v>
                </c:pt>
                <c:pt idx="21">
                  <c:v>-6.6944200805261138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Exports!$A$13</c:f>
              <c:strCache>
                <c:ptCount val="1"/>
                <c:pt idx="0">
                  <c:v>Spain</c:v>
                </c:pt>
              </c:strCache>
            </c:strRef>
          </c:tx>
          <c:marker>
            <c:symbol val="none"/>
          </c:marker>
          <c:cat>
            <c:strRef>
              <c:f>Exports!$V$6:$AQ$6</c:f>
              <c:strCache>
                <c:ptCount val="2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</c:strCache>
            </c:strRef>
          </c:cat>
          <c:val>
            <c:numRef>
              <c:f>Exports!$V$13:$AQ$13</c:f>
              <c:numCache>
                <c:formatCode>General</c:formatCode>
                <c:ptCount val="22"/>
                <c:pt idx="5">
                  <c:v>-0.31839161596477239</c:v>
                </c:pt>
                <c:pt idx="6">
                  <c:v>-0.23390609505722601</c:v>
                </c:pt>
                <c:pt idx="7">
                  <c:v>-9.1436669439596815E-2</c:v>
                </c:pt>
                <c:pt idx="8">
                  <c:v>-1.1740077079223501</c:v>
                </c:pt>
                <c:pt idx="9">
                  <c:v>-2.9132973763354588</c:v>
                </c:pt>
                <c:pt idx="10">
                  <c:v>-3.964014985310683</c:v>
                </c:pt>
                <c:pt idx="11">
                  <c:v>-3.9468104701361799</c:v>
                </c:pt>
                <c:pt idx="12">
                  <c:v>-3.257832237833449</c:v>
                </c:pt>
                <c:pt idx="13">
                  <c:v>-3.5085646192504529</c:v>
                </c:pt>
                <c:pt idx="14">
                  <c:v>-5.2374201009507084</c:v>
                </c:pt>
                <c:pt idx="15">
                  <c:v>-7.3427538725686219</c:v>
                </c:pt>
                <c:pt idx="16">
                  <c:v>-8.9410108188240667</c:v>
                </c:pt>
                <c:pt idx="17">
                  <c:v>-9.9802943833676867</c:v>
                </c:pt>
                <c:pt idx="18">
                  <c:v>-9.6180604484424705</c:v>
                </c:pt>
                <c:pt idx="19">
                  <c:v>-4.8188349769608454</c:v>
                </c:pt>
                <c:pt idx="20">
                  <c:v>-4.5228642148808724</c:v>
                </c:pt>
                <c:pt idx="21">
                  <c:v>-3.525111978199051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Exports!$A$14</c:f>
              <c:strCache>
                <c:ptCount val="1"/>
                <c:pt idx="0">
                  <c:v>United Kingdom</c:v>
                </c:pt>
              </c:strCache>
            </c:strRef>
          </c:tx>
          <c:marker>
            <c:symbol val="none"/>
          </c:marker>
          <c:cat>
            <c:strRef>
              <c:f>Exports!$V$6:$AQ$6</c:f>
              <c:strCache>
                <c:ptCount val="2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</c:strCache>
            </c:strRef>
          </c:cat>
          <c:val>
            <c:numRef>
              <c:f>Exports!$AA$14:$AQ$14</c:f>
              <c:numCache>
                <c:formatCode>General</c:formatCode>
                <c:ptCount val="17"/>
                <c:pt idx="0">
                  <c:v>-0.69116694310863747</c:v>
                </c:pt>
                <c:pt idx="1">
                  <c:v>-0.56076581267862247</c:v>
                </c:pt>
                <c:pt idx="2">
                  <c:v>-9.0047710517581814E-2</c:v>
                </c:pt>
                <c:pt idx="3">
                  <c:v>-0.3760313463910781</c:v>
                </c:pt>
                <c:pt idx="4">
                  <c:v>-2.6709540766978459</c:v>
                </c:pt>
                <c:pt idx="5">
                  <c:v>-2.8706827338747298</c:v>
                </c:pt>
                <c:pt idx="6">
                  <c:v>-2.3368630807639992</c:v>
                </c:pt>
                <c:pt idx="7">
                  <c:v>-2.099670774330999</c:v>
                </c:pt>
                <c:pt idx="8">
                  <c:v>-1.7062789705495141</c:v>
                </c:pt>
                <c:pt idx="9">
                  <c:v>-2.1411611451524708</c:v>
                </c:pt>
                <c:pt idx="10">
                  <c:v>-2.0501456158018332</c:v>
                </c:pt>
                <c:pt idx="11">
                  <c:v>-2.92782818805826</c:v>
                </c:pt>
                <c:pt idx="12">
                  <c:v>-2.2888804778998071</c:v>
                </c:pt>
                <c:pt idx="13">
                  <c:v>-1.0032999264968201</c:v>
                </c:pt>
                <c:pt idx="14">
                  <c:v>-1.275691461657283</c:v>
                </c:pt>
                <c:pt idx="15">
                  <c:v>-2.5420455275888019</c:v>
                </c:pt>
                <c:pt idx="16">
                  <c:v>-1.906789889488548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Exports!$A$8</c:f>
              <c:strCache>
                <c:ptCount val="1"/>
                <c:pt idx="0">
                  <c:v>France</c:v>
                </c:pt>
              </c:strCache>
            </c:strRef>
          </c:tx>
          <c:marker>
            <c:symbol val="none"/>
          </c:marker>
          <c:val>
            <c:numRef>
              <c:f>Exports!$V$8:$AQ$8</c:f>
              <c:numCache>
                <c:formatCode>General</c:formatCode>
                <c:ptCount val="22"/>
                <c:pt idx="5">
                  <c:v>0.70435063253496999</c:v>
                </c:pt>
                <c:pt idx="6">
                  <c:v>1.3213183690047989</c:v>
                </c:pt>
                <c:pt idx="7">
                  <c:v>2.618125346732227</c:v>
                </c:pt>
                <c:pt idx="8">
                  <c:v>2.643321324355957</c:v>
                </c:pt>
                <c:pt idx="9">
                  <c:v>3.1595066524052959</c:v>
                </c:pt>
                <c:pt idx="10">
                  <c:v>1.438908815981383</c:v>
                </c:pt>
                <c:pt idx="11">
                  <c:v>1.7611795184581811</c:v>
                </c:pt>
                <c:pt idx="12">
                  <c:v>1.1964833035425919</c:v>
                </c:pt>
                <c:pt idx="13">
                  <c:v>0.78627476870846036</c:v>
                </c:pt>
                <c:pt idx="14">
                  <c:v>0.52472327060985813</c:v>
                </c:pt>
                <c:pt idx="15">
                  <c:v>-0.49587569601462422</c:v>
                </c:pt>
                <c:pt idx="16">
                  <c:v>-0.57598248751667924</c:v>
                </c:pt>
                <c:pt idx="17">
                  <c:v>-0.98930859968786733</c:v>
                </c:pt>
                <c:pt idx="18">
                  <c:v>-1.7473454798503469</c:v>
                </c:pt>
                <c:pt idx="19">
                  <c:v>-1.311864254983601</c:v>
                </c:pt>
                <c:pt idx="20">
                  <c:v>-1.572492689800016</c:v>
                </c:pt>
                <c:pt idx="21">
                  <c:v>-1.9656286027291869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0775424"/>
        <c:axId val="140777344"/>
      </c:lineChart>
      <c:catAx>
        <c:axId val="1407754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crossAx val="140777344"/>
        <c:crosses val="autoZero"/>
        <c:auto val="1"/>
        <c:lblAlgn val="ctr"/>
        <c:lblOffset val="100"/>
        <c:noMultiLvlLbl val="0"/>
      </c:catAx>
      <c:valAx>
        <c:axId val="140777344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% of GDP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14077542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Abgerundetes Rechtec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Abgerundetes Rechteck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el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20" name="Untertitel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sp>
        <p:nvSpPr>
          <p:cNvPr id="19" name="Datumsplatzhalt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99CB88-5E1A-4FAC-892A-60949ACB1F6F}" type="datetimeFigureOut">
              <a:rPr lang="en-US" smtClean="0"/>
              <a:pPr/>
              <a:t>10/20/2012</a:t>
            </a:fld>
            <a:endParaRPr lang="en-US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‹Nr.›</a:t>
            </a:fld>
            <a:endParaRPr kumimoji="0" lang="en-US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99CB88-5E1A-4FAC-892A-60949ACB1F6F}" type="datetimeFigureOut">
              <a:rPr lang="en-US" smtClean="0"/>
              <a:pPr/>
              <a:t>10/20/2012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‹Nr.›</a:t>
            </a:fld>
            <a:endParaRPr kumimoji="0" lang="en-US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99CB88-5E1A-4FAC-892A-60949ACB1F6F}" type="datetimeFigureOut">
              <a:rPr lang="en-US" smtClean="0"/>
              <a:pPr/>
              <a:t>10/20/2012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‹Nr.›</a:t>
            </a:fld>
            <a:endParaRPr kumimoji="0" lang="en-US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99CB88-5E1A-4FAC-892A-60949ACB1F6F}" type="datetimeFigureOut">
              <a:rPr lang="en-US" smtClean="0"/>
              <a:pPr/>
              <a:t>10/20/2012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‹Nr.›</a:t>
            </a:fld>
            <a:endParaRPr kumimoji="0" lang="en-US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Abgerundetes Rechteck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Abgerundetes Rechteck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99CB88-5E1A-4FAC-892A-60949ACB1F6F}" type="datetimeFigureOut">
              <a:rPr lang="en-US" smtClean="0"/>
              <a:pPr/>
              <a:t>10/20/2012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‹Nr.›</a:t>
            </a:fld>
            <a:endParaRPr kumimoji="0" lang="en-US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99CB88-5E1A-4FAC-892A-60949ACB1F6F}" type="datetimeFigureOut">
              <a:rPr lang="en-US" smtClean="0"/>
              <a:pPr/>
              <a:t>10/20/2012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‹Nr.›</a:t>
            </a:fld>
            <a:endParaRPr kumimoji="0" lang="en-US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99CB88-5E1A-4FAC-892A-60949ACB1F6F}" type="datetimeFigureOut">
              <a:rPr lang="en-US" smtClean="0"/>
              <a:pPr/>
              <a:t>10/20/2012</a:t>
            </a:fld>
            <a:endParaRPr lang="en-US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‹Nr.›</a:t>
            </a:fld>
            <a:endParaRPr kumimoji="0" lang="en-US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99CB88-5E1A-4FAC-892A-60949ACB1F6F}" type="datetimeFigureOut">
              <a:rPr lang="en-US" smtClean="0"/>
              <a:pPr/>
              <a:t>10/20/2012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‹Nr.›</a:t>
            </a:fld>
            <a:endParaRPr kumimoji="0" lang="en-US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bgerundetes Rechtec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99CB88-5E1A-4FAC-892A-60949ACB1F6F}" type="datetimeFigureOut">
              <a:rPr lang="en-US" smtClean="0"/>
              <a:pPr/>
              <a:t>10/20/2012</a:t>
            </a:fld>
            <a:endParaRPr lang="en-US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‹Nr.›</a:t>
            </a:fld>
            <a:endParaRPr kumimoji="0" lang="en-US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99CB88-5E1A-4FAC-892A-60949ACB1F6F}" type="datetimeFigureOut">
              <a:rPr lang="en-US" smtClean="0"/>
              <a:pPr/>
              <a:t>10/20/2012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‹Nr.›</a:t>
            </a:fld>
            <a:endParaRPr kumimoji="0" lang="en-US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Abgerundetes Rechtec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Eine Ecke des Rechtecks abrunden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99CB88-5E1A-4FAC-892A-60949ACB1F6F}" type="datetimeFigureOut">
              <a:rPr lang="en-US" smtClean="0"/>
              <a:pPr/>
              <a:t>10/20/2012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‹Nr.›</a:t>
            </a:fld>
            <a:endParaRPr kumimoji="0"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de-DE" smtClean="0"/>
              <a:t>Bild durch Klicken auf Symbol hinzufügen</a:t>
            </a:r>
            <a:endParaRPr kumimoji="0" lang="en-US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bgerundetes Rechtec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Abgerundetes Rechteck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elplatzhalt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25" name="Datumsplatzhalt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699CB88-5E1A-4FAC-892A-60949ACB1F6F}" type="datetimeFigureOut">
              <a:rPr lang="en-US" smtClean="0"/>
              <a:pPr/>
              <a:t>10/20/2012</a:t>
            </a:fld>
            <a:endParaRPr lang="en-US"/>
          </a:p>
        </p:txBody>
      </p:sp>
      <p:sp>
        <p:nvSpPr>
          <p:cNvPr id="18" name="Fußzeilenplatzhalt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kumimoji="0"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1974DF9-AD47-4691-BA21-BBFCE3637A9A}" type="slidenum">
              <a:rPr kumimoji="0" lang="en-US" smtClean="0"/>
              <a:pPr/>
              <a:t>‹Nr.›</a:t>
            </a:fld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/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hanappi@tuwien.ac.at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anappi_2010e.pdf" TargetMode="External"/><Relationship Id="rId2" Type="http://schemas.openxmlformats.org/officeDocument/2006/relationships/hyperlink" Target="Hanappi_2012b%20(PEPE9).pdf" TargetMode="External"/><Relationship Id="rId1" Type="http://schemas.openxmlformats.org/officeDocument/2006/relationships/slideLayout" Target="../slideLayouts/slideLayout6.xml"/><Relationship Id="rId5" Type="http://schemas.openxmlformats.org/officeDocument/2006/relationships/hyperlink" Target="Hanappi_Hanappi-Egger_2013.pdf" TargetMode="External"/><Relationship Id="rId4" Type="http://schemas.openxmlformats.org/officeDocument/2006/relationships/hyperlink" Target="Hanappi_2009B.pdf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248754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The Quickstep Model</a:t>
            </a:r>
            <a:endParaRPr lang="de-AT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1184128"/>
          </a:xfrm>
        </p:spPr>
        <p:txBody>
          <a:bodyPr>
            <a:normAutofit fontScale="85000" lnSpcReduction="10000"/>
          </a:bodyPr>
          <a:lstStyle/>
          <a:p>
            <a:r>
              <a:rPr lang="de-AT" dirty="0" smtClean="0"/>
              <a:t>Hardy Hanappi</a:t>
            </a:r>
          </a:p>
          <a:p>
            <a:r>
              <a:rPr lang="de-AT" sz="1600" dirty="0" smtClean="0"/>
              <a:t>Ad </a:t>
            </a:r>
            <a:r>
              <a:rPr lang="de-AT" sz="1600" dirty="0" err="1" smtClean="0"/>
              <a:t>personam</a:t>
            </a:r>
            <a:r>
              <a:rPr lang="de-AT" sz="1600" dirty="0" smtClean="0"/>
              <a:t> Jean Monnet </a:t>
            </a:r>
            <a:r>
              <a:rPr lang="de-AT" sz="1600" dirty="0" err="1" smtClean="0"/>
              <a:t>Chair</a:t>
            </a:r>
            <a:r>
              <a:rPr lang="de-AT" sz="1600" dirty="0" smtClean="0"/>
              <a:t> </a:t>
            </a:r>
            <a:r>
              <a:rPr lang="de-AT" sz="1600" dirty="0" err="1" smtClean="0"/>
              <a:t>for</a:t>
            </a:r>
            <a:r>
              <a:rPr lang="de-AT" sz="1600" dirty="0" smtClean="0"/>
              <a:t> Political Economy </a:t>
            </a:r>
            <a:r>
              <a:rPr lang="de-AT" sz="1600" dirty="0" err="1" smtClean="0"/>
              <a:t>of</a:t>
            </a:r>
            <a:r>
              <a:rPr lang="de-AT" sz="1600" dirty="0" smtClean="0"/>
              <a:t> European Integration</a:t>
            </a:r>
          </a:p>
          <a:p>
            <a:endParaRPr lang="de-AT" sz="1600" dirty="0" smtClean="0"/>
          </a:p>
          <a:p>
            <a:r>
              <a:rPr lang="de-AT" dirty="0" smtClean="0"/>
              <a:t>Economics, TU Vienna</a:t>
            </a:r>
          </a:p>
          <a:p>
            <a:r>
              <a:rPr lang="de-AT" sz="1600" dirty="0" smtClean="0">
                <a:hlinkClick r:id="rId2"/>
              </a:rPr>
              <a:t>hanappi@tuwien.ac.at</a:t>
            </a:r>
            <a:endParaRPr lang="de-AT" sz="1600" dirty="0" smtClean="0"/>
          </a:p>
          <a:p>
            <a:endParaRPr lang="de-AT" dirty="0"/>
          </a:p>
        </p:txBody>
      </p:sp>
      <p:sp>
        <p:nvSpPr>
          <p:cNvPr id="4" name="Textfeld 3"/>
          <p:cNvSpPr txBox="1"/>
          <p:nvPr/>
        </p:nvSpPr>
        <p:spPr>
          <a:xfrm>
            <a:off x="820447" y="5717287"/>
            <a:ext cx="51395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2000" b="1" i="1" dirty="0" smtClean="0">
                <a:solidFill>
                  <a:srgbClr val="0070C0"/>
                </a:solidFill>
              </a:rPr>
              <a:t>EAEPE Conference 2012 in </a:t>
            </a:r>
            <a:r>
              <a:rPr lang="de-AT" sz="2000" b="1" i="1" dirty="0" err="1" smtClean="0">
                <a:solidFill>
                  <a:srgbClr val="0070C0"/>
                </a:solidFill>
              </a:rPr>
              <a:t>Cracow</a:t>
            </a:r>
            <a:endParaRPr lang="de-AT" sz="2000" b="1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2920" y="5301208"/>
            <a:ext cx="8183880" cy="735942"/>
          </a:xfrm>
          <a:solidFill>
            <a:srgbClr val="FFFF00"/>
          </a:solidFill>
          <a:ln w="38100">
            <a:solidFill>
              <a:srgbClr val="FF0000">
                <a:alpha val="62000"/>
              </a:srgbClr>
            </a:solidFill>
          </a:ln>
          <a:effectLst>
            <a:glow rad="533400">
              <a:schemeClr val="accent1">
                <a:satMod val="175000"/>
                <a:alpha val="40000"/>
              </a:schemeClr>
            </a:glow>
          </a:effectLst>
        </p:spPr>
        <p:txBody>
          <a:bodyPr/>
          <a:lstStyle/>
          <a:p>
            <a:r>
              <a:rPr lang="de-AT" dirty="0" err="1" smtClean="0"/>
              <a:t>Thank</a:t>
            </a:r>
            <a:r>
              <a:rPr lang="de-AT" dirty="0" smtClean="0"/>
              <a:t> </a:t>
            </a:r>
            <a:r>
              <a:rPr lang="de-AT" dirty="0" err="1" smtClean="0"/>
              <a:t>you</a:t>
            </a:r>
            <a:r>
              <a:rPr lang="de-AT" dirty="0" smtClean="0"/>
              <a:t> </a:t>
            </a:r>
            <a:r>
              <a:rPr lang="de-AT" dirty="0" err="1" smtClean="0"/>
              <a:t>for</a:t>
            </a:r>
            <a:r>
              <a:rPr lang="de-AT" dirty="0" smtClean="0"/>
              <a:t> </a:t>
            </a:r>
            <a:r>
              <a:rPr lang="de-AT" dirty="0" err="1" smtClean="0"/>
              <a:t>your</a:t>
            </a:r>
            <a:r>
              <a:rPr lang="de-AT" dirty="0" smtClean="0"/>
              <a:t> </a:t>
            </a:r>
            <a:r>
              <a:rPr lang="de-AT" dirty="0" err="1" smtClean="0"/>
              <a:t>attention</a:t>
            </a:r>
            <a:r>
              <a:rPr lang="de-AT" dirty="0" smtClean="0"/>
              <a:t> !</a:t>
            </a:r>
            <a:endParaRPr lang="de-AT" dirty="0"/>
          </a:p>
        </p:txBody>
      </p:sp>
      <p:sp>
        <p:nvSpPr>
          <p:cNvPr id="3" name="Textfeld 2"/>
          <p:cNvSpPr txBox="1"/>
          <p:nvPr/>
        </p:nvSpPr>
        <p:spPr>
          <a:xfrm>
            <a:off x="2068424" y="1638092"/>
            <a:ext cx="21435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b="1" dirty="0" err="1" smtClean="0">
                <a:solidFill>
                  <a:srgbClr val="0070C0"/>
                </a:solidFill>
              </a:rPr>
              <a:t>Recent</a:t>
            </a:r>
            <a:r>
              <a:rPr lang="de-AT" b="1" dirty="0" smtClean="0">
                <a:solidFill>
                  <a:srgbClr val="0070C0"/>
                </a:solidFill>
              </a:rPr>
              <a:t> Papers: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410349" y="2138189"/>
            <a:ext cx="8320163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dirty="0" smtClean="0"/>
              <a:t>Can Europe </a:t>
            </a:r>
            <a:r>
              <a:rPr lang="de-AT" dirty="0" err="1" smtClean="0"/>
              <a:t>survive</a:t>
            </a:r>
            <a:r>
              <a:rPr lang="de-AT" dirty="0" smtClean="0"/>
              <a:t>? </a:t>
            </a:r>
            <a:r>
              <a:rPr lang="de-AT" b="1" dirty="0" smtClean="0">
                <a:solidFill>
                  <a:srgbClr val="FF0000"/>
                </a:solidFill>
                <a:sym typeface="Wingdings"/>
                <a:hlinkClick r:id="rId2" action="ppaction://hlinkfile"/>
              </a:rPr>
              <a:t></a:t>
            </a:r>
            <a:endParaRPr lang="de-AT" dirty="0" smtClean="0"/>
          </a:p>
          <a:p>
            <a:r>
              <a:rPr lang="de-AT" dirty="0" err="1" smtClean="0"/>
              <a:t>Shangri</a:t>
            </a:r>
            <a:r>
              <a:rPr lang="de-AT" dirty="0" smtClean="0"/>
              <a:t> La </a:t>
            </a:r>
            <a:r>
              <a:rPr lang="de-AT" dirty="0" err="1" smtClean="0"/>
              <a:t>Governance</a:t>
            </a:r>
            <a:r>
              <a:rPr lang="de-AT" dirty="0" smtClean="0"/>
              <a:t> </a:t>
            </a:r>
            <a:r>
              <a:rPr lang="de-AT" b="1" dirty="0" smtClean="0">
                <a:solidFill>
                  <a:srgbClr val="FF0000"/>
                </a:solidFill>
                <a:sym typeface="Wingdings"/>
                <a:hlinkClick r:id="rId3" action="ppaction://hlinkfile"/>
              </a:rPr>
              <a:t></a:t>
            </a:r>
            <a:r>
              <a:rPr lang="de-AT" dirty="0" smtClean="0"/>
              <a:t> </a:t>
            </a:r>
          </a:p>
          <a:p>
            <a:r>
              <a:rPr lang="en-US" dirty="0" smtClean="0"/>
              <a:t>Money, Credit, Capital and the State </a:t>
            </a:r>
            <a:r>
              <a:rPr lang="de-AT" b="1" dirty="0" smtClean="0">
                <a:solidFill>
                  <a:srgbClr val="FF0000"/>
                </a:solidFill>
                <a:sym typeface="Wingdings"/>
                <a:hlinkClick r:id="rId4" action="ppaction://hlinkfile"/>
              </a:rPr>
              <a:t></a:t>
            </a:r>
            <a:endParaRPr lang="en-US" dirty="0" smtClean="0"/>
          </a:p>
          <a:p>
            <a:r>
              <a:rPr lang="en-US" dirty="0" smtClean="0"/>
              <a:t>Gramsci meets Veblen: On the search for a new revolutionary class </a:t>
            </a:r>
            <a:r>
              <a:rPr lang="de-AT" b="1" dirty="0" smtClean="0">
                <a:solidFill>
                  <a:srgbClr val="FF0000"/>
                </a:solidFill>
                <a:sym typeface="Wingdings"/>
                <a:hlinkClick r:id="rId5" action="ppaction://hlinkfile"/>
              </a:rPr>
              <a:t>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Download:</a:t>
            </a:r>
          </a:p>
          <a:p>
            <a:r>
              <a:rPr lang="de-AT" b="1" dirty="0" smtClean="0"/>
              <a:t>http://www.econ.tuwien.ac.at/hanappi/publications.html</a:t>
            </a:r>
          </a:p>
          <a:p>
            <a:r>
              <a:rPr lang="de-AT" dirty="0" smtClean="0"/>
              <a:t> </a:t>
            </a:r>
            <a:endParaRPr lang="de-AT" dirty="0"/>
          </a:p>
        </p:txBody>
      </p:sp>
      <p:sp>
        <p:nvSpPr>
          <p:cNvPr id="5" name="Titel 1"/>
          <p:cNvSpPr txBox="1">
            <a:spLocks/>
          </p:cNvSpPr>
          <p:nvPr/>
        </p:nvSpPr>
        <p:spPr>
          <a:xfrm>
            <a:off x="478491" y="4293096"/>
            <a:ext cx="8183880" cy="735942"/>
          </a:xfrm>
          <a:prstGeom prst="rect">
            <a:avLst/>
          </a:prstGeom>
        </p:spPr>
        <p:txBody>
          <a:bodyPr vert="horz" anchor="b">
            <a:normAutofit fontScale="92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b="1" kern="120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de-AT" dirty="0" err="1"/>
              <a:t>Conclusions</a:t>
            </a:r>
            <a:r>
              <a:rPr lang="de-AT" dirty="0"/>
              <a:t> </a:t>
            </a:r>
            <a:r>
              <a:rPr lang="de-AT" dirty="0" err="1"/>
              <a:t>for</a:t>
            </a:r>
            <a:r>
              <a:rPr lang="de-AT" dirty="0"/>
              <a:t> European </a:t>
            </a:r>
            <a:r>
              <a:rPr lang="de-AT" dirty="0" err="1"/>
              <a:t>policy</a:t>
            </a:r>
            <a:endParaRPr lang="de-AT" dirty="0" smtClean="0"/>
          </a:p>
        </p:txBody>
      </p:sp>
      <p:sp>
        <p:nvSpPr>
          <p:cNvPr id="6" name="Textfeld 5"/>
          <p:cNvSpPr txBox="1"/>
          <p:nvPr/>
        </p:nvSpPr>
        <p:spPr>
          <a:xfrm>
            <a:off x="1187624" y="1530370"/>
            <a:ext cx="5760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3200" b="1" dirty="0" smtClean="0">
                <a:solidFill>
                  <a:srgbClr val="FF0000"/>
                </a:solidFill>
                <a:sym typeface="Wingdings"/>
              </a:rPr>
              <a:t></a:t>
            </a:r>
            <a:endParaRPr lang="de-AT" sz="3200" b="1" dirty="0">
              <a:solidFill>
                <a:srgbClr val="FF0000"/>
              </a:solidFill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1762919" y="872322"/>
            <a:ext cx="5184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b="1" dirty="0" smtClean="0">
                <a:solidFill>
                  <a:srgbClr val="FF0000"/>
                </a:solidFill>
              </a:rPr>
              <a:t>A </a:t>
            </a:r>
            <a:r>
              <a:rPr lang="de-AT" b="1" dirty="0" err="1" smtClean="0">
                <a:solidFill>
                  <a:srgbClr val="FF0000"/>
                </a:solidFill>
              </a:rPr>
              <a:t>very</a:t>
            </a:r>
            <a:r>
              <a:rPr lang="de-AT" b="1" dirty="0" smtClean="0">
                <a:solidFill>
                  <a:srgbClr val="FF0000"/>
                </a:solidFill>
              </a:rPr>
              <a:t> </a:t>
            </a:r>
            <a:r>
              <a:rPr lang="de-AT" b="1" dirty="0" err="1" smtClean="0">
                <a:solidFill>
                  <a:srgbClr val="FF0000"/>
                </a:solidFill>
              </a:rPr>
              <a:t>demanding</a:t>
            </a:r>
            <a:r>
              <a:rPr lang="de-AT" b="1" dirty="0" smtClean="0">
                <a:solidFill>
                  <a:srgbClr val="FF0000"/>
                </a:solidFill>
              </a:rPr>
              <a:t> </a:t>
            </a:r>
            <a:r>
              <a:rPr lang="de-AT" b="1" dirty="0" err="1" smtClean="0">
                <a:solidFill>
                  <a:srgbClr val="FF0000"/>
                </a:solidFill>
              </a:rPr>
              <a:t>research</a:t>
            </a:r>
            <a:r>
              <a:rPr lang="de-AT" b="1" dirty="0" smtClean="0">
                <a:solidFill>
                  <a:srgbClr val="FF0000"/>
                </a:solidFill>
              </a:rPr>
              <a:t> </a:t>
            </a:r>
            <a:r>
              <a:rPr lang="de-AT" b="1" dirty="0" err="1" smtClean="0">
                <a:solidFill>
                  <a:srgbClr val="FF0000"/>
                </a:solidFill>
              </a:rPr>
              <a:t>program</a:t>
            </a:r>
            <a:r>
              <a:rPr lang="de-AT" b="1" dirty="0" smtClean="0">
                <a:solidFill>
                  <a:srgbClr val="FF0000"/>
                </a:solidFill>
              </a:rPr>
              <a:t>!</a:t>
            </a:r>
            <a:endParaRPr lang="de-AT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err="1" smtClean="0"/>
              <a:t>Some</a:t>
            </a:r>
            <a:r>
              <a:rPr lang="de-AT" dirty="0" smtClean="0"/>
              <a:t> </a:t>
            </a:r>
            <a:r>
              <a:rPr lang="de-AT" dirty="0" err="1" smtClean="0"/>
              <a:t>data</a:t>
            </a:r>
            <a:endParaRPr lang="de-AT" dirty="0"/>
          </a:p>
        </p:txBody>
      </p:sp>
      <p:graphicFrame>
        <p:nvGraphicFramePr>
          <p:cNvPr id="3" name="Diagramm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11538712"/>
              </p:ext>
            </p:extLst>
          </p:nvPr>
        </p:nvGraphicFramePr>
        <p:xfrm>
          <a:off x="467544" y="476672"/>
          <a:ext cx="4514850" cy="32918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Diagramm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86970854"/>
              </p:ext>
            </p:extLst>
          </p:nvPr>
        </p:nvGraphicFramePr>
        <p:xfrm>
          <a:off x="4644008" y="2636912"/>
          <a:ext cx="4032448" cy="31354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053433290"/>
      </p:ext>
    </p:extLst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err="1" smtClean="0"/>
              <a:t>Some</a:t>
            </a:r>
            <a:r>
              <a:rPr lang="de-AT" dirty="0" smtClean="0"/>
              <a:t> </a:t>
            </a:r>
            <a:r>
              <a:rPr lang="de-AT" dirty="0" err="1" smtClean="0"/>
              <a:t>data</a:t>
            </a:r>
            <a:endParaRPr lang="de-AT" dirty="0"/>
          </a:p>
        </p:txBody>
      </p:sp>
      <p:graphicFrame>
        <p:nvGraphicFramePr>
          <p:cNvPr id="3" name="Diagramm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36648143"/>
              </p:ext>
            </p:extLst>
          </p:nvPr>
        </p:nvGraphicFramePr>
        <p:xfrm>
          <a:off x="2051720" y="836712"/>
          <a:ext cx="5279479" cy="42902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24959067"/>
      </p:ext>
    </p:extLst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err="1" smtClean="0"/>
              <a:t>Some</a:t>
            </a:r>
            <a:r>
              <a:rPr lang="de-AT" dirty="0" smtClean="0"/>
              <a:t> </a:t>
            </a:r>
            <a:r>
              <a:rPr lang="de-AT" dirty="0" err="1" smtClean="0"/>
              <a:t>data</a:t>
            </a:r>
            <a:endParaRPr lang="de-AT" dirty="0"/>
          </a:p>
        </p:txBody>
      </p:sp>
      <p:graphicFrame>
        <p:nvGraphicFramePr>
          <p:cNvPr id="3" name="Diagramm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57866795"/>
              </p:ext>
            </p:extLst>
          </p:nvPr>
        </p:nvGraphicFramePr>
        <p:xfrm>
          <a:off x="1979712" y="836712"/>
          <a:ext cx="5289004" cy="4285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21153685"/>
      </p:ext>
    </p:extLst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err="1" smtClean="0"/>
              <a:t>Some</a:t>
            </a:r>
            <a:r>
              <a:rPr lang="de-AT" dirty="0" smtClean="0"/>
              <a:t> </a:t>
            </a:r>
            <a:r>
              <a:rPr lang="de-AT" dirty="0" err="1" smtClean="0"/>
              <a:t>data</a:t>
            </a:r>
            <a:endParaRPr lang="de-AT" dirty="0"/>
          </a:p>
        </p:txBody>
      </p:sp>
      <p:graphicFrame>
        <p:nvGraphicFramePr>
          <p:cNvPr id="3" name="Diagramm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30732219"/>
              </p:ext>
            </p:extLst>
          </p:nvPr>
        </p:nvGraphicFramePr>
        <p:xfrm>
          <a:off x="2329814" y="1196752"/>
          <a:ext cx="5050498" cy="38629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53056746"/>
      </p:ext>
    </p:extLst>
  </p:cSld>
  <p:clrMapOvr>
    <a:masterClrMapping/>
  </p:clrMapOvr>
  <p:transition spd="slow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err="1" smtClean="0"/>
              <a:t>Some</a:t>
            </a:r>
            <a:r>
              <a:rPr lang="de-AT" dirty="0" smtClean="0"/>
              <a:t> </a:t>
            </a:r>
            <a:r>
              <a:rPr lang="de-AT" dirty="0" err="1" smtClean="0"/>
              <a:t>data</a:t>
            </a:r>
            <a:endParaRPr lang="de-AT" dirty="0"/>
          </a:p>
        </p:txBody>
      </p:sp>
      <p:graphicFrame>
        <p:nvGraphicFramePr>
          <p:cNvPr id="3" name="Diagramm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80118963"/>
              </p:ext>
            </p:extLst>
          </p:nvPr>
        </p:nvGraphicFramePr>
        <p:xfrm>
          <a:off x="2188844" y="1196753"/>
          <a:ext cx="5191467" cy="39362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48573559"/>
      </p:ext>
    </p:extLst>
  </p:cSld>
  <p:clrMapOvr>
    <a:masterClrMapping/>
  </p:clrMapOvr>
  <p:transition spd="slow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err="1" smtClean="0"/>
              <a:t>Some</a:t>
            </a:r>
            <a:r>
              <a:rPr lang="de-AT" dirty="0" smtClean="0"/>
              <a:t> </a:t>
            </a:r>
            <a:r>
              <a:rPr lang="de-AT" dirty="0" err="1" smtClean="0"/>
              <a:t>data</a:t>
            </a:r>
            <a:endParaRPr lang="de-AT" dirty="0"/>
          </a:p>
        </p:txBody>
      </p:sp>
      <p:graphicFrame>
        <p:nvGraphicFramePr>
          <p:cNvPr id="3" name="Diagramm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52361968"/>
              </p:ext>
            </p:extLst>
          </p:nvPr>
        </p:nvGraphicFramePr>
        <p:xfrm>
          <a:off x="827584" y="1052736"/>
          <a:ext cx="7440930" cy="43091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03258078"/>
      </p:ext>
    </p:extLst>
  </p:cSld>
  <p:clrMapOvr>
    <a:masterClrMapping/>
  </p:clrMapOvr>
  <p:transition spd="slow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err="1" smtClean="0"/>
              <a:t>Some</a:t>
            </a:r>
            <a:r>
              <a:rPr lang="de-AT" dirty="0" smtClean="0"/>
              <a:t> </a:t>
            </a:r>
            <a:r>
              <a:rPr lang="de-AT" dirty="0" err="1" smtClean="0"/>
              <a:t>data</a:t>
            </a:r>
            <a:endParaRPr lang="de-AT" dirty="0"/>
          </a:p>
        </p:txBody>
      </p:sp>
      <p:graphicFrame>
        <p:nvGraphicFramePr>
          <p:cNvPr id="3" name="Diagramm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76942764"/>
              </p:ext>
            </p:extLst>
          </p:nvPr>
        </p:nvGraphicFramePr>
        <p:xfrm>
          <a:off x="1259632" y="548680"/>
          <a:ext cx="7128792" cy="48272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45902026"/>
      </p:ext>
    </p:extLst>
  </p:cSld>
  <p:clrMapOvr>
    <a:masterClrMapping/>
  </p:clrMapOvr>
  <p:transition spd="slow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err="1" smtClean="0"/>
              <a:t>Some</a:t>
            </a:r>
            <a:r>
              <a:rPr lang="de-AT" dirty="0" smtClean="0"/>
              <a:t> </a:t>
            </a:r>
            <a:r>
              <a:rPr lang="de-AT" dirty="0" err="1" smtClean="0"/>
              <a:t>data</a:t>
            </a:r>
            <a:endParaRPr lang="de-AT" dirty="0"/>
          </a:p>
        </p:txBody>
      </p:sp>
      <p:graphicFrame>
        <p:nvGraphicFramePr>
          <p:cNvPr id="3" name="Diagramm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59593106"/>
              </p:ext>
            </p:extLst>
          </p:nvPr>
        </p:nvGraphicFramePr>
        <p:xfrm>
          <a:off x="1835696" y="1052736"/>
          <a:ext cx="5814392" cy="3963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30896562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err="1" smtClean="0"/>
              <a:t>Overview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de-AT" dirty="0" smtClean="0"/>
          </a:p>
          <a:p>
            <a:r>
              <a:rPr lang="de-AT" dirty="0" smtClean="0"/>
              <a:t>Motivation</a:t>
            </a:r>
          </a:p>
          <a:p>
            <a:endParaRPr lang="de-AT" dirty="0" smtClean="0"/>
          </a:p>
          <a:p>
            <a:r>
              <a:rPr lang="de-AT" dirty="0" err="1" smtClean="0"/>
              <a:t>Three</a:t>
            </a:r>
            <a:r>
              <a:rPr lang="de-AT" dirty="0" smtClean="0"/>
              <a:t> Roots </a:t>
            </a:r>
            <a:r>
              <a:rPr lang="de-AT" dirty="0" err="1" smtClean="0"/>
              <a:t>of</a:t>
            </a:r>
            <a:r>
              <a:rPr lang="de-AT" dirty="0" smtClean="0"/>
              <a:t> </a:t>
            </a:r>
            <a:r>
              <a:rPr lang="de-AT" dirty="0" err="1" smtClean="0"/>
              <a:t>Quickstep</a:t>
            </a:r>
            <a:endParaRPr lang="de-AT" dirty="0" smtClean="0"/>
          </a:p>
          <a:p>
            <a:endParaRPr lang="de-AT" dirty="0" smtClean="0"/>
          </a:p>
          <a:p>
            <a:r>
              <a:rPr lang="de-AT" dirty="0" smtClean="0"/>
              <a:t>The </a:t>
            </a:r>
            <a:r>
              <a:rPr lang="de-AT" dirty="0" err="1" smtClean="0"/>
              <a:t>Structure</a:t>
            </a:r>
            <a:r>
              <a:rPr lang="de-AT" dirty="0" smtClean="0"/>
              <a:t> </a:t>
            </a:r>
            <a:r>
              <a:rPr lang="de-AT" dirty="0" err="1" smtClean="0"/>
              <a:t>of</a:t>
            </a:r>
            <a:r>
              <a:rPr lang="de-AT" dirty="0" smtClean="0"/>
              <a:t> </a:t>
            </a:r>
            <a:r>
              <a:rPr lang="de-AT" dirty="0" err="1" smtClean="0"/>
              <a:t>Quickstep</a:t>
            </a:r>
            <a:endParaRPr lang="de-AT" dirty="0" smtClean="0"/>
          </a:p>
          <a:p>
            <a:endParaRPr lang="de-AT" dirty="0" smtClean="0"/>
          </a:p>
          <a:p>
            <a:r>
              <a:rPr lang="de-AT" dirty="0" smtClean="0"/>
              <a:t>The </a:t>
            </a:r>
            <a:r>
              <a:rPr lang="de-AT" dirty="0" err="1" smtClean="0"/>
              <a:t>Role</a:t>
            </a:r>
            <a:r>
              <a:rPr lang="de-AT" dirty="0" smtClean="0"/>
              <a:t> </a:t>
            </a:r>
            <a:r>
              <a:rPr lang="de-AT" dirty="0" err="1" smtClean="0"/>
              <a:t>of</a:t>
            </a:r>
            <a:r>
              <a:rPr lang="de-AT" dirty="0" smtClean="0"/>
              <a:t> Simulation </a:t>
            </a:r>
            <a:r>
              <a:rPr lang="de-AT" dirty="0" err="1" smtClean="0"/>
              <a:t>and</a:t>
            </a:r>
            <a:r>
              <a:rPr lang="de-AT" dirty="0" smtClean="0"/>
              <a:t> Game </a:t>
            </a:r>
            <a:r>
              <a:rPr lang="de-AT" dirty="0" err="1" smtClean="0"/>
              <a:t>Theory</a:t>
            </a:r>
            <a:endParaRPr lang="de-AT" dirty="0" smtClean="0"/>
          </a:p>
          <a:p>
            <a:endParaRPr lang="de-AT" dirty="0" smtClean="0"/>
          </a:p>
          <a:p>
            <a:r>
              <a:rPr lang="de-AT" dirty="0" err="1" smtClean="0"/>
              <a:t>Conclusions</a:t>
            </a:r>
            <a:r>
              <a:rPr lang="de-AT" dirty="0" smtClean="0"/>
              <a:t> </a:t>
            </a:r>
            <a:r>
              <a:rPr lang="de-AT" dirty="0" err="1" smtClean="0"/>
              <a:t>for</a:t>
            </a:r>
            <a:r>
              <a:rPr lang="de-AT" dirty="0" smtClean="0"/>
              <a:t> European </a:t>
            </a:r>
            <a:r>
              <a:rPr lang="de-AT" dirty="0" err="1" smtClean="0"/>
              <a:t>policy</a:t>
            </a:r>
            <a:endParaRPr lang="de-AT" dirty="0" smtClean="0"/>
          </a:p>
          <a:p>
            <a:endParaRPr lang="de-AT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err="1" smtClean="0"/>
              <a:t>Three</a:t>
            </a:r>
            <a:r>
              <a:rPr lang="de-AT" dirty="0" smtClean="0"/>
              <a:t> Roots </a:t>
            </a:r>
            <a:r>
              <a:rPr lang="de-AT" dirty="0" err="1" smtClean="0"/>
              <a:t>of</a:t>
            </a:r>
            <a:r>
              <a:rPr lang="de-AT" dirty="0" smtClean="0"/>
              <a:t> </a:t>
            </a:r>
            <a:r>
              <a:rPr lang="de-AT" dirty="0" err="1" smtClean="0"/>
              <a:t>Quickstep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554832"/>
          </a:xfrm>
        </p:spPr>
        <p:txBody>
          <a:bodyPr>
            <a:normAutofit fontScale="92500" lnSpcReduction="20000"/>
          </a:bodyPr>
          <a:lstStyle/>
          <a:p>
            <a:endParaRPr lang="de-AT" dirty="0" smtClean="0"/>
          </a:p>
          <a:p>
            <a:r>
              <a:rPr lang="de-AT" dirty="0" smtClean="0"/>
              <a:t>Keynes‘ </a:t>
            </a:r>
            <a:r>
              <a:rPr lang="de-AT" dirty="0" err="1" smtClean="0"/>
              <a:t>Macroeconomics</a:t>
            </a:r>
            <a:endParaRPr lang="de-AT" dirty="0" smtClean="0"/>
          </a:p>
          <a:p>
            <a:pPr marL="0" indent="0">
              <a:buNone/>
            </a:pPr>
            <a:endParaRPr lang="de-AT" dirty="0" smtClean="0"/>
          </a:p>
          <a:p>
            <a:pPr lvl="1"/>
            <a:r>
              <a:rPr lang="de-AT" dirty="0" err="1" smtClean="0"/>
              <a:t>Circular</a:t>
            </a:r>
            <a:r>
              <a:rPr lang="de-AT" dirty="0" smtClean="0"/>
              <a:t> </a:t>
            </a:r>
            <a:r>
              <a:rPr lang="de-AT" dirty="0" err="1" smtClean="0"/>
              <a:t>flows</a:t>
            </a:r>
            <a:endParaRPr lang="de-AT" dirty="0" smtClean="0"/>
          </a:p>
          <a:p>
            <a:endParaRPr lang="de-AT" dirty="0" smtClean="0"/>
          </a:p>
          <a:p>
            <a:r>
              <a:rPr lang="de-AT" dirty="0" smtClean="0"/>
              <a:t>Marx‘ Political Economy</a:t>
            </a:r>
          </a:p>
          <a:p>
            <a:pPr marL="0" indent="0">
              <a:buNone/>
            </a:pPr>
            <a:endParaRPr lang="de-AT" dirty="0" smtClean="0"/>
          </a:p>
          <a:p>
            <a:pPr lvl="1"/>
            <a:r>
              <a:rPr lang="de-AT" dirty="0" err="1" smtClean="0"/>
              <a:t>Exploitation</a:t>
            </a:r>
            <a:endParaRPr lang="de-AT" dirty="0" smtClean="0"/>
          </a:p>
          <a:p>
            <a:pPr marL="0" indent="0">
              <a:buNone/>
            </a:pPr>
            <a:endParaRPr lang="de-AT" dirty="0" smtClean="0"/>
          </a:p>
          <a:p>
            <a:r>
              <a:rPr lang="de-AT" dirty="0" smtClean="0"/>
              <a:t>Schumpeters‘ Innovation </a:t>
            </a:r>
            <a:r>
              <a:rPr lang="de-AT" dirty="0" err="1" smtClean="0"/>
              <a:t>Idea</a:t>
            </a:r>
            <a:endParaRPr lang="de-AT" dirty="0" smtClean="0"/>
          </a:p>
          <a:p>
            <a:endParaRPr lang="de-AT" dirty="0" smtClean="0"/>
          </a:p>
          <a:p>
            <a:pPr lvl="1"/>
            <a:r>
              <a:rPr lang="de-AT" dirty="0" err="1" smtClean="0"/>
              <a:t>Sectoral</a:t>
            </a:r>
            <a:r>
              <a:rPr lang="de-AT" dirty="0" smtClean="0"/>
              <a:t> </a:t>
            </a:r>
            <a:r>
              <a:rPr lang="de-AT" dirty="0" err="1" smtClean="0"/>
              <a:t>disequilibrium</a:t>
            </a:r>
            <a:endParaRPr lang="de-AT" dirty="0" smtClean="0"/>
          </a:p>
          <a:p>
            <a:endParaRPr lang="de-AT" dirty="0" smtClean="0"/>
          </a:p>
          <a:p>
            <a:pPr marL="0" indent="0">
              <a:buNone/>
            </a:pP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0057068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1952369" y="4941933"/>
            <a:ext cx="4795505" cy="721202"/>
          </a:xfrm>
        </p:spPr>
        <p:txBody>
          <a:bodyPr/>
          <a:lstStyle/>
          <a:p>
            <a:r>
              <a:rPr lang="de-AT" dirty="0" err="1" smtClean="0"/>
              <a:t>Keynesian</a:t>
            </a:r>
            <a:r>
              <a:rPr lang="de-AT" dirty="0" smtClean="0"/>
              <a:t> Roots </a:t>
            </a:r>
            <a:endParaRPr lang="de-AT" dirty="0"/>
          </a:p>
        </p:txBody>
      </p:sp>
      <p:pic>
        <p:nvPicPr>
          <p:cNvPr id="2070" name="Grafik 3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1647" y="3515197"/>
            <a:ext cx="330650" cy="263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feld 2"/>
          <p:cNvSpPr txBox="1">
            <a:spLocks/>
          </p:cNvSpPr>
          <p:nvPr/>
        </p:nvSpPr>
        <p:spPr>
          <a:xfrm>
            <a:off x="4698120" y="2825125"/>
            <a:ext cx="424167" cy="301256"/>
          </a:xfrm>
          <a:prstGeom prst="rect">
            <a:avLst/>
          </a:prstGeom>
          <a:solidFill>
            <a:schemeClr val="lt1"/>
          </a:solidFill>
          <a:ln w="6350" cap="sq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e-AT" sz="1100">
                <a:effectLst/>
                <a:ea typeface="Calibri"/>
                <a:cs typeface="Times New Roman"/>
              </a:rPr>
              <a:t>H</a:t>
            </a:r>
            <a:r>
              <a:rPr lang="de-AT" sz="1100" baseline="30000">
                <a:effectLst/>
                <a:ea typeface="Calibri"/>
                <a:cs typeface="Times New Roman"/>
              </a:rPr>
              <a:t>FO</a:t>
            </a:r>
            <a:endParaRPr lang="de-AT" sz="1100">
              <a:effectLst/>
              <a:ea typeface="Calibri"/>
              <a:cs typeface="Times New Roman"/>
            </a:endParaRPr>
          </a:p>
        </p:txBody>
      </p:sp>
      <p:sp>
        <p:nvSpPr>
          <p:cNvPr id="8" name="Textfeld 3"/>
          <p:cNvSpPr txBox="1">
            <a:spLocks/>
          </p:cNvSpPr>
          <p:nvPr/>
        </p:nvSpPr>
        <p:spPr>
          <a:xfrm>
            <a:off x="3947979" y="2825125"/>
            <a:ext cx="423499" cy="301256"/>
          </a:xfrm>
          <a:prstGeom prst="rect">
            <a:avLst/>
          </a:prstGeom>
          <a:solidFill>
            <a:schemeClr val="lt1"/>
          </a:solidFill>
          <a:ln w="6350" cap="sq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e-AT" sz="1100">
                <a:effectLst/>
                <a:ea typeface="Calibri"/>
                <a:cs typeface="Times New Roman"/>
              </a:rPr>
              <a:t>H</a:t>
            </a:r>
            <a:r>
              <a:rPr lang="de-AT" sz="1100" baseline="30000">
                <a:effectLst/>
                <a:ea typeface="Calibri"/>
                <a:cs typeface="Times New Roman"/>
              </a:rPr>
              <a:t>L</a:t>
            </a:r>
            <a:endParaRPr lang="de-AT" sz="1100">
              <a:effectLst/>
              <a:ea typeface="Calibri"/>
              <a:cs typeface="Times New Roman"/>
            </a:endParaRPr>
          </a:p>
        </p:txBody>
      </p:sp>
      <p:sp>
        <p:nvSpPr>
          <p:cNvPr id="9" name="Textfeld 4"/>
          <p:cNvSpPr txBox="1">
            <a:spLocks/>
          </p:cNvSpPr>
          <p:nvPr/>
        </p:nvSpPr>
        <p:spPr>
          <a:xfrm>
            <a:off x="3947979" y="2208686"/>
            <a:ext cx="423499" cy="301256"/>
          </a:xfrm>
          <a:prstGeom prst="rect">
            <a:avLst/>
          </a:prstGeom>
          <a:solidFill>
            <a:schemeClr val="lt1"/>
          </a:solidFill>
          <a:ln w="6350" cap="sq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e-AT" sz="1100">
                <a:effectLst/>
                <a:ea typeface="Calibri"/>
                <a:cs typeface="Times New Roman"/>
              </a:rPr>
              <a:t>H</a:t>
            </a:r>
            <a:r>
              <a:rPr lang="de-AT" sz="1100" baseline="30000">
                <a:effectLst/>
                <a:ea typeface="Calibri"/>
                <a:cs typeface="Times New Roman"/>
              </a:rPr>
              <a:t>S</a:t>
            </a:r>
            <a:endParaRPr lang="de-AT" sz="1100">
              <a:effectLst/>
              <a:ea typeface="Calibri"/>
              <a:cs typeface="Times New Roman"/>
            </a:endParaRPr>
          </a:p>
        </p:txBody>
      </p:sp>
      <p:sp>
        <p:nvSpPr>
          <p:cNvPr id="10" name="Textfeld 5"/>
          <p:cNvSpPr txBox="1">
            <a:spLocks/>
          </p:cNvSpPr>
          <p:nvPr/>
        </p:nvSpPr>
        <p:spPr>
          <a:xfrm>
            <a:off x="4728847" y="2202089"/>
            <a:ext cx="423499" cy="301256"/>
          </a:xfrm>
          <a:prstGeom prst="rect">
            <a:avLst/>
          </a:prstGeom>
          <a:solidFill>
            <a:schemeClr val="lt1"/>
          </a:solidFill>
          <a:ln w="6350" cap="sq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e-AT" sz="1100">
                <a:effectLst/>
                <a:ea typeface="Calibri"/>
                <a:cs typeface="Times New Roman"/>
              </a:rPr>
              <a:t>H</a:t>
            </a:r>
            <a:r>
              <a:rPr lang="de-AT" sz="1100" baseline="30000">
                <a:effectLst/>
                <a:ea typeface="Calibri"/>
                <a:cs typeface="Times New Roman"/>
              </a:rPr>
              <a:t>FC</a:t>
            </a:r>
            <a:endParaRPr lang="de-AT" sz="1100">
              <a:effectLst/>
              <a:ea typeface="Calibri"/>
              <a:cs typeface="Times New Roman"/>
            </a:endParaRPr>
          </a:p>
        </p:txBody>
      </p:sp>
      <p:sp>
        <p:nvSpPr>
          <p:cNvPr id="11" name="Abgerundetes Rechteck 10"/>
          <p:cNvSpPr>
            <a:spLocks/>
          </p:cNvSpPr>
          <p:nvPr/>
        </p:nvSpPr>
        <p:spPr>
          <a:xfrm>
            <a:off x="5446925" y="3503134"/>
            <a:ext cx="299923" cy="27413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AT"/>
          </a:p>
        </p:txBody>
      </p:sp>
      <p:sp>
        <p:nvSpPr>
          <p:cNvPr id="12" name="Abgerundetes Rechteck 11"/>
          <p:cNvSpPr>
            <a:spLocks/>
          </p:cNvSpPr>
          <p:nvPr/>
        </p:nvSpPr>
        <p:spPr>
          <a:xfrm>
            <a:off x="3354813" y="1749106"/>
            <a:ext cx="299255" cy="27413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AT"/>
          </a:p>
        </p:txBody>
      </p:sp>
      <p:sp>
        <p:nvSpPr>
          <p:cNvPr id="13" name="Abgerundetes Rechteck 12"/>
          <p:cNvSpPr>
            <a:spLocks/>
          </p:cNvSpPr>
          <p:nvPr/>
        </p:nvSpPr>
        <p:spPr>
          <a:xfrm>
            <a:off x="5478988" y="1749106"/>
            <a:ext cx="299255" cy="27413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AT"/>
          </a:p>
        </p:txBody>
      </p:sp>
      <p:sp>
        <p:nvSpPr>
          <p:cNvPr id="14" name="Abgerundetes Rechteck 13"/>
          <p:cNvSpPr>
            <a:spLocks/>
          </p:cNvSpPr>
          <p:nvPr/>
        </p:nvSpPr>
        <p:spPr>
          <a:xfrm>
            <a:off x="3322750" y="3502401"/>
            <a:ext cx="299923" cy="274136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AT"/>
          </a:p>
        </p:txBody>
      </p:sp>
      <p:sp>
        <p:nvSpPr>
          <p:cNvPr id="15" name="Textfeld 12"/>
          <p:cNvSpPr txBox="1">
            <a:spLocks/>
          </p:cNvSpPr>
          <p:nvPr/>
        </p:nvSpPr>
        <p:spPr>
          <a:xfrm>
            <a:off x="3247949" y="1686550"/>
            <a:ext cx="511672" cy="575391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en-GB" sz="1400" b="1" dirty="0">
                <a:effectLst/>
                <a:latin typeface="Calibri"/>
                <a:ea typeface="Calibri"/>
                <a:cs typeface="Times New Roman"/>
              </a:rPr>
              <a:t>S</a:t>
            </a:r>
            <a:endParaRPr lang="de-AT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6" name="Textfeld 14"/>
          <p:cNvSpPr txBox="1">
            <a:spLocks/>
          </p:cNvSpPr>
          <p:nvPr/>
        </p:nvSpPr>
        <p:spPr>
          <a:xfrm>
            <a:off x="5333127" y="3434896"/>
            <a:ext cx="511672" cy="575391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en-GB" sz="1400" b="1" dirty="0">
                <a:effectLst/>
                <a:latin typeface="Calibri"/>
                <a:ea typeface="Calibri"/>
                <a:cs typeface="Times New Roman"/>
              </a:rPr>
              <a:t>F</a:t>
            </a:r>
            <a:endParaRPr lang="de-AT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7" name="Textfeld 15"/>
          <p:cNvSpPr txBox="1">
            <a:spLocks/>
          </p:cNvSpPr>
          <p:nvPr/>
        </p:nvSpPr>
        <p:spPr>
          <a:xfrm>
            <a:off x="5377789" y="1686550"/>
            <a:ext cx="511672" cy="575391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en-GB" sz="1400" b="1" dirty="0">
                <a:effectLst/>
                <a:latin typeface="Calibri"/>
                <a:ea typeface="Calibri"/>
                <a:cs typeface="Times New Roman"/>
              </a:rPr>
              <a:t>B</a:t>
            </a:r>
            <a:endParaRPr lang="de-AT" sz="1100" dirty="0">
              <a:effectLst/>
              <a:latin typeface="Calibri"/>
              <a:ea typeface="Calibri"/>
              <a:cs typeface="Times New Roman"/>
            </a:endParaRPr>
          </a:p>
        </p:txBody>
      </p:sp>
      <p:cxnSp>
        <p:nvCxnSpPr>
          <p:cNvPr id="18" name="Gerade Verbindung mit Pfeil 17"/>
          <p:cNvCxnSpPr>
            <a:cxnSpLocks/>
          </p:cNvCxnSpPr>
          <p:nvPr/>
        </p:nvCxnSpPr>
        <p:spPr>
          <a:xfrm flipH="1" flipV="1">
            <a:off x="4382166" y="3124915"/>
            <a:ext cx="1070103" cy="383350"/>
          </a:xfrm>
          <a:prstGeom prst="straightConnector1">
            <a:avLst/>
          </a:prstGeom>
          <a:ln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 Verbindung mit Pfeil 18"/>
          <p:cNvCxnSpPr>
            <a:cxnSpLocks/>
          </p:cNvCxnSpPr>
          <p:nvPr/>
        </p:nvCxnSpPr>
        <p:spPr>
          <a:xfrm flipH="1" flipV="1">
            <a:off x="5121619" y="3125648"/>
            <a:ext cx="388096" cy="377486"/>
          </a:xfrm>
          <a:prstGeom prst="straightConnector1">
            <a:avLst/>
          </a:prstGeom>
          <a:ln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 Verbindung mit Pfeil 19"/>
          <p:cNvCxnSpPr>
            <a:cxnSpLocks/>
          </p:cNvCxnSpPr>
          <p:nvPr/>
        </p:nvCxnSpPr>
        <p:spPr>
          <a:xfrm flipH="1">
            <a:off x="5149674" y="2018111"/>
            <a:ext cx="327978" cy="181047"/>
          </a:xfrm>
          <a:prstGeom prst="straightConnector1">
            <a:avLst/>
          </a:prstGeom>
          <a:ln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Gerade Verbindung mit Pfeil 20"/>
          <p:cNvCxnSpPr>
            <a:cxnSpLocks/>
          </p:cNvCxnSpPr>
          <p:nvPr/>
        </p:nvCxnSpPr>
        <p:spPr>
          <a:xfrm>
            <a:off x="3654068" y="2022509"/>
            <a:ext cx="293911" cy="184712"/>
          </a:xfrm>
          <a:prstGeom prst="straightConnector1">
            <a:avLst/>
          </a:prstGeom>
          <a:ln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winkelte Verbindung 21"/>
          <p:cNvCxnSpPr>
            <a:cxnSpLocks/>
          </p:cNvCxnSpPr>
          <p:nvPr/>
        </p:nvCxnSpPr>
        <p:spPr>
          <a:xfrm rot="10800000" flipV="1">
            <a:off x="4378826" y="1857588"/>
            <a:ext cx="1087471" cy="1034239"/>
          </a:xfrm>
          <a:prstGeom prst="bentConnector3">
            <a:avLst>
              <a:gd name="adj1" fmla="val 84462"/>
            </a:avLst>
          </a:prstGeom>
          <a:ln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 Verbindung mit Pfeil 22"/>
          <p:cNvCxnSpPr>
            <a:cxnSpLocks/>
          </p:cNvCxnSpPr>
          <p:nvPr/>
        </p:nvCxnSpPr>
        <p:spPr>
          <a:xfrm>
            <a:off x="3567231" y="2022509"/>
            <a:ext cx="380748" cy="801883"/>
          </a:xfrm>
          <a:prstGeom prst="straightConnector1">
            <a:avLst/>
          </a:prstGeom>
          <a:ln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mit Pfeil 23"/>
          <p:cNvCxnSpPr>
            <a:cxnSpLocks/>
          </p:cNvCxnSpPr>
          <p:nvPr/>
        </p:nvCxnSpPr>
        <p:spPr>
          <a:xfrm flipH="1" flipV="1">
            <a:off x="3491749" y="2022509"/>
            <a:ext cx="455562" cy="1041568"/>
          </a:xfrm>
          <a:prstGeom prst="straightConnector1">
            <a:avLst/>
          </a:prstGeom>
          <a:ln>
            <a:solidFill>
              <a:srgbClr val="FF0000"/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Gerade Verbindung mit Pfeil 24"/>
          <p:cNvCxnSpPr>
            <a:cxnSpLocks/>
          </p:cNvCxnSpPr>
          <p:nvPr/>
        </p:nvCxnSpPr>
        <p:spPr>
          <a:xfrm flipH="1" flipV="1">
            <a:off x="3654068" y="1766698"/>
            <a:ext cx="1823584" cy="0"/>
          </a:xfrm>
          <a:prstGeom prst="straightConnector1">
            <a:avLst/>
          </a:prstGeom>
          <a:ln>
            <a:solidFill>
              <a:srgbClr val="FF0000"/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Gerade Verbindung mit Pfeil 25"/>
          <p:cNvCxnSpPr>
            <a:cxnSpLocks/>
          </p:cNvCxnSpPr>
          <p:nvPr/>
        </p:nvCxnSpPr>
        <p:spPr>
          <a:xfrm flipH="1" flipV="1">
            <a:off x="3651396" y="1814342"/>
            <a:ext cx="1074111" cy="387015"/>
          </a:xfrm>
          <a:prstGeom prst="straightConnector1">
            <a:avLst/>
          </a:prstGeom>
          <a:ln>
            <a:solidFill>
              <a:srgbClr val="FF0000"/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Gerade Verbindung mit Pfeil 26"/>
          <p:cNvCxnSpPr>
            <a:cxnSpLocks/>
          </p:cNvCxnSpPr>
          <p:nvPr/>
        </p:nvCxnSpPr>
        <p:spPr>
          <a:xfrm flipH="1" flipV="1">
            <a:off x="3654068" y="1857588"/>
            <a:ext cx="511672" cy="348900"/>
          </a:xfrm>
          <a:prstGeom prst="straightConnector1">
            <a:avLst/>
          </a:prstGeom>
          <a:ln>
            <a:solidFill>
              <a:srgbClr val="FF0000"/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Gekrümmte Verbindung 27"/>
          <p:cNvCxnSpPr>
            <a:cxnSpLocks/>
          </p:cNvCxnSpPr>
          <p:nvPr/>
        </p:nvCxnSpPr>
        <p:spPr>
          <a:xfrm rot="10800000">
            <a:off x="3354813" y="1768897"/>
            <a:ext cx="1698672" cy="1055495"/>
          </a:xfrm>
          <a:prstGeom prst="curvedConnector3">
            <a:avLst>
              <a:gd name="adj1" fmla="val 113980"/>
            </a:avLst>
          </a:prstGeom>
          <a:ln>
            <a:solidFill>
              <a:srgbClr val="FF0000"/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Gekrümmte Verbindung 28"/>
          <p:cNvCxnSpPr>
            <a:cxnSpLocks/>
          </p:cNvCxnSpPr>
          <p:nvPr/>
        </p:nvCxnSpPr>
        <p:spPr>
          <a:xfrm rot="10800000" flipV="1">
            <a:off x="3612653" y="2501146"/>
            <a:ext cx="1117530" cy="1006385"/>
          </a:xfrm>
          <a:prstGeom prst="curvedConnector3">
            <a:avLst>
              <a:gd name="adj1" fmla="val 11690"/>
            </a:avLst>
          </a:prstGeom>
          <a:ln>
            <a:solidFill>
              <a:srgbClr val="00B050"/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Gerade Verbindung mit Pfeil 29"/>
          <p:cNvCxnSpPr>
            <a:cxnSpLocks/>
          </p:cNvCxnSpPr>
          <p:nvPr/>
        </p:nvCxnSpPr>
        <p:spPr>
          <a:xfrm flipH="1">
            <a:off x="3404912" y="2502612"/>
            <a:ext cx="543735" cy="1000521"/>
          </a:xfrm>
          <a:prstGeom prst="straightConnector1">
            <a:avLst/>
          </a:prstGeom>
          <a:ln>
            <a:solidFill>
              <a:srgbClr val="00B050"/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Gerade Verbindung mit Pfeil 30"/>
          <p:cNvCxnSpPr>
            <a:cxnSpLocks/>
          </p:cNvCxnSpPr>
          <p:nvPr/>
        </p:nvCxnSpPr>
        <p:spPr>
          <a:xfrm flipH="1">
            <a:off x="3535168" y="3125648"/>
            <a:ext cx="412143" cy="376753"/>
          </a:xfrm>
          <a:prstGeom prst="straightConnector1">
            <a:avLst/>
          </a:prstGeom>
          <a:ln>
            <a:solidFill>
              <a:srgbClr val="00B050"/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Gerade Verbindung mit Pfeil 31"/>
          <p:cNvCxnSpPr>
            <a:cxnSpLocks/>
          </p:cNvCxnSpPr>
          <p:nvPr/>
        </p:nvCxnSpPr>
        <p:spPr>
          <a:xfrm flipH="1">
            <a:off x="3616661" y="3125648"/>
            <a:ext cx="1311912" cy="650889"/>
          </a:xfrm>
          <a:prstGeom prst="straightConnector1">
            <a:avLst/>
          </a:prstGeom>
          <a:ln>
            <a:solidFill>
              <a:srgbClr val="00B050"/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Gerade Verbindung mit Pfeil 32"/>
          <p:cNvCxnSpPr>
            <a:cxnSpLocks/>
          </p:cNvCxnSpPr>
          <p:nvPr/>
        </p:nvCxnSpPr>
        <p:spPr>
          <a:xfrm>
            <a:off x="3623341" y="3611615"/>
            <a:ext cx="1823584" cy="0"/>
          </a:xfrm>
          <a:prstGeom prst="straightConnector1">
            <a:avLst/>
          </a:prstGeom>
          <a:ln w="31750">
            <a:solidFill>
              <a:srgbClr val="00B050"/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" name="Gruppieren 33"/>
          <p:cNvGrpSpPr>
            <a:grpSpLocks/>
          </p:cNvGrpSpPr>
          <p:nvPr/>
        </p:nvGrpSpPr>
        <p:grpSpPr>
          <a:xfrm>
            <a:off x="2042233" y="2020310"/>
            <a:ext cx="518352" cy="417800"/>
            <a:chOff x="0" y="0"/>
            <a:chExt cx="492760" cy="361950"/>
          </a:xfrm>
        </p:grpSpPr>
        <p:sp>
          <p:nvSpPr>
            <p:cNvPr id="35" name="Textfeld 32"/>
            <p:cNvSpPr txBox="1"/>
            <p:nvPr/>
          </p:nvSpPr>
          <p:spPr>
            <a:xfrm>
              <a:off x="0" y="0"/>
              <a:ext cx="492760" cy="36195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en-GB" sz="1400" b="1" dirty="0">
                  <a:solidFill>
                    <a:srgbClr val="FF0000"/>
                  </a:solidFill>
                  <a:effectLst/>
                  <a:latin typeface="Calibri"/>
                  <a:ea typeface="Calibri"/>
                  <a:cs typeface="Times New Roman"/>
                </a:rPr>
                <a:t>GE</a:t>
              </a:r>
              <a:endParaRPr lang="de-AT" sz="1100" dirty="0">
                <a:effectLst/>
                <a:latin typeface="Calibri"/>
                <a:ea typeface="Calibri"/>
                <a:cs typeface="Times New Roman"/>
              </a:endParaRPr>
            </a:p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de-AT" sz="1100" dirty="0">
                  <a:effectLst/>
                  <a:latin typeface="Calibri"/>
                  <a:ea typeface="Calibri"/>
                  <a:cs typeface="Times New Roman"/>
                </a:rPr>
                <a:t> </a:t>
              </a:r>
            </a:p>
          </p:txBody>
        </p:sp>
        <p:sp>
          <p:nvSpPr>
            <p:cNvPr id="36" name="Abgerundetes Rechteck 35"/>
            <p:cNvSpPr/>
            <p:nvPr/>
          </p:nvSpPr>
          <p:spPr>
            <a:xfrm>
              <a:off x="35626" y="53439"/>
              <a:ext cx="409699" cy="237490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AT"/>
            </a:p>
          </p:txBody>
        </p:sp>
      </p:grpSp>
      <p:sp>
        <p:nvSpPr>
          <p:cNvPr id="37" name="Textfeld 36"/>
          <p:cNvSpPr txBox="1">
            <a:spLocks/>
          </p:cNvSpPr>
          <p:nvPr/>
        </p:nvSpPr>
        <p:spPr>
          <a:xfrm>
            <a:off x="3235913" y="3455490"/>
            <a:ext cx="518352" cy="417800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GB" sz="1400" b="1">
                <a:solidFill>
                  <a:srgbClr val="9BBB59"/>
                </a:solidFill>
                <a:effectLst/>
                <a:latin typeface="Calibri"/>
                <a:ea typeface="Calibri"/>
                <a:cs typeface="Times New Roman"/>
              </a:rPr>
              <a:t>D</a:t>
            </a:r>
            <a:r>
              <a:rPr lang="de-AT" sz="1400" b="1">
                <a:solidFill>
                  <a:srgbClr val="9BBB59"/>
                </a:solidFill>
                <a:effectLst/>
                <a:latin typeface="Calibri"/>
                <a:ea typeface="Calibri"/>
                <a:cs typeface="Times New Roman"/>
              </a:rPr>
              <a:t> </a:t>
            </a:r>
            <a:endParaRPr lang="de-AT" sz="110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e-AT" sz="1100">
                <a:effectLst/>
                <a:latin typeface="Calibri"/>
                <a:ea typeface="Calibri"/>
                <a:cs typeface="Times New Roman"/>
              </a:rPr>
              <a:t> </a:t>
            </a:r>
          </a:p>
        </p:txBody>
      </p:sp>
      <p:cxnSp>
        <p:nvCxnSpPr>
          <p:cNvPr id="38" name="Gerade Verbindung mit Pfeil 37"/>
          <p:cNvCxnSpPr>
            <a:cxnSpLocks/>
          </p:cNvCxnSpPr>
          <p:nvPr/>
        </p:nvCxnSpPr>
        <p:spPr>
          <a:xfrm flipH="1">
            <a:off x="2511155" y="1905231"/>
            <a:ext cx="842322" cy="178115"/>
          </a:xfrm>
          <a:prstGeom prst="straightConnector1">
            <a:avLst/>
          </a:prstGeom>
          <a:ln w="31750">
            <a:solidFill>
              <a:srgbClr val="FF0000"/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Gerade Verbindung mit Pfeil 38"/>
          <p:cNvCxnSpPr>
            <a:cxnSpLocks/>
          </p:cNvCxnSpPr>
          <p:nvPr/>
        </p:nvCxnSpPr>
        <p:spPr>
          <a:xfrm flipV="1">
            <a:off x="2505811" y="2245335"/>
            <a:ext cx="533716" cy="103351"/>
          </a:xfrm>
          <a:prstGeom prst="straightConnector1">
            <a:avLst/>
          </a:prstGeom>
          <a:ln w="12700">
            <a:prstDash val="sysDash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 Verbindung mit Pfeil 39"/>
          <p:cNvCxnSpPr>
            <a:cxnSpLocks/>
          </p:cNvCxnSpPr>
          <p:nvPr/>
        </p:nvCxnSpPr>
        <p:spPr>
          <a:xfrm>
            <a:off x="2511155" y="2350885"/>
            <a:ext cx="480945" cy="0"/>
          </a:xfrm>
          <a:prstGeom prst="straightConnector1">
            <a:avLst/>
          </a:prstGeom>
          <a:ln w="12700">
            <a:prstDash val="sysDash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Gerade Verbindung mit Pfeil 40"/>
          <p:cNvCxnSpPr>
            <a:cxnSpLocks/>
          </p:cNvCxnSpPr>
          <p:nvPr/>
        </p:nvCxnSpPr>
        <p:spPr>
          <a:xfrm>
            <a:off x="2497795" y="2351618"/>
            <a:ext cx="581142" cy="85026"/>
          </a:xfrm>
          <a:prstGeom prst="straightConnector1">
            <a:avLst/>
          </a:prstGeom>
          <a:ln w="12700">
            <a:prstDash val="sysDash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Gerade Verbindung mit Pfeil 41"/>
          <p:cNvCxnSpPr>
            <a:cxnSpLocks/>
          </p:cNvCxnSpPr>
          <p:nvPr/>
        </p:nvCxnSpPr>
        <p:spPr>
          <a:xfrm>
            <a:off x="2505811" y="2357482"/>
            <a:ext cx="686015" cy="237486"/>
          </a:xfrm>
          <a:prstGeom prst="straightConnector1">
            <a:avLst/>
          </a:prstGeom>
          <a:ln w="12700">
            <a:prstDash val="sysDash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Gerade Verbindung mit Pfeil 42"/>
          <p:cNvCxnSpPr>
            <a:cxnSpLocks/>
          </p:cNvCxnSpPr>
          <p:nvPr/>
        </p:nvCxnSpPr>
        <p:spPr>
          <a:xfrm>
            <a:off x="2496459" y="2356016"/>
            <a:ext cx="893089" cy="465444"/>
          </a:xfrm>
          <a:prstGeom prst="straightConnector1">
            <a:avLst/>
          </a:prstGeom>
          <a:ln w="12700">
            <a:prstDash val="sysDash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Gerade Verbindung mit Pfeil 43"/>
          <p:cNvCxnSpPr>
            <a:cxnSpLocks/>
          </p:cNvCxnSpPr>
          <p:nvPr/>
        </p:nvCxnSpPr>
        <p:spPr>
          <a:xfrm>
            <a:off x="2497795" y="2351618"/>
            <a:ext cx="950535" cy="637695"/>
          </a:xfrm>
          <a:prstGeom prst="straightConnector1">
            <a:avLst/>
          </a:prstGeom>
          <a:ln w="12700">
            <a:prstDash val="sysDash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5" name="Gruppieren 44"/>
          <p:cNvGrpSpPr>
            <a:grpSpLocks/>
          </p:cNvGrpSpPr>
          <p:nvPr/>
        </p:nvGrpSpPr>
        <p:grpSpPr>
          <a:xfrm>
            <a:off x="6746145" y="1912561"/>
            <a:ext cx="1005309" cy="417800"/>
            <a:chOff x="0" y="0"/>
            <a:chExt cx="955675" cy="361950"/>
          </a:xfrm>
        </p:grpSpPr>
        <p:sp>
          <p:nvSpPr>
            <p:cNvPr id="46" name="Abgerundetes Rechteck 45"/>
            <p:cNvSpPr/>
            <p:nvPr/>
          </p:nvSpPr>
          <p:spPr>
            <a:xfrm>
              <a:off x="0" y="53439"/>
              <a:ext cx="955675" cy="237490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AT"/>
            </a:p>
          </p:txBody>
        </p:sp>
        <p:sp>
          <p:nvSpPr>
            <p:cNvPr id="47" name="Textfeld 49"/>
            <p:cNvSpPr txBox="1"/>
            <p:nvPr/>
          </p:nvSpPr>
          <p:spPr>
            <a:xfrm>
              <a:off x="0" y="0"/>
              <a:ext cx="937895" cy="36195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en-GB" sz="1400" b="1">
                  <a:solidFill>
                    <a:srgbClr val="FFC000"/>
                  </a:solidFill>
                  <a:effectLst/>
                  <a:latin typeface="Calibri"/>
                  <a:ea typeface="Calibri"/>
                  <a:cs typeface="Times New Roman"/>
                </a:rPr>
                <a:t>Accounts</a:t>
              </a:r>
              <a:endParaRPr lang="de-AT" sz="1100">
                <a:effectLst/>
                <a:latin typeface="Calibri"/>
                <a:ea typeface="Calibri"/>
                <a:cs typeface="Times New Roman"/>
              </a:endParaRPr>
            </a:p>
          </p:txBody>
        </p:sp>
      </p:grpSp>
      <p:cxnSp>
        <p:nvCxnSpPr>
          <p:cNvPr id="48" name="Gerade Verbindung mit Pfeil 47"/>
          <p:cNvCxnSpPr>
            <a:cxnSpLocks/>
          </p:cNvCxnSpPr>
          <p:nvPr/>
        </p:nvCxnSpPr>
        <p:spPr>
          <a:xfrm flipH="1" flipV="1">
            <a:off x="5776907" y="1857588"/>
            <a:ext cx="968570" cy="115811"/>
          </a:xfrm>
          <a:prstGeom prst="straightConnector1">
            <a:avLst/>
          </a:prstGeom>
          <a:ln w="31750">
            <a:solidFill>
              <a:srgbClr val="FFC000"/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Gerade Verbindung mit Pfeil 48"/>
          <p:cNvCxnSpPr>
            <a:cxnSpLocks/>
          </p:cNvCxnSpPr>
          <p:nvPr/>
        </p:nvCxnSpPr>
        <p:spPr>
          <a:xfrm>
            <a:off x="5852389" y="2152247"/>
            <a:ext cx="892421" cy="87225"/>
          </a:xfrm>
          <a:prstGeom prst="straightConnector1">
            <a:avLst/>
          </a:prstGeom>
          <a:ln w="12700">
            <a:solidFill>
              <a:srgbClr val="FFC000"/>
            </a:solidFill>
            <a:prstDash val="sysDash"/>
            <a:headEnd type="triangl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Gerade Verbindung mit Pfeil 49"/>
          <p:cNvCxnSpPr>
            <a:cxnSpLocks/>
          </p:cNvCxnSpPr>
          <p:nvPr/>
        </p:nvCxnSpPr>
        <p:spPr>
          <a:xfrm>
            <a:off x="5653331" y="2235074"/>
            <a:ext cx="1091479" cy="4398"/>
          </a:xfrm>
          <a:prstGeom prst="straightConnector1">
            <a:avLst/>
          </a:prstGeom>
          <a:ln w="12700">
            <a:solidFill>
              <a:srgbClr val="FFC000"/>
            </a:solidFill>
            <a:prstDash val="sysDash"/>
            <a:headEnd type="triangl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Gerade Verbindung mit Pfeil 50"/>
          <p:cNvCxnSpPr>
            <a:cxnSpLocks/>
          </p:cNvCxnSpPr>
          <p:nvPr/>
        </p:nvCxnSpPr>
        <p:spPr>
          <a:xfrm flipV="1">
            <a:off x="5584529" y="2239472"/>
            <a:ext cx="1160280" cy="112146"/>
          </a:xfrm>
          <a:prstGeom prst="straightConnector1">
            <a:avLst/>
          </a:prstGeom>
          <a:ln w="12700">
            <a:solidFill>
              <a:srgbClr val="FFC000"/>
            </a:solidFill>
            <a:prstDash val="sysDash"/>
            <a:headEnd type="triangl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Gerade Verbindung mit Pfeil 51"/>
          <p:cNvCxnSpPr>
            <a:cxnSpLocks/>
          </p:cNvCxnSpPr>
          <p:nvPr/>
        </p:nvCxnSpPr>
        <p:spPr>
          <a:xfrm flipV="1">
            <a:off x="5578517" y="2235074"/>
            <a:ext cx="1168296" cy="335706"/>
          </a:xfrm>
          <a:prstGeom prst="straightConnector1">
            <a:avLst/>
          </a:prstGeom>
          <a:ln w="12700">
            <a:solidFill>
              <a:srgbClr val="FFC000"/>
            </a:solidFill>
            <a:prstDash val="sysDash"/>
            <a:headEnd type="triangl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Gerade Verbindung mit Pfeil 52"/>
          <p:cNvCxnSpPr>
            <a:cxnSpLocks/>
          </p:cNvCxnSpPr>
          <p:nvPr/>
        </p:nvCxnSpPr>
        <p:spPr>
          <a:xfrm flipV="1">
            <a:off x="5695413" y="2235074"/>
            <a:ext cx="1050064" cy="465444"/>
          </a:xfrm>
          <a:prstGeom prst="straightConnector1">
            <a:avLst/>
          </a:prstGeom>
          <a:ln w="12700">
            <a:solidFill>
              <a:srgbClr val="FFC000"/>
            </a:solidFill>
            <a:prstDash val="sysDash"/>
            <a:headEnd type="triangl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Gerade Verbindung mit Pfeil 53"/>
          <p:cNvCxnSpPr>
            <a:cxnSpLocks/>
          </p:cNvCxnSpPr>
          <p:nvPr/>
        </p:nvCxnSpPr>
        <p:spPr>
          <a:xfrm flipV="1">
            <a:off x="5889795" y="2242403"/>
            <a:ext cx="855682" cy="979998"/>
          </a:xfrm>
          <a:prstGeom prst="straightConnector1">
            <a:avLst/>
          </a:prstGeom>
          <a:ln w="12700">
            <a:solidFill>
              <a:srgbClr val="FFC000"/>
            </a:solidFill>
            <a:prstDash val="sysDash"/>
            <a:headEnd type="triangl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Gekrümmte Verbindung 54"/>
          <p:cNvCxnSpPr>
            <a:cxnSpLocks/>
          </p:cNvCxnSpPr>
          <p:nvPr/>
        </p:nvCxnSpPr>
        <p:spPr>
          <a:xfrm rot="10800000" flipV="1">
            <a:off x="3529156" y="1589316"/>
            <a:ext cx="1622522" cy="156858"/>
          </a:xfrm>
          <a:prstGeom prst="curvedConnector3">
            <a:avLst>
              <a:gd name="adj1" fmla="val 100430"/>
            </a:avLst>
          </a:prstGeom>
          <a:ln>
            <a:solidFill>
              <a:srgbClr val="FF0000"/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Gerade Verbindung mit Pfeil 55"/>
          <p:cNvCxnSpPr>
            <a:cxnSpLocks/>
          </p:cNvCxnSpPr>
          <p:nvPr/>
        </p:nvCxnSpPr>
        <p:spPr>
          <a:xfrm>
            <a:off x="5147002" y="1589316"/>
            <a:ext cx="461574" cy="1910886"/>
          </a:xfrm>
          <a:prstGeom prst="straightConnector1">
            <a:avLst/>
          </a:prstGeom>
          <a:ln>
            <a:solidFill>
              <a:srgbClr val="FF0000"/>
            </a:solidFill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53"/>
          <p:cNvSpPr>
            <a:spLocks noChangeArrowheads="1"/>
          </p:cNvSpPr>
          <p:nvPr/>
        </p:nvSpPr>
        <p:spPr bwMode="auto">
          <a:xfrm>
            <a:off x="1043604" y="-1035495"/>
            <a:ext cx="9618905" cy="527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65"/>
          <p:cNvSpPr>
            <a:spLocks noChangeArrowheads="1"/>
          </p:cNvSpPr>
          <p:nvPr/>
        </p:nvSpPr>
        <p:spPr bwMode="auto">
          <a:xfrm>
            <a:off x="2159487" y="3864715"/>
            <a:ext cx="520117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AT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de-AT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de-A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Monetary flows in a closed economy</a:t>
            </a:r>
            <a:endParaRPr kumimoji="0" lang="de-AT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A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2920" y="5229200"/>
            <a:ext cx="8183880" cy="807950"/>
          </a:xfrm>
        </p:spPr>
        <p:txBody>
          <a:bodyPr/>
          <a:lstStyle/>
          <a:p>
            <a:r>
              <a:rPr lang="de-AT" dirty="0" smtClean="0"/>
              <a:t>Marx‘ </a:t>
            </a:r>
            <a:r>
              <a:rPr lang="de-AT" dirty="0" err="1" smtClean="0"/>
              <a:t>Dialectic</a:t>
            </a:r>
            <a:r>
              <a:rPr lang="de-AT" dirty="0" smtClean="0"/>
              <a:t> </a:t>
            </a:r>
            <a:r>
              <a:rPr lang="de-AT" dirty="0" err="1" smtClean="0"/>
              <a:t>of</a:t>
            </a:r>
            <a:r>
              <a:rPr lang="de-AT" dirty="0" smtClean="0"/>
              <a:t> Progress</a:t>
            </a:r>
            <a:endParaRPr lang="de-AT" dirty="0"/>
          </a:p>
        </p:txBody>
      </p:sp>
      <p:sp>
        <p:nvSpPr>
          <p:cNvPr id="3" name="Abgerundetes Rechteck 2"/>
          <p:cNvSpPr/>
          <p:nvPr/>
        </p:nvSpPr>
        <p:spPr>
          <a:xfrm>
            <a:off x="1331640" y="1292256"/>
            <a:ext cx="1800200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5" name="Abgerundetes Rechteck 4"/>
          <p:cNvSpPr/>
          <p:nvPr/>
        </p:nvSpPr>
        <p:spPr>
          <a:xfrm>
            <a:off x="3520036" y="1273013"/>
            <a:ext cx="1800200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6" name="Abgerundetes Rechteck 5"/>
          <p:cNvSpPr/>
          <p:nvPr/>
        </p:nvSpPr>
        <p:spPr>
          <a:xfrm>
            <a:off x="5652120" y="1292256"/>
            <a:ext cx="1800200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7" name="Textfeld 6"/>
          <p:cNvSpPr txBox="1"/>
          <p:nvPr/>
        </p:nvSpPr>
        <p:spPr>
          <a:xfrm>
            <a:off x="1660043" y="1467630"/>
            <a:ext cx="938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dirty="0" smtClean="0">
                <a:solidFill>
                  <a:schemeClr val="bg1"/>
                </a:solidFill>
              </a:rPr>
              <a:t>Money</a:t>
            </a:r>
            <a:endParaRPr lang="de-AT" dirty="0">
              <a:solidFill>
                <a:schemeClr val="bg1"/>
              </a:solidFill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3961022" y="1443658"/>
            <a:ext cx="881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dirty="0" err="1" smtClean="0">
                <a:solidFill>
                  <a:schemeClr val="bg1"/>
                </a:solidFill>
              </a:rPr>
              <a:t>Credit</a:t>
            </a:r>
            <a:endParaRPr lang="de-AT" dirty="0">
              <a:solidFill>
                <a:schemeClr val="bg1"/>
              </a:solidFill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6059136" y="1429892"/>
            <a:ext cx="9861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dirty="0" smtClean="0">
                <a:solidFill>
                  <a:schemeClr val="bg1"/>
                </a:solidFill>
              </a:rPr>
              <a:t>Capital</a:t>
            </a:r>
            <a:endParaRPr lang="de-AT" dirty="0">
              <a:solidFill>
                <a:schemeClr val="bg1"/>
              </a:solidFill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2913878" y="2622103"/>
            <a:ext cx="33509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2400" dirty="0" smtClean="0"/>
              <a:t>Symbol-lead Actions</a:t>
            </a:r>
            <a:endParaRPr lang="de-AT" sz="2400" dirty="0"/>
          </a:p>
        </p:txBody>
      </p:sp>
      <p:sp>
        <p:nvSpPr>
          <p:cNvPr id="11" name="Abgerundetes Rechteck 10"/>
          <p:cNvSpPr/>
          <p:nvPr/>
        </p:nvSpPr>
        <p:spPr>
          <a:xfrm>
            <a:off x="1365115" y="4509120"/>
            <a:ext cx="6120680" cy="777074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2400" dirty="0" err="1" smtClean="0">
                <a:solidFill>
                  <a:srgbClr val="FF0000"/>
                </a:solidFill>
              </a:rPr>
              <a:t>Increase</a:t>
            </a:r>
            <a:r>
              <a:rPr lang="de-AT" sz="2400" dirty="0" smtClean="0">
                <a:solidFill>
                  <a:srgbClr val="FF0000"/>
                </a:solidFill>
              </a:rPr>
              <a:t> in </a:t>
            </a:r>
            <a:r>
              <a:rPr lang="de-AT" sz="2400" dirty="0" err="1" smtClean="0">
                <a:solidFill>
                  <a:srgbClr val="FF0000"/>
                </a:solidFill>
              </a:rPr>
              <a:t>productivity</a:t>
            </a:r>
            <a:r>
              <a:rPr lang="de-AT" sz="2400" dirty="0" smtClean="0">
                <a:solidFill>
                  <a:srgbClr val="FF0000"/>
                </a:solidFill>
              </a:rPr>
              <a:t> </a:t>
            </a:r>
            <a:r>
              <a:rPr lang="de-AT" sz="2400" dirty="0" err="1" smtClean="0">
                <a:solidFill>
                  <a:srgbClr val="FF0000"/>
                </a:solidFill>
              </a:rPr>
              <a:t>and</a:t>
            </a:r>
            <a:r>
              <a:rPr lang="de-AT" sz="2400" dirty="0" smtClean="0">
                <a:solidFill>
                  <a:srgbClr val="FF0000"/>
                </a:solidFill>
              </a:rPr>
              <a:t>  </a:t>
            </a:r>
            <a:r>
              <a:rPr lang="de-AT" sz="2400" dirty="0" err="1" smtClean="0">
                <a:solidFill>
                  <a:srgbClr val="FF0000"/>
                </a:solidFill>
              </a:rPr>
              <a:t>welfare</a:t>
            </a:r>
            <a:endParaRPr lang="de-AT" sz="2400" dirty="0">
              <a:solidFill>
                <a:srgbClr val="FF0000"/>
              </a:solidFill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1538801" y="3212976"/>
            <a:ext cx="616384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de-DE" sz="5400" b="1" cap="all" spc="0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Exploitation</a:t>
            </a:r>
            <a:endParaRPr lang="de-DE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14" name="Gestreifter Pfeil nach rechts 13"/>
          <p:cNvSpPr/>
          <p:nvPr/>
        </p:nvSpPr>
        <p:spPr>
          <a:xfrm>
            <a:off x="731133" y="764704"/>
            <a:ext cx="5472608" cy="273223"/>
          </a:xfrm>
          <a:prstGeom prst="striped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5" name="Textfeld 14"/>
          <p:cNvSpPr txBox="1"/>
          <p:nvPr/>
        </p:nvSpPr>
        <p:spPr>
          <a:xfrm>
            <a:off x="6552219" y="716649"/>
            <a:ext cx="764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dirty="0" smtClean="0"/>
              <a:t>TIME</a:t>
            </a:r>
            <a:endParaRPr lang="de-AT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2920" y="4725144"/>
            <a:ext cx="8183880" cy="1312006"/>
          </a:xfrm>
        </p:spPr>
        <p:txBody>
          <a:bodyPr>
            <a:normAutofit/>
          </a:bodyPr>
          <a:lstStyle/>
          <a:p>
            <a:pPr algn="ctr"/>
            <a:r>
              <a:rPr lang="de-AT" dirty="0" err="1" smtClean="0"/>
              <a:t>Schumpeter‘s</a:t>
            </a:r>
            <a:r>
              <a:rPr lang="de-AT" dirty="0" smtClean="0"/>
              <a:t> </a:t>
            </a:r>
            <a:r>
              <a:rPr lang="de-AT" dirty="0" err="1" smtClean="0"/>
              <a:t>heterogenous</a:t>
            </a:r>
            <a:r>
              <a:rPr lang="de-AT" dirty="0" smtClean="0"/>
              <a:t> Dynamics</a:t>
            </a:r>
            <a:endParaRPr lang="de-AT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feld 6"/>
              <p:cNvSpPr txBox="1"/>
              <p:nvPr/>
            </p:nvSpPr>
            <p:spPr>
              <a:xfrm>
                <a:off x="2195736" y="1988840"/>
                <a:ext cx="1656184" cy="7788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de-AT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de-AT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de-AT" i="1" smtClean="0">
                                    <a:latin typeface="Cambria Math"/>
                                    <a:ea typeface="Cambria Math"/>
                                  </a:rPr>
                                  <m:t>𝛼</m:t>
                                </m:r>
                              </m:e>
                              <m:e>
                                <m:r>
                                  <a:rPr lang="de-AT" i="1" smtClean="0">
                                    <a:latin typeface="Cambria Math"/>
                                    <a:ea typeface="Cambria Math"/>
                                  </a:rPr>
                                  <m:t>𝛼</m:t>
                                </m:r>
                              </m:e>
                              <m:e>
                                <m:r>
                                  <a:rPr lang="de-AT" i="1" smtClean="0">
                                    <a:latin typeface="Cambria Math"/>
                                    <a:ea typeface="Cambria Math"/>
                                  </a:rPr>
                                  <m:t>𝛼</m:t>
                                </m:r>
                              </m:e>
                            </m:mr>
                            <m:mr>
                              <m:e>
                                <m:r>
                                  <a:rPr lang="de-AT" i="1" smtClean="0">
                                    <a:latin typeface="Cambria Math"/>
                                    <a:ea typeface="Cambria Math"/>
                                  </a:rPr>
                                  <m:t>𝛼</m:t>
                                </m:r>
                              </m:e>
                              <m:e>
                                <m:r>
                                  <a:rPr lang="de-AT" i="1" smtClean="0">
                                    <a:latin typeface="Cambria Math"/>
                                    <a:ea typeface="Cambria Math"/>
                                  </a:rPr>
                                  <m:t>𝛼</m:t>
                                </m:r>
                              </m:e>
                              <m:e>
                                <m:r>
                                  <a:rPr lang="de-AT" i="1" smtClean="0">
                                    <a:latin typeface="Cambria Math"/>
                                    <a:ea typeface="Cambria Math"/>
                                  </a:rPr>
                                  <m:t>𝛼</m:t>
                                </m:r>
                              </m:e>
                            </m:mr>
                            <m:mr>
                              <m:e>
                                <m:r>
                                  <a:rPr lang="de-AT" i="1" smtClean="0">
                                    <a:latin typeface="Cambria Math"/>
                                    <a:ea typeface="Cambria Math"/>
                                  </a:rPr>
                                  <m:t>𝛼</m:t>
                                </m:r>
                              </m:e>
                              <m:e>
                                <m:r>
                                  <a:rPr lang="de-AT" i="1" smtClean="0">
                                    <a:latin typeface="Cambria Math"/>
                                    <a:ea typeface="Cambria Math"/>
                                  </a:rPr>
                                  <m:t>𝛼</m:t>
                                </m:r>
                              </m:e>
                              <m:e>
                                <m:r>
                                  <a:rPr lang="de-AT" i="1" smtClean="0">
                                    <a:latin typeface="Cambria Math"/>
                                    <a:ea typeface="Cambria Math"/>
                                  </a:rPr>
                                  <m:t>𝛼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de-AT" dirty="0"/>
              </a:p>
            </p:txBody>
          </p:sp>
        </mc:Choice>
        <mc:Fallback xmlns="">
          <p:sp>
            <p:nvSpPr>
              <p:cNvPr id="7" name="Textfeld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5736" y="1988840"/>
                <a:ext cx="1656184" cy="778803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feld 30"/>
              <p:cNvSpPr txBox="1"/>
              <p:nvPr/>
            </p:nvSpPr>
            <p:spPr>
              <a:xfrm>
                <a:off x="5580112" y="1988840"/>
                <a:ext cx="1656184" cy="14629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de-AT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de-AT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de-AT" i="1" smtClean="0">
                                    <a:latin typeface="Cambria Math"/>
                                    <a:ea typeface="Cambria Math"/>
                                  </a:rPr>
                                  <m:t>𝛽</m:t>
                                </m:r>
                              </m:e>
                              <m:e>
                                <m:r>
                                  <a:rPr lang="de-AT" i="1" smtClean="0">
                                    <a:latin typeface="Cambria Math"/>
                                    <a:ea typeface="Cambria Math"/>
                                  </a:rPr>
                                  <m:t>𝛽</m:t>
                                </m:r>
                              </m:e>
                              <m:e>
                                <m:r>
                                  <a:rPr lang="de-AT" i="1" smtClean="0">
                                    <a:latin typeface="Cambria Math"/>
                                    <a:ea typeface="Cambria Math"/>
                                  </a:rPr>
                                  <m:t>𝛽</m:t>
                                </m:r>
                              </m:e>
                            </m:mr>
                            <m:mr>
                              <m:e>
                                <m:r>
                                  <a:rPr lang="de-AT" b="0" i="1" smtClean="0">
                                    <a:latin typeface="Cambria Math"/>
                                    <a:ea typeface="Cambria Math"/>
                                  </a:rPr>
                                  <m:t>𝛽</m:t>
                                </m:r>
                              </m:e>
                              <m:e>
                                <m:r>
                                  <a:rPr lang="de-AT" i="1" smtClean="0">
                                    <a:latin typeface="Cambria Math"/>
                                    <a:ea typeface="Cambria Math"/>
                                  </a:rPr>
                                  <m:t>𝛽</m:t>
                                </m:r>
                              </m:e>
                              <m:e>
                                <m:r>
                                  <a:rPr lang="de-AT" i="1" smtClean="0">
                                    <a:latin typeface="Cambria Math"/>
                                    <a:ea typeface="Cambria Math"/>
                                  </a:rPr>
                                  <m:t>𝛽</m:t>
                                </m:r>
                              </m:e>
                            </m:mr>
                            <m:mr>
                              <m:e>
                                <m:eqArr>
                                  <m:eqArrPr>
                                    <m:ctrlPr>
                                      <a:rPr lang="de-AT" i="1" smtClean="0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eqArrPr>
                                  <m:e>
                                    <m:r>
                                      <a:rPr lang="de-AT" i="1" smtClean="0">
                                        <a:latin typeface="Cambria Math"/>
                                        <a:ea typeface="Cambria Math"/>
                                      </a:rPr>
                                      <m:t>𝛽</m:t>
                                    </m:r>
                                  </m:e>
                                  <m:e>
                                    <m:r>
                                      <a:rPr lang="de-AT" i="1" smtClean="0">
                                        <a:latin typeface="Cambria Math"/>
                                        <a:ea typeface="Cambria Math"/>
                                      </a:rPr>
                                      <m:t>𝛽</m:t>
                                    </m:r>
                                  </m:e>
                                </m:eqArr>
                              </m:e>
                              <m:e>
                                <m:eqArr>
                                  <m:eqArrPr>
                                    <m:ctrlPr>
                                      <a:rPr lang="de-AT" i="1" smtClean="0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eqArrPr>
                                  <m:e>
                                    <m:r>
                                      <a:rPr lang="de-AT" i="1" smtClean="0">
                                        <a:latin typeface="Cambria Math"/>
                                        <a:ea typeface="Cambria Math"/>
                                      </a:rPr>
                                      <m:t>𝛽</m:t>
                                    </m:r>
                                  </m:e>
                                  <m:e>
                                    <m:r>
                                      <a:rPr lang="de-AT" i="1" smtClean="0">
                                        <a:latin typeface="Cambria Math"/>
                                        <a:ea typeface="Cambria Math"/>
                                      </a:rPr>
                                      <m:t>𝛽</m:t>
                                    </m:r>
                                  </m:e>
                                </m:eqArr>
                              </m:e>
                              <m:e>
                                <m:eqArr>
                                  <m:eqArrPr>
                                    <m:ctrlPr>
                                      <a:rPr lang="de-AT" i="1" smtClean="0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eqArrPr>
                                  <m:e>
                                    <m:r>
                                      <a:rPr lang="de-AT" i="1" smtClean="0">
                                        <a:latin typeface="Cambria Math"/>
                                        <a:ea typeface="Cambria Math"/>
                                      </a:rPr>
                                      <m:t>𝛽</m:t>
                                    </m:r>
                                  </m:e>
                                  <m:e>
                                    <m:r>
                                      <a:rPr lang="de-AT" i="1" smtClean="0">
                                        <a:latin typeface="Cambria Math"/>
                                        <a:ea typeface="Cambria Math"/>
                                      </a:rPr>
                                      <m:t>𝛽</m:t>
                                    </m:r>
                                  </m:e>
                                </m:eqAr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de-AT" dirty="0" smtClean="0"/>
              </a:p>
              <a:p>
                <a:endParaRPr lang="de-AT" dirty="0"/>
              </a:p>
            </p:txBody>
          </p:sp>
        </mc:Choice>
        <mc:Fallback xmlns="">
          <p:sp>
            <p:nvSpPr>
              <p:cNvPr id="31" name="Textfeld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0112" y="1988840"/>
                <a:ext cx="1656184" cy="146290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Eingekerbter Pfeil nach rechts 9"/>
          <p:cNvSpPr/>
          <p:nvPr/>
        </p:nvSpPr>
        <p:spPr>
          <a:xfrm>
            <a:off x="3851920" y="2256031"/>
            <a:ext cx="1584176" cy="546703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6" name="Textfeld 15"/>
          <p:cNvSpPr txBox="1"/>
          <p:nvPr/>
        </p:nvSpPr>
        <p:spPr>
          <a:xfrm>
            <a:off x="2195736" y="1131193"/>
            <a:ext cx="55034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2400" b="1" dirty="0" smtClean="0"/>
              <a:t>Matrix </a:t>
            </a:r>
            <a:r>
              <a:rPr lang="de-AT" sz="2400" b="1" dirty="0" err="1" smtClean="0"/>
              <a:t>of</a:t>
            </a:r>
            <a:r>
              <a:rPr lang="de-AT" sz="2400" b="1" dirty="0" smtClean="0"/>
              <a:t> </a:t>
            </a:r>
            <a:r>
              <a:rPr lang="de-AT" sz="2400" b="1" dirty="0" err="1" smtClean="0"/>
              <a:t>technical</a:t>
            </a:r>
            <a:r>
              <a:rPr lang="de-AT" sz="2400" b="1" dirty="0" smtClean="0"/>
              <a:t> </a:t>
            </a:r>
            <a:r>
              <a:rPr lang="de-AT" sz="2400" b="1" dirty="0" err="1" smtClean="0"/>
              <a:t>coefficients</a:t>
            </a:r>
            <a:endParaRPr lang="de-AT" sz="2400" b="1" dirty="0"/>
          </a:p>
        </p:txBody>
      </p:sp>
      <p:sp>
        <p:nvSpPr>
          <p:cNvPr id="32" name="Textfeld 31"/>
          <p:cNvSpPr txBox="1"/>
          <p:nvPr/>
        </p:nvSpPr>
        <p:spPr>
          <a:xfrm>
            <a:off x="3593020" y="3268028"/>
            <a:ext cx="2088232" cy="369332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AT" dirty="0" err="1" smtClean="0">
                <a:solidFill>
                  <a:schemeClr val="bg1"/>
                </a:solidFill>
              </a:rPr>
              <a:t>Physical</a:t>
            </a:r>
            <a:r>
              <a:rPr lang="de-AT" dirty="0" smtClean="0">
                <a:solidFill>
                  <a:schemeClr val="bg1"/>
                </a:solidFill>
              </a:rPr>
              <a:t> World</a:t>
            </a:r>
            <a:endParaRPr lang="de-AT" dirty="0">
              <a:solidFill>
                <a:schemeClr val="bg1"/>
              </a:solidFill>
            </a:endParaRPr>
          </a:p>
        </p:txBody>
      </p:sp>
      <p:sp>
        <p:nvSpPr>
          <p:cNvPr id="33" name="Textfeld 32"/>
          <p:cNvSpPr txBox="1"/>
          <p:nvPr/>
        </p:nvSpPr>
        <p:spPr>
          <a:xfrm>
            <a:off x="3061264" y="4294862"/>
            <a:ext cx="3165487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AT" dirty="0" smtClean="0"/>
              <a:t>World </a:t>
            </a:r>
            <a:r>
              <a:rPr lang="de-AT" dirty="0" err="1" smtClean="0"/>
              <a:t>of</a:t>
            </a:r>
            <a:r>
              <a:rPr lang="de-AT" dirty="0" smtClean="0"/>
              <a:t> Internal Models</a:t>
            </a:r>
            <a:endParaRPr lang="de-AT" dirty="0"/>
          </a:p>
        </p:txBody>
      </p:sp>
      <p:sp>
        <p:nvSpPr>
          <p:cNvPr id="34" name="Pfeil nach oben und unten 33"/>
          <p:cNvSpPr/>
          <p:nvPr/>
        </p:nvSpPr>
        <p:spPr>
          <a:xfrm>
            <a:off x="4586856" y="3647480"/>
            <a:ext cx="416230" cy="647381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7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7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7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7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7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7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7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7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3" grpId="0" animBg="1"/>
      <p:bldP spid="3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80714" y="5157192"/>
            <a:ext cx="8183880" cy="735942"/>
          </a:xfrm>
        </p:spPr>
        <p:txBody>
          <a:bodyPr>
            <a:normAutofit/>
          </a:bodyPr>
          <a:lstStyle/>
          <a:p>
            <a:r>
              <a:rPr lang="de-AT" dirty="0"/>
              <a:t>The </a:t>
            </a:r>
            <a:r>
              <a:rPr lang="de-AT" dirty="0" err="1"/>
              <a:t>Structure</a:t>
            </a:r>
            <a:r>
              <a:rPr lang="de-AT" dirty="0"/>
              <a:t> </a:t>
            </a:r>
            <a:r>
              <a:rPr lang="de-AT" dirty="0" err="1"/>
              <a:t>of</a:t>
            </a:r>
            <a:r>
              <a:rPr lang="de-AT" dirty="0"/>
              <a:t> </a:t>
            </a:r>
            <a:r>
              <a:rPr lang="de-AT" dirty="0" err="1" smtClean="0"/>
              <a:t>Quickstep</a:t>
            </a:r>
            <a:r>
              <a:rPr lang="de-AT" dirty="0" smtClean="0"/>
              <a:t> 1</a:t>
            </a:r>
            <a:endParaRPr lang="de-AT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feld 2"/>
              <p:cNvSpPr txBox="1">
                <a:spLocks noChangeArrowheads="1"/>
              </p:cNvSpPr>
              <p:nvPr/>
            </p:nvSpPr>
            <p:spPr bwMode="auto">
              <a:xfrm>
                <a:off x="2827992" y="2722552"/>
                <a:ext cx="742315" cy="296545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de-AT" sz="1100">
                    <a:effectLst/>
                    <a:latin typeface="Calibri"/>
                    <a:ea typeface="Calibri"/>
                    <a:cs typeface="Times New Roman"/>
                  </a:rPr>
                  <a:t>i</a:t>
                </a:r>
                <a:r>
                  <a:rPr lang="de-AT" sz="1100" baseline="-25000">
                    <a:effectLst/>
                    <a:latin typeface="Calibri"/>
                    <a:ea typeface="Calibri"/>
                    <a:cs typeface="Times New Roman"/>
                  </a:rPr>
                  <a:t>FO</a:t>
                </a:r>
                <a:r>
                  <a:rPr lang="de-AT" sz="1100" baseline="30000">
                    <a:effectLst/>
                    <a:latin typeface="Calibri"/>
                    <a:ea typeface="Calibri"/>
                    <a:cs typeface="Times New Roman"/>
                  </a:rPr>
                  <a:t>S</a:t>
                </a:r>
                <a:r>
                  <a:rPr lang="de-AT" sz="1100"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14:m>
                  <m:oMath xmlns:m="http://schemas.openxmlformats.org/officeDocument/2006/math">
                    <m:r>
                      <a:rPr lang="de-AT" sz="1100" i="1">
                        <a:effectLst/>
                        <a:latin typeface="Cambria Math"/>
                        <a:ea typeface="Calibri"/>
                        <a:cs typeface="Times New Roman"/>
                      </a:rPr>
                      <m:t>∙</m:t>
                    </m:r>
                  </m:oMath>
                </a14:m>
                <a:r>
                  <a:rPr lang="de-AT" sz="1100">
                    <a:effectLst/>
                    <a:latin typeface="Calibri"/>
                    <a:ea typeface="Calibri"/>
                    <a:cs typeface="Times New Roman"/>
                  </a:rPr>
                  <a:t> S</a:t>
                </a:r>
                <a:r>
                  <a:rPr lang="de-AT" sz="1100" baseline="-25000">
                    <a:effectLst/>
                    <a:latin typeface="Calibri"/>
                    <a:ea typeface="Calibri"/>
                    <a:cs typeface="Times New Roman"/>
                  </a:rPr>
                  <a:t>FO</a:t>
                </a:r>
                <a:endParaRPr lang="de-AT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</mc:Choice>
        <mc:Fallback xmlns="">
          <p:sp>
            <p:nvSpPr>
              <p:cNvPr id="9" name="Textfeld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827992" y="2722552"/>
                <a:ext cx="742315" cy="296545"/>
              </a:xfrm>
              <a:prstGeom prst="rect">
                <a:avLst/>
              </a:prstGeom>
              <a:blipFill rotWithShape="1">
                <a:blip r:embed="rId2"/>
                <a:stretch>
                  <a:fillRect b="-8333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feld 2"/>
              <p:cNvSpPr txBox="1">
                <a:spLocks noChangeArrowheads="1"/>
              </p:cNvSpPr>
              <p:nvPr/>
            </p:nvSpPr>
            <p:spPr bwMode="auto">
              <a:xfrm>
                <a:off x="3367107" y="3007032"/>
                <a:ext cx="659130" cy="296545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de-AT" sz="1100">
                    <a:effectLst/>
                    <a:latin typeface="Calibri"/>
                    <a:ea typeface="Calibri"/>
                    <a:cs typeface="Times New Roman"/>
                  </a:rPr>
                  <a:t>i</a:t>
                </a:r>
                <a:r>
                  <a:rPr lang="de-AT" sz="1100" baseline="-25000">
                    <a:effectLst/>
                    <a:latin typeface="Calibri"/>
                    <a:ea typeface="Calibri"/>
                    <a:cs typeface="Times New Roman"/>
                  </a:rPr>
                  <a:t>FC</a:t>
                </a:r>
                <a:r>
                  <a:rPr lang="de-AT" sz="1100" baseline="30000">
                    <a:effectLst/>
                    <a:latin typeface="Calibri"/>
                    <a:ea typeface="Calibri"/>
                    <a:cs typeface="Times New Roman"/>
                  </a:rPr>
                  <a:t>S</a:t>
                </a:r>
                <a:r>
                  <a:rPr lang="de-AT" sz="1100"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14:m>
                  <m:oMath xmlns:m="http://schemas.openxmlformats.org/officeDocument/2006/math">
                    <m:r>
                      <a:rPr lang="de-AT" sz="1100" i="1">
                        <a:effectLst/>
                        <a:latin typeface="Cambria Math"/>
                        <a:ea typeface="Calibri"/>
                        <a:cs typeface="Times New Roman"/>
                      </a:rPr>
                      <m:t>∙</m:t>
                    </m:r>
                  </m:oMath>
                </a14:m>
                <a:r>
                  <a:rPr lang="de-AT" sz="1100">
                    <a:effectLst/>
                    <a:latin typeface="Calibri"/>
                    <a:ea typeface="Calibri"/>
                    <a:cs typeface="Times New Roman"/>
                  </a:rPr>
                  <a:t> S</a:t>
                </a:r>
                <a:r>
                  <a:rPr lang="de-AT" sz="1100" baseline="-25000">
                    <a:effectLst/>
                    <a:latin typeface="Calibri"/>
                    <a:ea typeface="Calibri"/>
                    <a:cs typeface="Times New Roman"/>
                  </a:rPr>
                  <a:t>FC</a:t>
                </a:r>
                <a:endParaRPr lang="de-AT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</mc:Choice>
        <mc:Fallback xmlns="">
          <p:sp>
            <p:nvSpPr>
              <p:cNvPr id="10" name="Textfeld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367107" y="3007032"/>
                <a:ext cx="659130" cy="296545"/>
              </a:xfrm>
              <a:prstGeom prst="rect">
                <a:avLst/>
              </a:prstGeom>
              <a:blipFill rotWithShape="1">
                <a:blip r:embed="rId3"/>
                <a:stretch>
                  <a:fillRect b="-6122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feld 2"/>
              <p:cNvSpPr txBox="1">
                <a:spLocks noChangeArrowheads="1"/>
              </p:cNvSpPr>
              <p:nvPr/>
            </p:nvSpPr>
            <p:spPr bwMode="auto">
              <a:xfrm>
                <a:off x="4254837" y="3542972"/>
                <a:ext cx="539750" cy="296545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de-AT" sz="1100">
                    <a:effectLst/>
                    <a:latin typeface="Calibri"/>
                    <a:ea typeface="Calibri"/>
                    <a:cs typeface="Times New Roman"/>
                  </a:rPr>
                  <a:t>i</a:t>
                </a:r>
                <a:r>
                  <a:rPr lang="de-AT" sz="1100" baseline="-25000">
                    <a:effectLst/>
                    <a:latin typeface="Calibri"/>
                    <a:ea typeface="Calibri"/>
                    <a:cs typeface="Times New Roman"/>
                  </a:rPr>
                  <a:t>S</a:t>
                </a:r>
                <a:r>
                  <a:rPr lang="de-AT" sz="1100" baseline="30000">
                    <a:effectLst/>
                    <a:latin typeface="Calibri"/>
                    <a:ea typeface="Calibri"/>
                    <a:cs typeface="Times New Roman"/>
                  </a:rPr>
                  <a:t>S</a:t>
                </a:r>
                <a:r>
                  <a:rPr lang="de-AT" sz="1100"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14:m>
                  <m:oMath xmlns:m="http://schemas.openxmlformats.org/officeDocument/2006/math">
                    <m:r>
                      <a:rPr lang="de-AT" sz="1100" i="1">
                        <a:effectLst/>
                        <a:latin typeface="Cambria Math"/>
                        <a:ea typeface="Calibri"/>
                        <a:cs typeface="Times New Roman"/>
                      </a:rPr>
                      <m:t>∙</m:t>
                    </m:r>
                  </m:oMath>
                </a14:m>
                <a:r>
                  <a:rPr lang="de-AT" sz="1100">
                    <a:effectLst/>
                    <a:latin typeface="Calibri"/>
                    <a:ea typeface="Calibri"/>
                    <a:cs typeface="Times New Roman"/>
                  </a:rPr>
                  <a:t> S</a:t>
                </a:r>
                <a:r>
                  <a:rPr lang="de-AT" sz="1100" baseline="-25000">
                    <a:effectLst/>
                    <a:latin typeface="Calibri"/>
                    <a:ea typeface="Calibri"/>
                    <a:cs typeface="Times New Roman"/>
                  </a:rPr>
                  <a:t>S</a:t>
                </a:r>
                <a:endParaRPr lang="de-AT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</mc:Choice>
        <mc:Fallback xmlns="">
          <p:sp>
            <p:nvSpPr>
              <p:cNvPr id="11" name="Textfeld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254837" y="3542972"/>
                <a:ext cx="539750" cy="296545"/>
              </a:xfrm>
              <a:prstGeom prst="rect">
                <a:avLst/>
              </a:prstGeom>
              <a:blipFill rotWithShape="1">
                <a:blip r:embed="rId4"/>
                <a:stretch>
                  <a:fillRect b="-6122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feld 2"/>
              <p:cNvSpPr txBox="1">
                <a:spLocks noChangeArrowheads="1"/>
              </p:cNvSpPr>
              <p:nvPr/>
            </p:nvSpPr>
            <p:spPr bwMode="auto">
              <a:xfrm>
                <a:off x="2912447" y="2255192"/>
                <a:ext cx="539750" cy="296545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de-AT" sz="1100">
                    <a:effectLst/>
                    <a:latin typeface="Calibri"/>
                    <a:ea typeface="Calibri"/>
                    <a:cs typeface="Times New Roman"/>
                  </a:rPr>
                  <a:t>i</a:t>
                </a:r>
                <a:r>
                  <a:rPr lang="de-AT" sz="1100" baseline="-25000">
                    <a:effectLst/>
                    <a:latin typeface="Calibri"/>
                    <a:ea typeface="Calibri"/>
                    <a:cs typeface="Times New Roman"/>
                  </a:rPr>
                  <a:t>L</a:t>
                </a:r>
                <a:r>
                  <a:rPr lang="de-AT" sz="1100" baseline="30000">
                    <a:effectLst/>
                    <a:latin typeface="Calibri"/>
                    <a:ea typeface="Calibri"/>
                    <a:cs typeface="Times New Roman"/>
                  </a:rPr>
                  <a:t>S</a:t>
                </a:r>
                <a:r>
                  <a:rPr lang="de-AT" sz="1100"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14:m>
                  <m:oMath xmlns:m="http://schemas.openxmlformats.org/officeDocument/2006/math">
                    <m:r>
                      <a:rPr lang="de-AT" sz="1100" i="1">
                        <a:effectLst/>
                        <a:latin typeface="Cambria Math"/>
                        <a:ea typeface="Calibri"/>
                        <a:cs typeface="Times New Roman"/>
                      </a:rPr>
                      <m:t>∙</m:t>
                    </m:r>
                  </m:oMath>
                </a14:m>
                <a:r>
                  <a:rPr lang="de-AT" sz="1100">
                    <a:effectLst/>
                    <a:latin typeface="Calibri"/>
                    <a:ea typeface="Calibri"/>
                    <a:cs typeface="Times New Roman"/>
                  </a:rPr>
                  <a:t> S</a:t>
                </a:r>
                <a:r>
                  <a:rPr lang="de-AT" sz="1100" baseline="-25000">
                    <a:effectLst/>
                    <a:latin typeface="Calibri"/>
                    <a:ea typeface="Calibri"/>
                    <a:cs typeface="Times New Roman"/>
                  </a:rPr>
                  <a:t>L</a:t>
                </a:r>
                <a:endParaRPr lang="de-AT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</mc:Choice>
        <mc:Fallback xmlns="">
          <p:sp>
            <p:nvSpPr>
              <p:cNvPr id="12" name="Textfeld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912447" y="2255192"/>
                <a:ext cx="539750" cy="296545"/>
              </a:xfrm>
              <a:prstGeom prst="rect">
                <a:avLst/>
              </a:prstGeom>
              <a:blipFill rotWithShape="1">
                <a:blip r:embed="rId5"/>
                <a:stretch>
                  <a:fillRect b="-6122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feld 2"/>
              <p:cNvSpPr txBox="1">
                <a:spLocks noChangeArrowheads="1"/>
              </p:cNvSpPr>
              <p:nvPr/>
            </p:nvSpPr>
            <p:spPr bwMode="auto">
              <a:xfrm>
                <a:off x="5258137" y="2551102"/>
                <a:ext cx="539750" cy="296545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de-AT" sz="1100">
                    <a:effectLst/>
                    <a:latin typeface="Calibri"/>
                    <a:ea typeface="Calibri"/>
                    <a:cs typeface="Times New Roman"/>
                  </a:rPr>
                  <a:t>i</a:t>
                </a:r>
                <a:r>
                  <a:rPr lang="de-AT" sz="1100" baseline="-25000">
                    <a:effectLst/>
                    <a:latin typeface="Calibri"/>
                    <a:ea typeface="Calibri"/>
                    <a:cs typeface="Times New Roman"/>
                  </a:rPr>
                  <a:t>F</a:t>
                </a:r>
                <a:r>
                  <a:rPr lang="de-AT" sz="1100" baseline="30000">
                    <a:effectLst/>
                    <a:latin typeface="Calibri"/>
                    <a:ea typeface="Calibri"/>
                    <a:cs typeface="Times New Roman"/>
                  </a:rPr>
                  <a:t>C</a:t>
                </a:r>
                <a:r>
                  <a:rPr lang="de-AT" sz="1100"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14:m>
                  <m:oMath xmlns:m="http://schemas.openxmlformats.org/officeDocument/2006/math">
                    <m:r>
                      <a:rPr lang="de-AT" sz="1100" i="1">
                        <a:effectLst/>
                        <a:latin typeface="Cambria Math"/>
                        <a:ea typeface="Calibri"/>
                        <a:cs typeface="Times New Roman"/>
                      </a:rPr>
                      <m:t>∙</m:t>
                    </m:r>
                  </m:oMath>
                </a14:m>
                <a:r>
                  <a:rPr lang="de-AT" sz="1100">
                    <a:effectLst/>
                    <a:latin typeface="Calibri"/>
                    <a:ea typeface="Calibri"/>
                    <a:cs typeface="Times New Roman"/>
                  </a:rPr>
                  <a:t> D</a:t>
                </a:r>
                <a:r>
                  <a:rPr lang="de-AT" sz="1100" baseline="-25000">
                    <a:effectLst/>
                    <a:latin typeface="Calibri"/>
                    <a:ea typeface="Calibri"/>
                    <a:cs typeface="Times New Roman"/>
                  </a:rPr>
                  <a:t>F</a:t>
                </a:r>
                <a:endParaRPr lang="de-AT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</mc:Choice>
        <mc:Fallback xmlns="">
          <p:sp>
            <p:nvSpPr>
              <p:cNvPr id="13" name="Textfeld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258137" y="2551102"/>
                <a:ext cx="539750" cy="296545"/>
              </a:xfrm>
              <a:prstGeom prst="rect">
                <a:avLst/>
              </a:prstGeom>
              <a:blipFill rotWithShape="1">
                <a:blip r:embed="rId6"/>
                <a:stretch>
                  <a:fillRect b="-6122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feld 2"/>
              <p:cNvSpPr txBox="1">
                <a:spLocks noChangeArrowheads="1"/>
              </p:cNvSpPr>
              <p:nvPr/>
            </p:nvSpPr>
            <p:spPr bwMode="auto">
              <a:xfrm>
                <a:off x="5642312" y="3761412"/>
                <a:ext cx="540385" cy="29718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de-AT" sz="1100">
                    <a:effectLst/>
                    <a:latin typeface="Calibri"/>
                    <a:ea typeface="Calibri"/>
                    <a:cs typeface="Times New Roman"/>
                  </a:rPr>
                  <a:t>i</a:t>
                </a:r>
                <a:r>
                  <a:rPr lang="de-AT" sz="1100" baseline="-25000">
                    <a:effectLst/>
                    <a:latin typeface="Calibri"/>
                    <a:ea typeface="Calibri"/>
                    <a:cs typeface="Times New Roman"/>
                  </a:rPr>
                  <a:t>S</a:t>
                </a:r>
                <a:r>
                  <a:rPr lang="de-AT" sz="1100" baseline="30000">
                    <a:effectLst/>
                    <a:latin typeface="Calibri"/>
                    <a:ea typeface="Calibri"/>
                    <a:cs typeface="Times New Roman"/>
                  </a:rPr>
                  <a:t>C</a:t>
                </a:r>
                <a:r>
                  <a:rPr lang="de-AT" sz="1100"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14:m>
                  <m:oMath xmlns:m="http://schemas.openxmlformats.org/officeDocument/2006/math">
                    <m:r>
                      <a:rPr lang="de-AT" sz="1100" i="1">
                        <a:effectLst/>
                        <a:latin typeface="Cambria Math"/>
                        <a:ea typeface="Calibri"/>
                        <a:cs typeface="Times New Roman"/>
                      </a:rPr>
                      <m:t>∙</m:t>
                    </m:r>
                  </m:oMath>
                </a14:m>
                <a:r>
                  <a:rPr lang="de-AT" sz="1100">
                    <a:effectLst/>
                    <a:latin typeface="Calibri"/>
                    <a:ea typeface="Calibri"/>
                    <a:cs typeface="Times New Roman"/>
                  </a:rPr>
                  <a:t> D</a:t>
                </a:r>
                <a:r>
                  <a:rPr lang="de-AT" sz="1100" baseline="-25000">
                    <a:effectLst/>
                    <a:latin typeface="Calibri"/>
                    <a:ea typeface="Calibri"/>
                    <a:cs typeface="Times New Roman"/>
                  </a:rPr>
                  <a:t>S</a:t>
                </a:r>
                <a:endParaRPr lang="de-AT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</mc:Choice>
        <mc:Fallback xmlns="">
          <p:sp>
            <p:nvSpPr>
              <p:cNvPr id="14" name="Textfeld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642312" y="3761412"/>
                <a:ext cx="540385" cy="297180"/>
              </a:xfrm>
              <a:prstGeom prst="rect">
                <a:avLst/>
              </a:prstGeom>
              <a:blipFill rotWithShape="1">
                <a:blip r:embed="rId7"/>
                <a:stretch>
                  <a:fillRect b="-6122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feld 96"/>
          <p:cNvSpPr txBox="1">
            <a:spLocks/>
          </p:cNvSpPr>
          <p:nvPr/>
        </p:nvSpPr>
        <p:spPr>
          <a:xfrm>
            <a:off x="4353262" y="2253287"/>
            <a:ext cx="438785" cy="366395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GB" sz="1400" b="1">
                <a:effectLst/>
                <a:ea typeface="Calibri"/>
                <a:cs typeface="Times New Roman"/>
              </a:rPr>
              <a:t>B</a:t>
            </a:r>
            <a:endParaRPr lang="de-AT" sz="1100">
              <a:effectLst/>
              <a:ea typeface="Calibri"/>
              <a:cs typeface="Times New Roman"/>
            </a:endParaRPr>
          </a:p>
        </p:txBody>
      </p:sp>
      <p:sp>
        <p:nvSpPr>
          <p:cNvPr id="16" name="Textfeld 61"/>
          <p:cNvSpPr txBox="1">
            <a:spLocks/>
          </p:cNvSpPr>
          <p:nvPr/>
        </p:nvSpPr>
        <p:spPr>
          <a:xfrm>
            <a:off x="1651972" y="2200582"/>
            <a:ext cx="403860" cy="260985"/>
          </a:xfrm>
          <a:prstGeom prst="rect">
            <a:avLst/>
          </a:prstGeom>
          <a:solidFill>
            <a:schemeClr val="lt1"/>
          </a:solidFill>
          <a:ln w="6350" cap="sq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e-AT" sz="1100">
                <a:effectLst/>
                <a:ea typeface="Calibri"/>
                <a:cs typeface="Times New Roman"/>
              </a:rPr>
              <a:t>H</a:t>
            </a:r>
            <a:r>
              <a:rPr lang="de-AT" sz="1100" baseline="30000">
                <a:effectLst/>
                <a:ea typeface="Calibri"/>
                <a:cs typeface="Times New Roman"/>
              </a:rPr>
              <a:t>L</a:t>
            </a:r>
            <a:endParaRPr lang="de-AT" sz="1100">
              <a:effectLst/>
              <a:ea typeface="Calibri"/>
              <a:cs typeface="Times New Roman"/>
            </a:endParaRPr>
          </a:p>
        </p:txBody>
      </p:sp>
      <p:sp>
        <p:nvSpPr>
          <p:cNvPr id="17" name="Textfeld 62"/>
          <p:cNvSpPr txBox="1">
            <a:spLocks/>
          </p:cNvSpPr>
          <p:nvPr/>
        </p:nvSpPr>
        <p:spPr>
          <a:xfrm>
            <a:off x="2287607" y="2722552"/>
            <a:ext cx="403860" cy="260985"/>
          </a:xfrm>
          <a:prstGeom prst="rect">
            <a:avLst/>
          </a:prstGeom>
          <a:solidFill>
            <a:schemeClr val="lt1"/>
          </a:solidFill>
          <a:ln w="6350" cap="sq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e-AT" sz="1100">
                <a:effectLst/>
                <a:ea typeface="Calibri"/>
                <a:cs typeface="Times New Roman"/>
              </a:rPr>
              <a:t>H</a:t>
            </a:r>
            <a:r>
              <a:rPr lang="de-AT" sz="1100" baseline="30000">
                <a:effectLst/>
                <a:ea typeface="Calibri"/>
                <a:cs typeface="Times New Roman"/>
              </a:rPr>
              <a:t>FO</a:t>
            </a:r>
            <a:endParaRPr lang="de-AT" sz="1100">
              <a:effectLst/>
              <a:ea typeface="Calibri"/>
              <a:cs typeface="Times New Roman"/>
            </a:endParaRPr>
          </a:p>
        </p:txBody>
      </p:sp>
      <p:sp>
        <p:nvSpPr>
          <p:cNvPr id="18" name="Textfeld 63"/>
          <p:cNvSpPr txBox="1">
            <a:spLocks/>
          </p:cNvSpPr>
          <p:nvPr/>
        </p:nvSpPr>
        <p:spPr>
          <a:xfrm>
            <a:off x="2952452" y="3179752"/>
            <a:ext cx="403860" cy="260985"/>
          </a:xfrm>
          <a:prstGeom prst="rect">
            <a:avLst/>
          </a:prstGeom>
          <a:solidFill>
            <a:schemeClr val="lt1"/>
          </a:solidFill>
          <a:ln w="6350" cap="sq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e-AT" sz="1100">
                <a:effectLst/>
                <a:ea typeface="Calibri"/>
                <a:cs typeface="Times New Roman"/>
              </a:rPr>
              <a:t>H</a:t>
            </a:r>
            <a:r>
              <a:rPr lang="de-AT" sz="1100" baseline="30000">
                <a:effectLst/>
                <a:ea typeface="Calibri"/>
                <a:cs typeface="Times New Roman"/>
              </a:rPr>
              <a:t>FC</a:t>
            </a:r>
            <a:endParaRPr lang="de-AT" sz="1100">
              <a:effectLst/>
              <a:ea typeface="Calibri"/>
              <a:cs typeface="Times New Roman"/>
            </a:endParaRPr>
          </a:p>
        </p:txBody>
      </p:sp>
      <p:sp>
        <p:nvSpPr>
          <p:cNvPr id="19" name="Textfeld 64"/>
          <p:cNvSpPr txBox="1">
            <a:spLocks/>
          </p:cNvSpPr>
          <p:nvPr/>
        </p:nvSpPr>
        <p:spPr>
          <a:xfrm>
            <a:off x="3640792" y="3732202"/>
            <a:ext cx="403225" cy="260985"/>
          </a:xfrm>
          <a:prstGeom prst="rect">
            <a:avLst/>
          </a:prstGeom>
          <a:solidFill>
            <a:schemeClr val="lt1"/>
          </a:solidFill>
          <a:ln w="6350" cap="sq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e-AT" sz="1100">
                <a:effectLst/>
                <a:ea typeface="Calibri"/>
                <a:cs typeface="Times New Roman"/>
              </a:rPr>
              <a:t>H</a:t>
            </a:r>
            <a:r>
              <a:rPr lang="de-AT" sz="1100" baseline="30000">
                <a:effectLst/>
                <a:ea typeface="Calibri"/>
                <a:cs typeface="Times New Roman"/>
              </a:rPr>
              <a:t>S</a:t>
            </a:r>
            <a:endParaRPr lang="de-AT" sz="1100">
              <a:effectLst/>
              <a:ea typeface="Calibri"/>
              <a:cs typeface="Times New Roman"/>
            </a:endParaRPr>
          </a:p>
        </p:txBody>
      </p:sp>
      <p:cxnSp>
        <p:nvCxnSpPr>
          <p:cNvPr id="21" name="Gerade Verbindung 20"/>
          <p:cNvCxnSpPr/>
          <p:nvPr/>
        </p:nvCxnSpPr>
        <p:spPr>
          <a:xfrm>
            <a:off x="1881588" y="2459662"/>
            <a:ext cx="0" cy="7416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 Verbindung 21"/>
          <p:cNvCxnSpPr/>
          <p:nvPr/>
        </p:nvCxnSpPr>
        <p:spPr>
          <a:xfrm>
            <a:off x="1798569" y="2827797"/>
            <a:ext cx="1601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feld 68"/>
          <p:cNvSpPr txBox="1"/>
          <p:nvPr/>
        </p:nvSpPr>
        <p:spPr>
          <a:xfrm>
            <a:off x="1573232" y="2661484"/>
            <a:ext cx="223520" cy="305435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GB" sz="1200" b="1">
                <a:effectLst/>
                <a:latin typeface="Calibri"/>
                <a:ea typeface="Calibri"/>
                <a:cs typeface="Times New Roman"/>
              </a:rPr>
              <a:t>0</a:t>
            </a:r>
            <a:endParaRPr lang="de-AT" sz="1100">
              <a:effectLst/>
              <a:latin typeface="Calibri"/>
              <a:ea typeface="Calibri"/>
              <a:cs typeface="Times New Roman"/>
            </a:endParaRPr>
          </a:p>
        </p:txBody>
      </p:sp>
      <p:cxnSp>
        <p:nvCxnSpPr>
          <p:cNvPr id="25" name="Gerade Verbindung 24"/>
          <p:cNvCxnSpPr/>
          <p:nvPr/>
        </p:nvCxnSpPr>
        <p:spPr>
          <a:xfrm>
            <a:off x="2597868" y="3003857"/>
            <a:ext cx="0" cy="7416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Gerade Verbindung 25"/>
          <p:cNvCxnSpPr/>
          <p:nvPr/>
        </p:nvCxnSpPr>
        <p:spPr>
          <a:xfrm>
            <a:off x="2514849" y="3371992"/>
            <a:ext cx="1601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feld 73"/>
          <p:cNvSpPr txBox="1"/>
          <p:nvPr/>
        </p:nvSpPr>
        <p:spPr>
          <a:xfrm>
            <a:off x="2289512" y="3205679"/>
            <a:ext cx="223520" cy="305435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GB" sz="1200" b="1">
                <a:effectLst/>
                <a:latin typeface="Calibri"/>
                <a:ea typeface="Calibri"/>
                <a:cs typeface="Times New Roman"/>
              </a:rPr>
              <a:t>0</a:t>
            </a:r>
            <a:endParaRPr lang="de-AT" sz="1100">
              <a:effectLst/>
              <a:latin typeface="Calibri"/>
              <a:ea typeface="Calibri"/>
              <a:cs typeface="Times New Roman"/>
            </a:endParaRPr>
          </a:p>
        </p:txBody>
      </p:sp>
      <p:cxnSp>
        <p:nvCxnSpPr>
          <p:cNvPr id="29" name="Gerade Verbindung 28"/>
          <p:cNvCxnSpPr/>
          <p:nvPr/>
        </p:nvCxnSpPr>
        <p:spPr>
          <a:xfrm>
            <a:off x="3260173" y="3453437"/>
            <a:ext cx="0" cy="7416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Gerade Verbindung 29"/>
          <p:cNvCxnSpPr/>
          <p:nvPr/>
        </p:nvCxnSpPr>
        <p:spPr>
          <a:xfrm>
            <a:off x="3177154" y="3821572"/>
            <a:ext cx="1601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feld 77"/>
          <p:cNvSpPr txBox="1"/>
          <p:nvPr/>
        </p:nvSpPr>
        <p:spPr>
          <a:xfrm>
            <a:off x="2951817" y="3655259"/>
            <a:ext cx="223520" cy="305435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GB" sz="1200" b="1">
                <a:effectLst/>
                <a:latin typeface="Calibri"/>
                <a:ea typeface="Calibri"/>
                <a:cs typeface="Times New Roman"/>
              </a:rPr>
              <a:t>0</a:t>
            </a:r>
            <a:endParaRPr lang="de-AT" sz="1100">
              <a:effectLst/>
              <a:latin typeface="Calibri"/>
              <a:ea typeface="Calibri"/>
              <a:cs typeface="Times New Roman"/>
            </a:endParaRPr>
          </a:p>
        </p:txBody>
      </p:sp>
      <p:cxnSp>
        <p:nvCxnSpPr>
          <p:cNvPr id="33" name="Gerade Verbindung 32"/>
          <p:cNvCxnSpPr/>
          <p:nvPr/>
        </p:nvCxnSpPr>
        <p:spPr>
          <a:xfrm>
            <a:off x="3935178" y="3990647"/>
            <a:ext cx="0" cy="7416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Gerade Verbindung 33"/>
          <p:cNvCxnSpPr/>
          <p:nvPr/>
        </p:nvCxnSpPr>
        <p:spPr>
          <a:xfrm>
            <a:off x="3852159" y="4358782"/>
            <a:ext cx="1601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feld 81"/>
          <p:cNvSpPr txBox="1"/>
          <p:nvPr/>
        </p:nvSpPr>
        <p:spPr>
          <a:xfrm>
            <a:off x="3626822" y="4192469"/>
            <a:ext cx="223520" cy="305435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GB" sz="1200" b="1">
                <a:effectLst/>
                <a:latin typeface="Calibri"/>
                <a:ea typeface="Calibri"/>
                <a:cs typeface="Times New Roman"/>
              </a:rPr>
              <a:t>0</a:t>
            </a:r>
            <a:endParaRPr lang="de-AT" sz="1100">
              <a:effectLst/>
              <a:latin typeface="Calibri"/>
              <a:ea typeface="Calibri"/>
              <a:cs typeface="Times New Roman"/>
            </a:endParaRPr>
          </a:p>
        </p:txBody>
      </p:sp>
      <p:cxnSp>
        <p:nvCxnSpPr>
          <p:cNvPr id="37" name="Gerade Verbindung 36"/>
          <p:cNvCxnSpPr/>
          <p:nvPr/>
        </p:nvCxnSpPr>
        <p:spPr>
          <a:xfrm>
            <a:off x="6266898" y="2558722"/>
            <a:ext cx="0" cy="7416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Gerade Verbindung 37"/>
          <p:cNvCxnSpPr/>
          <p:nvPr/>
        </p:nvCxnSpPr>
        <p:spPr>
          <a:xfrm>
            <a:off x="6183879" y="2926857"/>
            <a:ext cx="1601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feld 85"/>
          <p:cNvSpPr txBox="1"/>
          <p:nvPr/>
        </p:nvSpPr>
        <p:spPr>
          <a:xfrm>
            <a:off x="5958542" y="2760544"/>
            <a:ext cx="223520" cy="305435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GB" sz="1200" b="1">
                <a:effectLst/>
                <a:latin typeface="Calibri"/>
                <a:ea typeface="Calibri"/>
                <a:cs typeface="Times New Roman"/>
              </a:rPr>
              <a:t>0</a:t>
            </a:r>
            <a:endParaRPr lang="de-AT" sz="1100">
              <a:effectLst/>
              <a:latin typeface="Calibri"/>
              <a:ea typeface="Calibri"/>
              <a:cs typeface="Times New Roman"/>
            </a:endParaRPr>
          </a:p>
        </p:txBody>
      </p:sp>
      <p:cxnSp>
        <p:nvCxnSpPr>
          <p:cNvPr id="40" name="Gerade Verbindung 39"/>
          <p:cNvCxnSpPr>
            <a:cxnSpLocks/>
          </p:cNvCxnSpPr>
          <p:nvPr/>
        </p:nvCxnSpPr>
        <p:spPr>
          <a:xfrm flipV="1">
            <a:off x="6916757" y="4419907"/>
            <a:ext cx="189865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Gerade Verbindung 40"/>
          <p:cNvCxnSpPr>
            <a:cxnSpLocks/>
          </p:cNvCxnSpPr>
          <p:nvPr/>
        </p:nvCxnSpPr>
        <p:spPr>
          <a:xfrm flipV="1">
            <a:off x="3849707" y="4228137"/>
            <a:ext cx="189865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Gerade Verbindung 41"/>
          <p:cNvCxnSpPr>
            <a:cxnSpLocks/>
          </p:cNvCxnSpPr>
          <p:nvPr/>
        </p:nvCxnSpPr>
        <p:spPr>
          <a:xfrm flipV="1">
            <a:off x="3158827" y="3596947"/>
            <a:ext cx="189865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Gerade Verbindung 42"/>
          <p:cNvCxnSpPr>
            <a:cxnSpLocks/>
          </p:cNvCxnSpPr>
          <p:nvPr/>
        </p:nvCxnSpPr>
        <p:spPr>
          <a:xfrm flipV="1">
            <a:off x="2499697" y="3179117"/>
            <a:ext cx="189865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Gerade Verbindung 43"/>
          <p:cNvCxnSpPr>
            <a:cxnSpLocks/>
          </p:cNvCxnSpPr>
          <p:nvPr/>
        </p:nvCxnSpPr>
        <p:spPr>
          <a:xfrm flipV="1">
            <a:off x="1795482" y="2720012"/>
            <a:ext cx="189865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feld 94"/>
          <p:cNvSpPr txBox="1">
            <a:spLocks/>
          </p:cNvSpPr>
          <p:nvPr/>
        </p:nvSpPr>
        <p:spPr>
          <a:xfrm>
            <a:off x="5956637" y="2182167"/>
            <a:ext cx="433705" cy="374015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GB" sz="1400" b="1">
                <a:effectLst/>
                <a:ea typeface="Calibri"/>
                <a:cs typeface="Times New Roman"/>
              </a:rPr>
              <a:t>F</a:t>
            </a:r>
            <a:endParaRPr lang="de-AT" sz="1100">
              <a:effectLst/>
              <a:ea typeface="Calibri"/>
              <a:cs typeface="Times New Roman"/>
            </a:endParaRPr>
          </a:p>
        </p:txBody>
      </p:sp>
      <p:sp>
        <p:nvSpPr>
          <p:cNvPr id="46" name="Textfeld 95"/>
          <p:cNvSpPr txBox="1">
            <a:spLocks/>
          </p:cNvSpPr>
          <p:nvPr/>
        </p:nvSpPr>
        <p:spPr>
          <a:xfrm>
            <a:off x="6722447" y="3380412"/>
            <a:ext cx="427355" cy="367665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GB" sz="1400" b="1">
                <a:effectLst/>
                <a:ea typeface="Calibri"/>
                <a:cs typeface="Times New Roman"/>
              </a:rPr>
              <a:t>S</a:t>
            </a:r>
            <a:endParaRPr lang="de-AT" sz="1100">
              <a:effectLst/>
              <a:ea typeface="Calibri"/>
              <a:cs typeface="Times New Roman"/>
            </a:endParaRPr>
          </a:p>
        </p:txBody>
      </p:sp>
      <p:cxnSp>
        <p:nvCxnSpPr>
          <p:cNvPr id="48" name="Gerade Verbindung 47"/>
          <p:cNvCxnSpPr/>
          <p:nvPr/>
        </p:nvCxnSpPr>
        <p:spPr>
          <a:xfrm>
            <a:off x="7030803" y="3749347"/>
            <a:ext cx="0" cy="7416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Gerade Verbindung 48"/>
          <p:cNvCxnSpPr/>
          <p:nvPr/>
        </p:nvCxnSpPr>
        <p:spPr>
          <a:xfrm>
            <a:off x="6947784" y="4117482"/>
            <a:ext cx="1601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feld 100"/>
          <p:cNvSpPr txBox="1"/>
          <p:nvPr/>
        </p:nvSpPr>
        <p:spPr>
          <a:xfrm>
            <a:off x="6722447" y="3951169"/>
            <a:ext cx="223520" cy="305435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GB" sz="1200" b="1">
                <a:effectLst/>
                <a:latin typeface="Calibri"/>
                <a:ea typeface="Calibri"/>
                <a:cs typeface="Times New Roman"/>
              </a:rPr>
              <a:t>0</a:t>
            </a:r>
            <a:endParaRPr lang="de-AT" sz="1100">
              <a:effectLst/>
              <a:latin typeface="Calibri"/>
              <a:ea typeface="Calibri"/>
              <a:cs typeface="Times New Roman"/>
            </a:endParaRPr>
          </a:p>
        </p:txBody>
      </p:sp>
      <p:cxnSp>
        <p:nvCxnSpPr>
          <p:cNvPr id="51" name="Gerade Verbindung 50"/>
          <p:cNvCxnSpPr>
            <a:cxnSpLocks/>
          </p:cNvCxnSpPr>
          <p:nvPr/>
        </p:nvCxnSpPr>
        <p:spPr>
          <a:xfrm flipV="1">
            <a:off x="6172537" y="3205787"/>
            <a:ext cx="189865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Gerade Verbindung mit Pfeil 51"/>
          <p:cNvCxnSpPr>
            <a:cxnSpLocks/>
          </p:cNvCxnSpPr>
          <p:nvPr/>
        </p:nvCxnSpPr>
        <p:spPr>
          <a:xfrm flipH="1" flipV="1">
            <a:off x="4792682" y="2550467"/>
            <a:ext cx="1258570" cy="539750"/>
          </a:xfrm>
          <a:prstGeom prst="straightConnector1">
            <a:avLst/>
          </a:prstGeom>
          <a:ln>
            <a:solidFill>
              <a:srgbClr val="FFC000"/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Gerade Verbindung mit Pfeil 52"/>
          <p:cNvCxnSpPr>
            <a:cxnSpLocks/>
          </p:cNvCxnSpPr>
          <p:nvPr/>
        </p:nvCxnSpPr>
        <p:spPr>
          <a:xfrm flipH="1" flipV="1">
            <a:off x="4727277" y="2674927"/>
            <a:ext cx="2131060" cy="1614805"/>
          </a:xfrm>
          <a:prstGeom prst="straightConnector1">
            <a:avLst/>
          </a:prstGeom>
          <a:ln>
            <a:solidFill>
              <a:srgbClr val="FFC000"/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Gerade Verbindung mit Pfeil 53"/>
          <p:cNvCxnSpPr>
            <a:cxnSpLocks/>
          </p:cNvCxnSpPr>
          <p:nvPr/>
        </p:nvCxnSpPr>
        <p:spPr>
          <a:xfrm flipH="1">
            <a:off x="2055197" y="2319327"/>
            <a:ext cx="2298065" cy="403860"/>
          </a:xfrm>
          <a:prstGeom prst="straightConnector1">
            <a:avLst/>
          </a:prstGeom>
          <a:ln>
            <a:solidFill>
              <a:srgbClr val="FFC000"/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Gerade Verbindung mit Pfeil 54"/>
          <p:cNvCxnSpPr>
            <a:cxnSpLocks/>
          </p:cNvCxnSpPr>
          <p:nvPr/>
        </p:nvCxnSpPr>
        <p:spPr>
          <a:xfrm flipH="1">
            <a:off x="2749887" y="2550467"/>
            <a:ext cx="1602105" cy="694055"/>
          </a:xfrm>
          <a:prstGeom prst="straightConnector1">
            <a:avLst/>
          </a:prstGeom>
          <a:ln>
            <a:solidFill>
              <a:srgbClr val="FFC000"/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Gerade Verbindung mit Pfeil 55"/>
          <p:cNvCxnSpPr>
            <a:cxnSpLocks/>
          </p:cNvCxnSpPr>
          <p:nvPr/>
        </p:nvCxnSpPr>
        <p:spPr>
          <a:xfrm flipH="1">
            <a:off x="3355042" y="2678102"/>
            <a:ext cx="1151890" cy="1005840"/>
          </a:xfrm>
          <a:prstGeom prst="straightConnector1">
            <a:avLst/>
          </a:prstGeom>
          <a:ln>
            <a:solidFill>
              <a:srgbClr val="FFC000"/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Gerade Verbindung mit Pfeil 56"/>
          <p:cNvCxnSpPr>
            <a:cxnSpLocks/>
          </p:cNvCxnSpPr>
          <p:nvPr/>
        </p:nvCxnSpPr>
        <p:spPr>
          <a:xfrm flipH="1">
            <a:off x="4110057" y="2671752"/>
            <a:ext cx="498475" cy="1487170"/>
          </a:xfrm>
          <a:prstGeom prst="straightConnector1">
            <a:avLst/>
          </a:prstGeom>
          <a:ln>
            <a:solidFill>
              <a:srgbClr val="FFC000"/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50"/>
          <p:cNvSpPr>
            <a:spLocks noChangeArrowheads="1"/>
          </p:cNvSpPr>
          <p:nvPr/>
        </p:nvSpPr>
        <p:spPr bwMode="auto">
          <a:xfrm>
            <a:off x="702012" y="-437865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AT"/>
          </a:p>
        </p:txBody>
      </p:sp>
      <p:sp>
        <p:nvSpPr>
          <p:cNvPr id="6" name="Rectangle 70"/>
          <p:cNvSpPr>
            <a:spLocks noChangeArrowheads="1"/>
          </p:cNvSpPr>
          <p:nvPr/>
        </p:nvSpPr>
        <p:spPr bwMode="auto">
          <a:xfrm>
            <a:off x="702012" y="-384525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Textfeld 64"/>
          <p:cNvSpPr txBox="1"/>
          <p:nvPr/>
        </p:nvSpPr>
        <p:spPr>
          <a:xfrm>
            <a:off x="1651972" y="1156102"/>
            <a:ext cx="60179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b="1" dirty="0" smtClean="0"/>
              <a:t>Stocks </a:t>
            </a:r>
            <a:r>
              <a:rPr lang="de-AT" b="1" dirty="0" err="1" smtClean="0"/>
              <a:t>and</a:t>
            </a:r>
            <a:r>
              <a:rPr lang="de-AT" b="1" dirty="0" smtClean="0"/>
              <a:t> </a:t>
            </a:r>
            <a:r>
              <a:rPr lang="de-AT" b="1" dirty="0" err="1" smtClean="0"/>
              <a:t>Flows</a:t>
            </a:r>
            <a:r>
              <a:rPr lang="de-AT" b="1" dirty="0" smtClean="0"/>
              <a:t> </a:t>
            </a:r>
            <a:r>
              <a:rPr lang="de-AT" b="1" dirty="0" err="1" smtClean="0"/>
              <a:t>of</a:t>
            </a:r>
            <a:r>
              <a:rPr lang="de-AT" b="1" dirty="0" smtClean="0"/>
              <a:t> Money </a:t>
            </a:r>
            <a:r>
              <a:rPr lang="de-AT" b="1" dirty="0" err="1" smtClean="0"/>
              <a:t>at</a:t>
            </a:r>
            <a:r>
              <a:rPr lang="de-AT" b="1" dirty="0" smtClean="0"/>
              <a:t> Bank Accounts</a:t>
            </a:r>
            <a:endParaRPr lang="de-AT" b="1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80714" y="5157192"/>
            <a:ext cx="8183880" cy="735942"/>
          </a:xfrm>
        </p:spPr>
        <p:txBody>
          <a:bodyPr>
            <a:normAutofit/>
          </a:bodyPr>
          <a:lstStyle/>
          <a:p>
            <a:r>
              <a:rPr lang="de-AT" dirty="0"/>
              <a:t>The </a:t>
            </a:r>
            <a:r>
              <a:rPr lang="de-AT" dirty="0" err="1"/>
              <a:t>Structure</a:t>
            </a:r>
            <a:r>
              <a:rPr lang="de-AT" dirty="0"/>
              <a:t> </a:t>
            </a:r>
            <a:r>
              <a:rPr lang="de-AT" dirty="0" err="1"/>
              <a:t>of</a:t>
            </a:r>
            <a:r>
              <a:rPr lang="de-AT" dirty="0"/>
              <a:t> </a:t>
            </a:r>
            <a:r>
              <a:rPr lang="de-AT" dirty="0" err="1" smtClean="0"/>
              <a:t>Quickstep</a:t>
            </a:r>
            <a:r>
              <a:rPr lang="de-AT" dirty="0" smtClean="0"/>
              <a:t> 2</a:t>
            </a:r>
            <a:endParaRPr lang="de-AT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hteck 3"/>
              <p:cNvSpPr/>
              <p:nvPr/>
            </p:nvSpPr>
            <p:spPr>
              <a:xfrm>
                <a:off x="2843808" y="1916832"/>
                <a:ext cx="5400600" cy="437812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de-AT" i="1">
                            <a:latin typeface="Cambria Math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/>
                          </a:rPr>
                          <m:t>𝑅</m:t>
                        </m:r>
                      </m:e>
                      <m:sub>
                        <m:r>
                          <a:rPr lang="en-GB" i="1">
                            <a:latin typeface="Cambria Math"/>
                          </a:rPr>
                          <m:t>𝑡</m:t>
                        </m:r>
                      </m:sub>
                    </m:sSub>
                    <m:r>
                      <a:rPr lang="en-GB" i="1">
                        <a:latin typeface="Cambria Math"/>
                      </a:rPr>
                      <m:t>+</m:t>
                    </m:r>
                    <m:sSubSup>
                      <m:sSubSupPr>
                        <m:ctrlPr>
                          <a:rPr lang="de-AT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GB" i="1">
                            <a:latin typeface="Cambria Math"/>
                          </a:rPr>
                          <m:t>(</m:t>
                        </m:r>
                        <m:r>
                          <a:rPr lang="en-GB" i="1">
                            <a:latin typeface="Cambria Math"/>
                          </a:rPr>
                          <m:t>𝐷𝐵</m:t>
                        </m:r>
                      </m:e>
                      <m:sub>
                        <m:r>
                          <a:rPr lang="en-GB" i="1">
                            <a:latin typeface="Cambria Math"/>
                          </a:rPr>
                          <m:t>𝑡</m:t>
                        </m:r>
                      </m:sub>
                      <m:sup>
                        <m:r>
                          <a:rPr lang="en-GB" i="1">
                            <a:latin typeface="Cambria Math"/>
                          </a:rPr>
                          <m:t>𝐹</m:t>
                        </m:r>
                      </m:sup>
                    </m:sSubSup>
                    <m:r>
                      <a:rPr lang="en-GB" i="1">
                        <a:latin typeface="Cambria Math"/>
                      </a:rPr>
                      <m:t>−</m:t>
                    </m:r>
                    <m:sSubSup>
                      <m:sSubSupPr>
                        <m:ctrlPr>
                          <a:rPr lang="de-AT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GB" i="1">
                            <a:latin typeface="Cambria Math"/>
                          </a:rPr>
                          <m:t>𝐷𝐵</m:t>
                        </m:r>
                      </m:e>
                      <m:sub>
                        <m:r>
                          <a:rPr lang="en-GB" i="1">
                            <a:latin typeface="Cambria Math"/>
                          </a:rPr>
                          <m:t>𝑡</m:t>
                        </m:r>
                        <m:r>
                          <a:rPr lang="en-GB" i="1">
                            <a:latin typeface="Cambria Math"/>
                          </a:rPr>
                          <m:t>+1</m:t>
                        </m:r>
                      </m:sub>
                      <m:sup>
                        <m:r>
                          <a:rPr lang="en-GB" i="1">
                            <a:latin typeface="Cambria Math"/>
                          </a:rPr>
                          <m:t>𝐹</m:t>
                        </m:r>
                      </m:sup>
                    </m:sSubSup>
                    <m:r>
                      <a:rPr lang="en-GB" i="1">
                        <a:latin typeface="Cambria Math"/>
                      </a:rPr>
                      <m:t>)= </m:t>
                    </m:r>
                    <m:sSubSup>
                      <m:sSubSupPr>
                        <m:ctrlPr>
                          <a:rPr lang="de-AT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GB" i="1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GB" i="1">
                            <a:latin typeface="Cambria Math"/>
                          </a:rPr>
                          <m:t>𝑡</m:t>
                        </m:r>
                      </m:sub>
                      <m:sup>
                        <m:r>
                          <a:rPr lang="en-GB" i="1">
                            <a:latin typeface="Cambria Math"/>
                          </a:rPr>
                          <m:t>𝐹𝑂</m:t>
                        </m:r>
                      </m:sup>
                    </m:sSubSup>
                    <m:r>
                      <a:rPr lang="en-GB" i="1">
                        <a:latin typeface="Cambria Math"/>
                      </a:rPr>
                      <m:t>+</m:t>
                    </m:r>
                    <m:sSubSup>
                      <m:sSubSupPr>
                        <m:ctrlPr>
                          <a:rPr lang="de-AT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GB" i="1">
                            <a:latin typeface="Cambria Math"/>
                          </a:rPr>
                          <m:t>𝑊</m:t>
                        </m:r>
                      </m:e>
                      <m:sub>
                        <m:r>
                          <a:rPr lang="en-GB" i="1">
                            <a:latin typeface="Cambria Math"/>
                          </a:rPr>
                          <m:t>𝑡</m:t>
                        </m:r>
                      </m:sub>
                      <m:sup>
                        <m:r>
                          <a:rPr lang="en-GB" i="1">
                            <a:latin typeface="Cambria Math"/>
                          </a:rPr>
                          <m:t>𝐿</m:t>
                        </m:r>
                      </m:sup>
                    </m:sSubSup>
                    <m:r>
                      <a:rPr lang="en-GB" i="1">
                        <a:latin typeface="Cambria Math"/>
                      </a:rPr>
                      <m:t>+</m:t>
                    </m:r>
                    <m:sSubSup>
                      <m:sSubSupPr>
                        <m:ctrlPr>
                          <a:rPr lang="de-AT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GB" i="1"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lang="en-GB" i="1">
                            <a:latin typeface="Cambria Math"/>
                          </a:rPr>
                          <m:t>𝑡</m:t>
                        </m:r>
                      </m:sub>
                      <m:sup>
                        <m:r>
                          <a:rPr lang="en-GB" i="1">
                            <a:latin typeface="Cambria Math"/>
                          </a:rPr>
                          <m:t>𝐹</m:t>
                        </m:r>
                      </m:sup>
                    </m:sSubSup>
                    <m:r>
                      <a:rPr lang="en-GB" i="1">
                        <a:latin typeface="Cambria Math"/>
                      </a:rPr>
                      <m:t>+</m:t>
                    </m:r>
                    <m:sSubSup>
                      <m:sSubSupPr>
                        <m:ctrlPr>
                          <a:rPr lang="de-AT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GB" i="1">
                            <a:latin typeface="Cambria Math"/>
                          </a:rPr>
                          <m:t>𝑖</m:t>
                        </m:r>
                      </m:e>
                      <m:sub>
                        <m:r>
                          <a:rPr lang="en-GB" i="1">
                            <a:latin typeface="Cambria Math"/>
                          </a:rPr>
                          <m:t>𝑡</m:t>
                        </m:r>
                      </m:sub>
                      <m:sup>
                        <m:r>
                          <a:rPr lang="en-GB" i="1">
                            <a:latin typeface="Cambria Math"/>
                          </a:rPr>
                          <m:t>𝐹</m:t>
                        </m:r>
                        <m:r>
                          <a:rPr lang="en-GB" i="1">
                            <a:latin typeface="Cambria Math"/>
                          </a:rPr>
                          <m:t>,</m:t>
                        </m:r>
                        <m:r>
                          <a:rPr lang="en-GB" i="1">
                            <a:latin typeface="Cambria Math"/>
                          </a:rPr>
                          <m:t>𝐶</m:t>
                        </m:r>
                      </m:sup>
                    </m:sSubSup>
                    <m:r>
                      <a:rPr lang="en-GB" i="1">
                        <a:latin typeface="Cambria Math"/>
                      </a:rPr>
                      <m:t>∙</m:t>
                    </m:r>
                    <m:sSubSup>
                      <m:sSubSupPr>
                        <m:ctrlPr>
                          <a:rPr lang="de-AT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GB" i="1">
                            <a:latin typeface="Cambria Math"/>
                          </a:rPr>
                          <m:t>𝐷𝐵</m:t>
                        </m:r>
                      </m:e>
                      <m:sub>
                        <m:r>
                          <a:rPr lang="en-GB" i="1">
                            <a:latin typeface="Cambria Math"/>
                          </a:rPr>
                          <m:t>𝑡</m:t>
                        </m:r>
                      </m:sub>
                      <m:sup>
                        <m:r>
                          <a:rPr lang="en-GB" i="1">
                            <a:latin typeface="Cambria Math"/>
                          </a:rPr>
                          <m:t>𝐹</m:t>
                        </m:r>
                      </m:sup>
                    </m:sSubSup>
                  </m:oMath>
                </a14:m>
                <a:r>
                  <a:rPr lang="en-GB" dirty="0"/>
                  <a:t>                            </a:t>
                </a:r>
                <a:r>
                  <a:rPr lang="en-GB" dirty="0" smtClean="0"/>
                  <a:t>    </a:t>
                </a:r>
                <a:endParaRPr lang="de-AT" dirty="0"/>
              </a:p>
            </p:txBody>
          </p:sp>
        </mc:Choice>
        <mc:Fallback xmlns="">
          <p:sp>
            <p:nvSpPr>
              <p:cNvPr id="4" name="Rechteck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3808" y="1916832"/>
                <a:ext cx="5400600" cy="437812"/>
              </a:xfrm>
              <a:prstGeom prst="rect">
                <a:avLst/>
              </a:prstGeom>
              <a:blipFill rotWithShape="1">
                <a:blip r:embed="rId2"/>
                <a:stretch>
                  <a:fillRect b="-4167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feld 4"/>
          <p:cNvSpPr txBox="1"/>
          <p:nvPr/>
        </p:nvSpPr>
        <p:spPr>
          <a:xfrm>
            <a:off x="1403648" y="1340768"/>
            <a:ext cx="14237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b="1" dirty="0" err="1" smtClean="0"/>
              <a:t>Examples</a:t>
            </a:r>
            <a:endParaRPr lang="de-AT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hteck 6"/>
              <p:cNvSpPr/>
              <p:nvPr/>
            </p:nvSpPr>
            <p:spPr>
              <a:xfrm>
                <a:off x="2827436" y="2780928"/>
                <a:ext cx="1306640" cy="750014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de-AT" i="1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GB" i="1">
                              <a:latin typeface="Cambria Math"/>
                            </a:rPr>
                            <m:t>𝜋</m:t>
                          </m:r>
                        </m:e>
                        <m:sub>
                          <m:r>
                            <a:rPr lang="en-GB" i="1">
                              <a:latin typeface="Cambria Math"/>
                            </a:rPr>
                            <m:t>𝑡</m:t>
                          </m:r>
                        </m:sub>
                        <m:sup>
                          <m:r>
                            <a:rPr lang="en-GB" i="1">
                              <a:latin typeface="Cambria Math"/>
                            </a:rPr>
                            <m:t>𝐹</m:t>
                          </m:r>
                        </m:sup>
                      </m:sSubSup>
                      <m:box>
                        <m:boxPr>
                          <m:ctrlPr>
                            <a:rPr lang="de-AT" i="1">
                              <a:latin typeface="Cambria Math"/>
                            </a:rPr>
                          </m:ctrlPr>
                        </m:boxPr>
                        <m:e>
                          <m:r>
                            <a:rPr lang="en-GB" i="1">
                              <a:latin typeface="Cambria Math"/>
                            </a:rPr>
                            <m:t>∶=</m:t>
                          </m:r>
                        </m:e>
                      </m:box>
                      <m:f>
                        <m:fPr>
                          <m:ctrlPr>
                            <a:rPr lang="de-AT" i="1">
                              <a:latin typeface="Cambria Math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de-AT" i="1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en-GB" i="1">
                                  <a:latin typeface="Cambria Math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GB" i="1">
                                  <a:latin typeface="Cambria Math"/>
                                </a:rPr>
                                <m:t>𝑡</m:t>
                              </m:r>
                            </m:sub>
                            <m:sup>
                              <m:r>
                                <a:rPr lang="en-GB" i="1">
                                  <a:latin typeface="Cambria Math"/>
                                </a:rPr>
                                <m:t>𝐹𝑂</m:t>
                              </m:r>
                            </m:sup>
                          </m:sSubSup>
                        </m:num>
                        <m:den>
                          <m:sSubSup>
                            <m:sSubSupPr>
                              <m:ctrlPr>
                                <a:rPr lang="de-AT" i="1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en-GB" i="1">
                                  <a:latin typeface="Cambria Math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en-GB" i="1">
                                  <a:latin typeface="Cambria Math"/>
                                </a:rPr>
                                <m:t>𝑡</m:t>
                              </m:r>
                            </m:sub>
                            <m:sup>
                              <m:r>
                                <a:rPr lang="en-GB" i="1">
                                  <a:latin typeface="Cambria Math"/>
                                </a:rPr>
                                <m:t>𝐹</m:t>
                              </m:r>
                            </m:sup>
                          </m:sSubSup>
                        </m:den>
                      </m:f>
                      <m:r>
                        <a:rPr lang="en-GB" i="1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de-AT" dirty="0"/>
              </a:p>
            </p:txBody>
          </p:sp>
        </mc:Choice>
        <mc:Fallback xmlns="">
          <p:sp>
            <p:nvSpPr>
              <p:cNvPr id="7" name="Rechteck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27436" y="2780928"/>
                <a:ext cx="1306640" cy="75001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hteck 7"/>
              <p:cNvSpPr/>
              <p:nvPr/>
            </p:nvSpPr>
            <p:spPr>
              <a:xfrm>
                <a:off x="4932040" y="2780928"/>
                <a:ext cx="1739387" cy="822982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de-AT" i="1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GB" i="1">
                              <a:latin typeface="Cambria Math"/>
                            </a:rPr>
                            <m:t>𝜎</m:t>
                          </m:r>
                        </m:e>
                        <m:sub>
                          <m:r>
                            <a:rPr lang="en-GB" i="1">
                              <a:latin typeface="Cambria Math"/>
                            </a:rPr>
                            <m:t>𝑡</m:t>
                          </m:r>
                        </m:sub>
                        <m:sup>
                          <m:r>
                            <a:rPr lang="en-GB" i="1">
                              <a:latin typeface="Cambria Math"/>
                            </a:rPr>
                            <m:t>𝐹</m:t>
                          </m:r>
                        </m:sup>
                      </m:sSubSup>
                      <m:box>
                        <m:boxPr>
                          <m:ctrlPr>
                            <a:rPr lang="de-AT" i="1">
                              <a:latin typeface="Cambria Math"/>
                            </a:rPr>
                          </m:ctrlPr>
                        </m:boxPr>
                        <m:e>
                          <m:r>
                            <a:rPr lang="en-GB" i="1">
                              <a:latin typeface="Cambria Math"/>
                            </a:rPr>
                            <m:t>∶=</m:t>
                          </m:r>
                        </m:e>
                      </m:box>
                      <m:f>
                        <m:fPr>
                          <m:ctrlPr>
                            <a:rPr lang="de-AT" i="1">
                              <a:latin typeface="Cambria Math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de-AT" i="1">
                                  <a:latin typeface="Cambria Math"/>
                                </a:rPr>
                              </m:ctrlPr>
                            </m:sSubSupPr>
                            <m:e>
                              <m:sSubSup>
                                <m:sSubSupPr>
                                  <m:ctrlPr>
                                    <a:rPr lang="de-AT" i="1">
                                      <a:latin typeface="Cambria Math"/>
                                    </a:rPr>
                                  </m:ctrlPr>
                                </m:sSubSupPr>
                                <m:e>
                                  <m:r>
                                    <a:rPr lang="en-GB" i="1">
                                      <a:latin typeface="Cambria Math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en-GB" i="1">
                                      <a:latin typeface="Cambria Math"/>
                                    </a:rPr>
                                    <m:t>𝑡</m:t>
                                  </m:r>
                                </m:sub>
                                <m:sup>
                                  <m:r>
                                    <a:rPr lang="en-GB" i="1">
                                      <a:latin typeface="Cambria Math"/>
                                    </a:rPr>
                                    <m:t>𝐹</m:t>
                                  </m:r>
                                </m:sup>
                              </m:sSubSup>
                              <m:r>
                                <a:rPr lang="en-GB" i="1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GB" i="1">
                                  <a:latin typeface="Cambria Math"/>
                                </a:rPr>
                                <m:t>𝑊</m:t>
                              </m:r>
                            </m:e>
                            <m:sub>
                              <m:r>
                                <a:rPr lang="en-GB" i="1">
                                  <a:latin typeface="Cambria Math"/>
                                </a:rPr>
                                <m:t>𝑡</m:t>
                              </m:r>
                            </m:sub>
                            <m:sup>
                              <m:r>
                                <a:rPr lang="en-GB" i="1">
                                  <a:latin typeface="Cambria Math"/>
                                </a:rPr>
                                <m:t>𝐿</m:t>
                              </m:r>
                            </m:sup>
                          </m:sSubSup>
                        </m:num>
                        <m:den>
                          <m:sSubSup>
                            <m:sSubSupPr>
                              <m:ctrlPr>
                                <a:rPr lang="de-AT" i="1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en-GB" i="1">
                                  <a:latin typeface="Cambria Math"/>
                                </a:rPr>
                                <m:t>𝑊</m:t>
                              </m:r>
                            </m:e>
                            <m:sub>
                              <m:r>
                                <a:rPr lang="en-GB" i="1">
                                  <a:latin typeface="Cambria Math"/>
                                </a:rPr>
                                <m:t>𝑡</m:t>
                              </m:r>
                            </m:sub>
                            <m:sup>
                              <m:r>
                                <a:rPr lang="en-GB" i="1">
                                  <a:latin typeface="Cambria Math"/>
                                </a:rPr>
                                <m:t>𝐿</m:t>
                              </m:r>
                            </m:sup>
                          </m:sSubSup>
                        </m:den>
                      </m:f>
                    </m:oMath>
                  </m:oMathPara>
                </a14:m>
                <a:endParaRPr lang="de-AT" dirty="0"/>
              </a:p>
            </p:txBody>
          </p:sp>
        </mc:Choice>
        <mc:Fallback xmlns="">
          <p:sp>
            <p:nvSpPr>
              <p:cNvPr id="8" name="Rechteck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2040" y="2780928"/>
                <a:ext cx="1739387" cy="82298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hteck 19"/>
              <p:cNvSpPr/>
              <p:nvPr/>
            </p:nvSpPr>
            <p:spPr>
              <a:xfrm>
                <a:off x="1475656" y="3789040"/>
                <a:ext cx="4572000" cy="1338828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AT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GB" i="1">
                              <a:latin typeface="Cambria Math"/>
                            </a:rPr>
                            <m:t>𝑃𝑔𝑚</m:t>
                          </m:r>
                        </m:e>
                        <m:sub>
                          <m:r>
                            <a:rPr lang="en-GB" i="1">
                              <a:latin typeface="Cambria Math"/>
                            </a:rPr>
                            <m:t>𝑡</m:t>
                          </m:r>
                        </m:sub>
                      </m:sSub>
                      <m:r>
                        <a:rPr lang="en-GB" i="1">
                          <a:latin typeface="Cambria Math"/>
                        </a:rPr>
                        <m:t>(</m:t>
                      </m:r>
                      <m:sSubSup>
                        <m:sSubSupPr>
                          <m:ctrlPr>
                            <a:rPr lang="de-AT" i="1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GB" i="1">
                              <a:latin typeface="Cambria Math"/>
                            </a:rPr>
                            <m:t> </m:t>
                          </m:r>
                          <m:r>
                            <a:rPr lang="en-GB" i="1">
                              <a:latin typeface="Cambria Math"/>
                            </a:rPr>
                            <m:t>𝛼</m:t>
                          </m:r>
                        </m:e>
                        <m:sub>
                          <m:r>
                            <a:rPr lang="en-GB" i="1">
                              <a:latin typeface="Cambria Math"/>
                            </a:rPr>
                            <m:t>𝑡</m:t>
                          </m:r>
                        </m:sub>
                        <m:sup>
                          <m:r>
                            <a:rPr lang="en-GB" i="1">
                              <a:latin typeface="Cambria Math"/>
                            </a:rPr>
                            <m:t>𝑖</m:t>
                          </m:r>
                          <m:r>
                            <a:rPr lang="en-GB" i="1">
                              <a:latin typeface="Cambria Math"/>
                            </a:rPr>
                            <m:t>, </m:t>
                          </m:r>
                          <m:r>
                            <a:rPr lang="en-GB" i="1">
                              <a:latin typeface="Cambria Math"/>
                            </a:rPr>
                            <m:t>𝑗</m:t>
                          </m:r>
                        </m:sup>
                      </m:sSubSup>
                      <m:r>
                        <a:rPr lang="en-GB" i="1">
                          <a:latin typeface="Cambria Math"/>
                        </a:rPr>
                        <m:t>, </m:t>
                      </m:r>
                      <m:sSubSup>
                        <m:sSubSupPr>
                          <m:ctrlPr>
                            <a:rPr lang="de-AT" i="1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GB" i="1">
                              <a:latin typeface="Cambria Math"/>
                            </a:rPr>
                            <m:t>𝑙</m:t>
                          </m:r>
                        </m:e>
                        <m:sub>
                          <m:r>
                            <a:rPr lang="en-GB" i="1">
                              <a:latin typeface="Cambria Math"/>
                            </a:rPr>
                            <m:t>𝑡</m:t>
                          </m:r>
                        </m:sub>
                        <m:sup>
                          <m:r>
                            <a:rPr lang="en-GB" i="1">
                              <a:latin typeface="Cambria Math"/>
                            </a:rPr>
                            <m:t>𝑘</m:t>
                          </m:r>
                          <m:r>
                            <a:rPr lang="en-GB" i="1">
                              <a:latin typeface="Cambria Math"/>
                            </a:rPr>
                            <m:t>, </m:t>
                          </m:r>
                          <m:r>
                            <a:rPr lang="en-GB" i="1">
                              <a:latin typeface="Cambria Math"/>
                            </a:rPr>
                            <m:t>𝑗</m:t>
                          </m:r>
                        </m:sup>
                      </m:sSubSup>
                      <m:r>
                        <a:rPr lang="en-GB" i="1">
                          <a:latin typeface="Cambria Math"/>
                        </a:rPr>
                        <m:t>)=</m:t>
                      </m:r>
                      <m:d>
                        <m:dPr>
                          <m:begChr m:val="{"/>
                          <m:endChr m:val="}"/>
                          <m:ctrlPr>
                            <a:rPr lang="de-AT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de-AT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de-AT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i="1">
                                        <a:latin typeface="Cambria Math"/>
                                      </a:rPr>
                                      <m:t>𝑃𝑔𝑚</m:t>
                                    </m:r>
                                  </m:e>
                                  <m:sub>
                                    <m:r>
                                      <a:rPr lang="en-GB" i="1">
                                        <a:latin typeface="Cambria Math"/>
                                      </a:rPr>
                                      <m:t>𝑡</m:t>
                                    </m:r>
                                    <m:r>
                                      <a:rPr lang="en-GB" i="1">
                                        <a:latin typeface="Cambria Math"/>
                                      </a:rPr>
                                      <m:t>−1</m:t>
                                    </m:r>
                                  </m:sub>
                                </m:sSub>
                                <m:d>
                                  <m:dPr>
                                    <m:ctrlPr>
                                      <a:rPr lang="de-AT" i="1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sSubSup>
                                      <m:sSubSupPr>
                                        <m:ctrlPr>
                                          <a:rPr lang="de-AT" i="1">
                                            <a:latin typeface="Cambria Math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en-GB" i="1">
                                            <a:latin typeface="Cambria Math"/>
                                          </a:rPr>
                                          <m:t> </m:t>
                                        </m:r>
                                        <m:r>
                                          <a:rPr lang="en-GB" i="1">
                                            <a:latin typeface="Cambria Math"/>
                                          </a:rPr>
                                          <m:t>𝛼</m:t>
                                        </m:r>
                                      </m:e>
                                      <m:sub>
                                        <m:r>
                                          <a:rPr lang="en-GB" i="1">
                                            <a:latin typeface="Cambria Math"/>
                                          </a:rPr>
                                          <m:t>𝑡</m:t>
                                        </m:r>
                                        <m:r>
                                          <a:rPr lang="en-GB" i="1">
                                            <a:latin typeface="Cambria Math"/>
                                          </a:rPr>
                                          <m:t>−1</m:t>
                                        </m:r>
                                      </m:sub>
                                      <m:sup>
                                        <m:r>
                                          <a:rPr lang="en-GB" i="1">
                                            <a:latin typeface="Cambria Math"/>
                                          </a:rPr>
                                          <m:t>𝑖</m:t>
                                        </m:r>
                                        <m:r>
                                          <a:rPr lang="en-GB" i="1">
                                            <a:latin typeface="Cambria Math"/>
                                          </a:rPr>
                                          <m:t>, </m:t>
                                        </m:r>
                                        <m:r>
                                          <a:rPr lang="en-GB" i="1">
                                            <a:latin typeface="Cambria Math"/>
                                          </a:rPr>
                                          <m:t>𝑗</m:t>
                                        </m:r>
                                      </m:sup>
                                    </m:sSubSup>
                                    <m:r>
                                      <a:rPr lang="en-GB" i="1">
                                        <a:latin typeface="Cambria Math"/>
                                      </a:rPr>
                                      <m:t>, </m:t>
                                    </m:r>
                                    <m:sSubSup>
                                      <m:sSubSupPr>
                                        <m:ctrlPr>
                                          <a:rPr lang="de-AT" i="1">
                                            <a:latin typeface="Cambria Math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en-GB" i="1">
                                            <a:latin typeface="Cambria Math"/>
                                          </a:rPr>
                                          <m:t>𝑙</m:t>
                                        </m:r>
                                      </m:e>
                                      <m:sub>
                                        <m:r>
                                          <a:rPr lang="en-GB" i="1">
                                            <a:latin typeface="Cambria Math"/>
                                          </a:rPr>
                                          <m:t>𝑡</m:t>
                                        </m:r>
                                        <m:r>
                                          <a:rPr lang="en-GB" i="1">
                                            <a:latin typeface="Cambria Math"/>
                                          </a:rPr>
                                          <m:t>−1</m:t>
                                        </m:r>
                                      </m:sub>
                                      <m:sup>
                                        <m:r>
                                          <a:rPr lang="en-GB" i="1">
                                            <a:latin typeface="Cambria Math"/>
                                          </a:rPr>
                                          <m:t>𝑘</m:t>
                                        </m:r>
                                        <m:r>
                                          <a:rPr lang="en-GB" i="1">
                                            <a:latin typeface="Cambria Math"/>
                                          </a:rPr>
                                          <m:t>, </m:t>
                                        </m:r>
                                        <m:r>
                                          <a:rPr lang="en-GB" i="1">
                                            <a:latin typeface="Cambria Math"/>
                                          </a:rPr>
                                          <m:t>𝑗</m:t>
                                        </m:r>
                                      </m:sup>
                                    </m:sSubSup>
                                  </m:e>
                                </m:d>
                                <m:r>
                                  <a:rPr lang="en-GB" i="1">
                                    <a:latin typeface="Cambria Math"/>
                                  </a:rPr>
                                  <m:t> </m:t>
                                </m:r>
                                <m:r>
                                  <a:rPr lang="en-GB" i="1">
                                    <a:latin typeface="Cambria Math"/>
                                  </a:rPr>
                                  <m:t>𝑖𝑓</m:t>
                                </m:r>
                                <m:r>
                                  <a:rPr lang="en-GB" i="1">
                                    <a:latin typeface="Cambria Math"/>
                                  </a:rPr>
                                  <m:t> </m:t>
                                </m:r>
                                <m:sSub>
                                  <m:sSubPr>
                                    <m:ctrlPr>
                                      <a:rPr lang="de-AT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i="1">
                                        <a:latin typeface="Cambria Math"/>
                                      </a:rPr>
                                      <m:t>𝐼𝑛𝑛𝑜</m:t>
                                    </m:r>
                                  </m:e>
                                  <m:sub>
                                    <m:r>
                                      <a:rPr lang="en-GB" i="1">
                                        <a:latin typeface="Cambria Math"/>
                                      </a:rPr>
                                      <m:t>𝑡</m:t>
                                    </m:r>
                                  </m:sub>
                                </m:sSub>
                                <m:r>
                                  <a:rPr lang="en-GB" i="1">
                                    <a:latin typeface="Cambria Math"/>
                                  </a:rPr>
                                  <m:t>≤0</m:t>
                                </m:r>
                              </m:e>
                            </m:mr>
                            <m:mr>
                              <m:e>
                                <m:sSubSup>
                                  <m:sSubSupPr>
                                    <m:ctrlPr>
                                      <a:rPr lang="de-AT" i="1">
                                        <a:latin typeface="Cambria Math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GB" i="1">
                                        <a:latin typeface="Cambria Math"/>
                                      </a:rPr>
                                      <m:t>𝑃𝑔𝑚</m:t>
                                    </m:r>
                                  </m:e>
                                  <m:sub>
                                    <m:r>
                                      <a:rPr lang="en-GB" i="1">
                                        <a:latin typeface="Cambria Math"/>
                                      </a:rPr>
                                      <m:t>𝑡</m:t>
                                    </m:r>
                                  </m:sub>
                                  <m:sup>
                                    <m:r>
                                      <a:rPr lang="en-GB" i="1">
                                        <a:latin typeface="Cambria Math"/>
                                      </a:rPr>
                                      <m:t>∗</m:t>
                                    </m:r>
                                  </m:sup>
                                </m:sSubSup>
                                <m:d>
                                  <m:dPr>
                                    <m:ctrlPr>
                                      <a:rPr lang="de-AT" i="1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sSubSup>
                                      <m:sSubSupPr>
                                        <m:ctrlPr>
                                          <a:rPr lang="de-AT" i="1">
                                            <a:latin typeface="Cambria Math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en-GB" i="1">
                                            <a:latin typeface="Cambria Math"/>
                                          </a:rPr>
                                          <m:t> </m:t>
                                        </m:r>
                                        <m:r>
                                          <a:rPr lang="en-GB" i="1">
                                            <a:latin typeface="Cambria Math"/>
                                          </a:rPr>
                                          <m:t>𝛼</m:t>
                                        </m:r>
                                      </m:e>
                                      <m:sub>
                                        <m:r>
                                          <a:rPr lang="en-GB" i="1">
                                            <a:latin typeface="Cambria Math"/>
                                          </a:rPr>
                                          <m:t>𝑡</m:t>
                                        </m:r>
                                      </m:sub>
                                      <m:sup>
                                        <m:r>
                                          <a:rPr lang="en-GB" i="1">
                                            <a:latin typeface="Cambria Math"/>
                                          </a:rPr>
                                          <m:t>∗,</m:t>
                                        </m:r>
                                        <m:r>
                                          <a:rPr lang="en-GB" i="1">
                                            <a:latin typeface="Cambria Math"/>
                                          </a:rPr>
                                          <m:t>𝑖</m:t>
                                        </m:r>
                                        <m:r>
                                          <a:rPr lang="en-GB" i="1">
                                            <a:latin typeface="Cambria Math"/>
                                          </a:rPr>
                                          <m:t>, </m:t>
                                        </m:r>
                                        <m:r>
                                          <a:rPr lang="en-GB" i="1">
                                            <a:latin typeface="Cambria Math"/>
                                          </a:rPr>
                                          <m:t>𝑗</m:t>
                                        </m:r>
                                      </m:sup>
                                    </m:sSubSup>
                                    <m:r>
                                      <a:rPr lang="en-GB" i="1">
                                        <a:latin typeface="Cambria Math"/>
                                      </a:rPr>
                                      <m:t>, </m:t>
                                    </m:r>
                                    <m:sSubSup>
                                      <m:sSubSupPr>
                                        <m:ctrlPr>
                                          <a:rPr lang="de-AT" i="1">
                                            <a:latin typeface="Cambria Math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en-GB" i="1">
                                            <a:latin typeface="Cambria Math"/>
                                          </a:rPr>
                                          <m:t>𝑙</m:t>
                                        </m:r>
                                      </m:e>
                                      <m:sub>
                                        <m:r>
                                          <a:rPr lang="en-GB" i="1">
                                            <a:latin typeface="Cambria Math"/>
                                          </a:rPr>
                                          <m:t>𝑡</m:t>
                                        </m:r>
                                      </m:sub>
                                      <m:sup>
                                        <m:r>
                                          <a:rPr lang="en-GB" i="1">
                                            <a:latin typeface="Cambria Math"/>
                                          </a:rPr>
                                          <m:t>∗,</m:t>
                                        </m:r>
                                        <m:r>
                                          <a:rPr lang="en-GB" i="1">
                                            <a:latin typeface="Cambria Math"/>
                                          </a:rPr>
                                          <m:t>𝑘</m:t>
                                        </m:r>
                                        <m:r>
                                          <a:rPr lang="en-GB" i="1">
                                            <a:latin typeface="Cambria Math"/>
                                          </a:rPr>
                                          <m:t>, </m:t>
                                        </m:r>
                                        <m:r>
                                          <a:rPr lang="en-GB" i="1">
                                            <a:latin typeface="Cambria Math"/>
                                          </a:rPr>
                                          <m:t>𝑗</m:t>
                                        </m:r>
                                      </m:sup>
                                    </m:sSubSup>
                                  </m:e>
                                </m:d>
                                <m:r>
                                  <a:rPr lang="en-GB" i="1">
                                    <a:latin typeface="Cambria Math"/>
                                  </a:rPr>
                                  <m:t> </m:t>
                                </m:r>
                                <m:r>
                                  <a:rPr lang="en-GB" i="1">
                                    <a:latin typeface="Cambria Math"/>
                                  </a:rPr>
                                  <m:t>𝑖𝑓</m:t>
                                </m:r>
                                <m:r>
                                  <a:rPr lang="en-GB" i="1">
                                    <a:latin typeface="Cambria Math"/>
                                  </a:rPr>
                                  <m:t> </m:t>
                                </m:r>
                                <m:sSub>
                                  <m:sSubPr>
                                    <m:ctrlPr>
                                      <a:rPr lang="de-AT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i="1">
                                        <a:latin typeface="Cambria Math"/>
                                      </a:rPr>
                                      <m:t>𝐼𝑛𝑛𝑜</m:t>
                                    </m:r>
                                  </m:e>
                                  <m:sub>
                                    <m:r>
                                      <a:rPr lang="en-GB" i="1">
                                        <a:latin typeface="Cambria Math"/>
                                      </a:rPr>
                                      <m:t>𝑡</m:t>
                                    </m:r>
                                  </m:sub>
                                </m:sSub>
                                <m:r>
                                  <a:rPr lang="en-GB" i="1">
                                    <a:latin typeface="Cambria Math"/>
                                  </a:rPr>
                                  <m:t>&gt;0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de-AT" dirty="0"/>
              </a:p>
            </p:txBody>
          </p:sp>
        </mc:Choice>
        <mc:Fallback xmlns="">
          <p:sp>
            <p:nvSpPr>
              <p:cNvPr id="20" name="Rechteck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5656" y="3789040"/>
                <a:ext cx="4572000" cy="1338828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7997806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4653136"/>
            <a:ext cx="8183880" cy="1023974"/>
          </a:xfrm>
        </p:spPr>
        <p:txBody>
          <a:bodyPr>
            <a:normAutofit fontScale="90000"/>
          </a:bodyPr>
          <a:lstStyle/>
          <a:p>
            <a:pPr algn="ctr"/>
            <a:r>
              <a:rPr lang="de-AT" dirty="0"/>
              <a:t>The </a:t>
            </a:r>
            <a:r>
              <a:rPr lang="de-AT" dirty="0" err="1"/>
              <a:t>Role</a:t>
            </a:r>
            <a:r>
              <a:rPr lang="de-AT" dirty="0"/>
              <a:t> </a:t>
            </a:r>
            <a:r>
              <a:rPr lang="de-AT" dirty="0" err="1"/>
              <a:t>of</a:t>
            </a:r>
            <a:r>
              <a:rPr lang="de-AT" dirty="0"/>
              <a:t> Simulation </a:t>
            </a:r>
            <a:r>
              <a:rPr lang="de-AT" dirty="0" err="1"/>
              <a:t>and</a:t>
            </a:r>
            <a:r>
              <a:rPr lang="de-AT" dirty="0"/>
              <a:t> Game </a:t>
            </a:r>
            <a:r>
              <a:rPr lang="de-AT" dirty="0" err="1"/>
              <a:t>Theory</a:t>
            </a:r>
            <a:endParaRPr lang="de-AT" dirty="0"/>
          </a:p>
        </p:txBody>
      </p:sp>
      <p:sp>
        <p:nvSpPr>
          <p:cNvPr id="3" name="Textfeld 2"/>
          <p:cNvSpPr txBox="1"/>
          <p:nvPr/>
        </p:nvSpPr>
        <p:spPr>
          <a:xfrm>
            <a:off x="1315864" y="1434625"/>
            <a:ext cx="66640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b="1" dirty="0" err="1" smtClean="0"/>
              <a:t>Exploring</a:t>
            </a:r>
            <a:r>
              <a:rPr lang="de-AT" b="1" dirty="0" smtClean="0"/>
              <a:t> </a:t>
            </a:r>
            <a:r>
              <a:rPr lang="de-AT" b="1" dirty="0" err="1" smtClean="0"/>
              <a:t>Trajecories</a:t>
            </a:r>
            <a:r>
              <a:rPr lang="de-AT" b="1" dirty="0" smtClean="0"/>
              <a:t> </a:t>
            </a:r>
            <a:r>
              <a:rPr lang="de-AT" b="1" dirty="0" err="1" smtClean="0"/>
              <a:t>instead</a:t>
            </a:r>
            <a:r>
              <a:rPr lang="de-AT" b="1" dirty="0" smtClean="0"/>
              <a:t> </a:t>
            </a:r>
            <a:r>
              <a:rPr lang="de-AT" b="1" dirty="0" err="1" smtClean="0"/>
              <a:t>of</a:t>
            </a:r>
            <a:r>
              <a:rPr lang="de-AT" b="1" dirty="0" smtClean="0"/>
              <a:t> </a:t>
            </a:r>
            <a:r>
              <a:rPr lang="de-AT" b="1" dirty="0" err="1" smtClean="0"/>
              <a:t>Discovering</a:t>
            </a:r>
            <a:r>
              <a:rPr lang="de-AT" b="1" dirty="0" smtClean="0"/>
              <a:t> Laws</a:t>
            </a:r>
            <a:endParaRPr lang="de-AT" b="1" dirty="0"/>
          </a:p>
        </p:txBody>
      </p:sp>
      <p:sp>
        <p:nvSpPr>
          <p:cNvPr id="4" name="Textfeld 3"/>
          <p:cNvSpPr txBox="1"/>
          <p:nvPr/>
        </p:nvSpPr>
        <p:spPr>
          <a:xfrm>
            <a:off x="1187624" y="2060848"/>
            <a:ext cx="67922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b="1" dirty="0" smtClean="0"/>
              <a:t>Making </a:t>
            </a:r>
            <a:r>
              <a:rPr lang="de-AT" b="1" dirty="0" err="1" smtClean="0"/>
              <a:t>the</a:t>
            </a:r>
            <a:r>
              <a:rPr lang="de-AT" b="1" dirty="0" smtClean="0"/>
              <a:t> </a:t>
            </a:r>
            <a:r>
              <a:rPr lang="de-AT" b="1" dirty="0" err="1" smtClean="0"/>
              <a:t>Modelling</a:t>
            </a:r>
            <a:r>
              <a:rPr lang="de-AT" b="1" dirty="0" smtClean="0"/>
              <a:t> </a:t>
            </a:r>
            <a:r>
              <a:rPr lang="de-AT" b="1" dirty="0" err="1" smtClean="0"/>
              <a:t>of</a:t>
            </a:r>
            <a:r>
              <a:rPr lang="de-AT" b="1" dirty="0" smtClean="0"/>
              <a:t> Internal </a:t>
            </a:r>
            <a:r>
              <a:rPr lang="de-AT" b="1" dirty="0" err="1" smtClean="0"/>
              <a:t>Modelling</a:t>
            </a:r>
            <a:r>
              <a:rPr lang="de-AT" b="1" dirty="0" smtClean="0"/>
              <a:t> explicit</a:t>
            </a:r>
            <a:endParaRPr lang="de-AT" b="1" dirty="0"/>
          </a:p>
        </p:txBody>
      </p:sp>
      <p:sp>
        <p:nvSpPr>
          <p:cNvPr id="6" name="Textfeld 5"/>
          <p:cNvSpPr txBox="1"/>
          <p:nvPr/>
        </p:nvSpPr>
        <p:spPr>
          <a:xfrm>
            <a:off x="602528" y="2801422"/>
            <a:ext cx="79624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b="1" dirty="0" smtClean="0"/>
              <a:t>Forces </a:t>
            </a:r>
            <a:r>
              <a:rPr lang="de-AT" b="1" dirty="0" err="1" smtClean="0"/>
              <a:t>to</a:t>
            </a:r>
            <a:r>
              <a:rPr lang="de-AT" b="1" dirty="0" smtClean="0"/>
              <a:t> </a:t>
            </a:r>
            <a:r>
              <a:rPr lang="de-AT" b="1" dirty="0" err="1" smtClean="0"/>
              <a:t>work</a:t>
            </a:r>
            <a:r>
              <a:rPr lang="de-AT" b="1" dirty="0" smtClean="0"/>
              <a:t> </a:t>
            </a:r>
            <a:r>
              <a:rPr lang="de-AT" b="1" dirty="0" err="1" smtClean="0"/>
              <a:t>with</a:t>
            </a:r>
            <a:r>
              <a:rPr lang="de-AT" b="1" dirty="0" smtClean="0"/>
              <a:t> Irreversible Time </a:t>
            </a:r>
            <a:r>
              <a:rPr lang="de-AT" b="1" dirty="0" err="1" smtClean="0"/>
              <a:t>and</a:t>
            </a:r>
            <a:r>
              <a:rPr lang="de-AT" b="1" dirty="0" smtClean="0"/>
              <a:t> (</a:t>
            </a:r>
            <a:r>
              <a:rPr lang="de-AT" b="1" dirty="0" err="1" smtClean="0"/>
              <a:t>Capacity</a:t>
            </a:r>
            <a:r>
              <a:rPr lang="de-AT" b="1" dirty="0" smtClean="0"/>
              <a:t>) Limits</a:t>
            </a:r>
            <a:endParaRPr lang="de-AT" b="1" dirty="0"/>
          </a:p>
        </p:txBody>
      </p:sp>
      <p:sp>
        <p:nvSpPr>
          <p:cNvPr id="8" name="Textfeld 7"/>
          <p:cNvSpPr txBox="1"/>
          <p:nvPr/>
        </p:nvSpPr>
        <p:spPr>
          <a:xfrm>
            <a:off x="1440898" y="3590796"/>
            <a:ext cx="6538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b="1" dirty="0" err="1" smtClean="0"/>
              <a:t>Enables</a:t>
            </a:r>
            <a:r>
              <a:rPr lang="de-AT" b="1" dirty="0" smtClean="0"/>
              <a:t> </a:t>
            </a:r>
            <a:r>
              <a:rPr lang="de-AT" b="1" dirty="0" err="1" smtClean="0"/>
              <a:t>Changes</a:t>
            </a:r>
            <a:r>
              <a:rPr lang="de-AT" b="1" dirty="0" smtClean="0"/>
              <a:t> in </a:t>
            </a:r>
            <a:r>
              <a:rPr lang="de-AT" b="1" dirty="0" err="1" smtClean="0"/>
              <a:t>the</a:t>
            </a:r>
            <a:r>
              <a:rPr lang="de-AT" b="1" dirty="0" smtClean="0"/>
              <a:t> </a:t>
            </a:r>
            <a:r>
              <a:rPr lang="de-AT" b="1" dirty="0" err="1" smtClean="0"/>
              <a:t>set</a:t>
            </a:r>
            <a:r>
              <a:rPr lang="de-AT" b="1" dirty="0" smtClean="0"/>
              <a:t> </a:t>
            </a:r>
            <a:r>
              <a:rPr lang="de-AT" b="1" dirty="0" err="1" smtClean="0"/>
              <a:t>of</a:t>
            </a:r>
            <a:r>
              <a:rPr lang="de-AT" b="1" dirty="0" smtClean="0"/>
              <a:t> Essential Variables</a:t>
            </a:r>
            <a:endParaRPr lang="de-AT" b="1" dirty="0"/>
          </a:p>
        </p:txBody>
      </p:sp>
    </p:spTree>
    <p:extLst>
      <p:ext uri="{BB962C8B-B14F-4D97-AF65-F5344CB8AC3E}">
        <p14:creationId xmlns:p14="http://schemas.microsoft.com/office/powerpoint/2010/main" val="7091679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0</TotalTime>
  <Words>570</Words>
  <Application>Microsoft Office PowerPoint</Application>
  <PresentationFormat>Bildschirmpräsentation (4:3)</PresentationFormat>
  <Paragraphs>131</Paragraphs>
  <Slides>18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18</vt:i4>
      </vt:variant>
    </vt:vector>
  </HeadingPairs>
  <TitlesOfParts>
    <vt:vector size="19" baseType="lpstr">
      <vt:lpstr>Aspect</vt:lpstr>
      <vt:lpstr>The Quickstep Model</vt:lpstr>
      <vt:lpstr>Overview</vt:lpstr>
      <vt:lpstr>Three Roots of Quickstep</vt:lpstr>
      <vt:lpstr>Keynesian Roots </vt:lpstr>
      <vt:lpstr>Marx‘ Dialectic of Progress</vt:lpstr>
      <vt:lpstr>Schumpeter‘s heterogenous Dynamics</vt:lpstr>
      <vt:lpstr>The Structure of Quickstep 1</vt:lpstr>
      <vt:lpstr>The Structure of Quickstep 2</vt:lpstr>
      <vt:lpstr>The Role of Simulation and Game Theory</vt:lpstr>
      <vt:lpstr>Thank you for your attention !</vt:lpstr>
      <vt:lpstr>Some data</vt:lpstr>
      <vt:lpstr>Some data</vt:lpstr>
      <vt:lpstr>Some data</vt:lpstr>
      <vt:lpstr>Some data</vt:lpstr>
      <vt:lpstr>Some data</vt:lpstr>
      <vt:lpstr>Some data</vt:lpstr>
      <vt:lpstr>Some data</vt:lpstr>
      <vt:lpstr>Some data</vt:lpstr>
    </vt:vector>
  </TitlesOfParts>
  <Company>TU Wien - Campusversion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Exploring possibilities for Europe's future financial architecture</dc:title>
  <dc:creator>n/a</dc:creator>
  <cp:lastModifiedBy>Hardy Hanappi</cp:lastModifiedBy>
  <cp:revision>47</cp:revision>
  <dcterms:created xsi:type="dcterms:W3CDTF">2012-09-18T09:55:32Z</dcterms:created>
  <dcterms:modified xsi:type="dcterms:W3CDTF">2012-10-20T05:16:37Z</dcterms:modified>
</cp:coreProperties>
</file>