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bgerundetes Rechtec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bgerundetes Rechtec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0" name="Untertitel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19" name="Datumsplatzhalt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bgerundetes Rechtec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bgerundetes Rechtec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Eine Ecke des Rechtecks abrunde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99CB88-5E1A-4FAC-892A-60949ACB1F6F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Abgerundetes Rechtec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elplatzhalt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699CB88-5E1A-4FAC-892A-60949ACB1F6F}" type="datetimeFigureOut">
              <a:rPr lang="en-US" smtClean="0"/>
              <a:pPr/>
              <a:t>9/20/2012</a:t>
            </a:fld>
            <a:endParaRPr lang="en-US"/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974DF9-AD47-4691-BA21-BBFCE3637A9A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anappi@tuwien.ac.a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Exploring possibilities for Europe's future financial architecture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184128"/>
          </a:xfrm>
        </p:spPr>
        <p:txBody>
          <a:bodyPr>
            <a:normAutofit fontScale="85000" lnSpcReduction="10000"/>
          </a:bodyPr>
          <a:lstStyle/>
          <a:p>
            <a:r>
              <a:rPr lang="de-AT" dirty="0" smtClean="0"/>
              <a:t>Hardy Hanappi</a:t>
            </a:r>
          </a:p>
          <a:p>
            <a:r>
              <a:rPr lang="de-AT" sz="1600" dirty="0" smtClean="0"/>
              <a:t>Ad </a:t>
            </a:r>
            <a:r>
              <a:rPr lang="de-AT" sz="1600" dirty="0" err="1" smtClean="0"/>
              <a:t>personam</a:t>
            </a:r>
            <a:r>
              <a:rPr lang="de-AT" sz="1600" dirty="0" smtClean="0"/>
              <a:t> Jean Monnet </a:t>
            </a:r>
            <a:r>
              <a:rPr lang="de-AT" sz="1600" dirty="0" err="1" smtClean="0"/>
              <a:t>Chair</a:t>
            </a:r>
            <a:r>
              <a:rPr lang="de-AT" sz="1600" dirty="0" smtClean="0"/>
              <a:t> </a:t>
            </a:r>
            <a:r>
              <a:rPr lang="de-AT" sz="1600" dirty="0" err="1" smtClean="0"/>
              <a:t>for</a:t>
            </a:r>
            <a:r>
              <a:rPr lang="de-AT" sz="1600" dirty="0" smtClean="0"/>
              <a:t> Political Economy </a:t>
            </a:r>
            <a:r>
              <a:rPr lang="de-AT" sz="1600" dirty="0" err="1" smtClean="0"/>
              <a:t>of</a:t>
            </a:r>
            <a:r>
              <a:rPr lang="de-AT" sz="1600" dirty="0" smtClean="0"/>
              <a:t> European Integration</a:t>
            </a:r>
          </a:p>
          <a:p>
            <a:endParaRPr lang="de-AT" sz="1600" dirty="0" smtClean="0"/>
          </a:p>
          <a:p>
            <a:r>
              <a:rPr lang="de-AT" dirty="0" smtClean="0"/>
              <a:t>Economics, TU Vienna</a:t>
            </a:r>
          </a:p>
          <a:p>
            <a:r>
              <a:rPr lang="de-AT" sz="1600" dirty="0" smtClean="0">
                <a:hlinkClick r:id="rId2"/>
              </a:rPr>
              <a:t>hanappi@tuwien.ac.at</a:t>
            </a:r>
            <a:endParaRPr lang="de-AT" sz="1600" dirty="0" smtClean="0"/>
          </a:p>
          <a:p>
            <a:endParaRPr lang="de-AT" dirty="0"/>
          </a:p>
        </p:txBody>
      </p:sp>
      <p:sp>
        <p:nvSpPr>
          <p:cNvPr id="4" name="Textfeld 3"/>
          <p:cNvSpPr txBox="1"/>
          <p:nvPr/>
        </p:nvSpPr>
        <p:spPr>
          <a:xfrm>
            <a:off x="820447" y="5717287"/>
            <a:ext cx="77251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000" b="1" i="1" dirty="0" err="1" smtClean="0">
                <a:solidFill>
                  <a:srgbClr val="0070C0"/>
                </a:solidFill>
              </a:rPr>
              <a:t>Macroeconomic</a:t>
            </a:r>
            <a:r>
              <a:rPr lang="de-AT" sz="2000" b="1" i="1" dirty="0" smtClean="0">
                <a:solidFill>
                  <a:srgbClr val="0070C0"/>
                </a:solidFill>
              </a:rPr>
              <a:t> </a:t>
            </a:r>
            <a:r>
              <a:rPr lang="de-AT" sz="2000" b="1" i="1" dirty="0" err="1" smtClean="0">
                <a:solidFill>
                  <a:srgbClr val="0070C0"/>
                </a:solidFill>
              </a:rPr>
              <a:t>Finance</a:t>
            </a:r>
            <a:r>
              <a:rPr lang="de-AT" sz="2000" b="1" i="1" dirty="0" smtClean="0">
                <a:solidFill>
                  <a:srgbClr val="0070C0"/>
                </a:solidFill>
              </a:rPr>
              <a:t> Workshop 2012 in Genova</a:t>
            </a:r>
            <a:endParaRPr lang="de-AT" sz="20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Overview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r>
              <a:rPr lang="de-AT" dirty="0" smtClean="0"/>
              <a:t>The </a:t>
            </a:r>
            <a:r>
              <a:rPr lang="de-AT" dirty="0" err="1" smtClean="0"/>
              <a:t>major</a:t>
            </a:r>
            <a:r>
              <a:rPr lang="de-AT" dirty="0" smtClean="0"/>
              <a:t> </a:t>
            </a:r>
            <a:r>
              <a:rPr lang="de-AT" dirty="0" err="1" smtClean="0"/>
              <a:t>crossroads</a:t>
            </a:r>
            <a:endParaRPr lang="de-AT" dirty="0" smtClean="0"/>
          </a:p>
          <a:p>
            <a:endParaRPr lang="de-AT" dirty="0" smtClean="0"/>
          </a:p>
          <a:p>
            <a:r>
              <a:rPr lang="de-AT" dirty="0" err="1" smtClean="0"/>
              <a:t>Consequences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strategies</a:t>
            </a:r>
            <a:endParaRPr lang="de-AT" dirty="0" smtClean="0"/>
          </a:p>
          <a:p>
            <a:endParaRPr lang="de-AT" dirty="0" smtClean="0"/>
          </a:p>
          <a:p>
            <a:r>
              <a:rPr lang="de-AT" dirty="0" err="1" smtClean="0"/>
              <a:t>Cautious</a:t>
            </a:r>
            <a:r>
              <a:rPr lang="de-AT" dirty="0" smtClean="0"/>
              <a:t> </a:t>
            </a:r>
            <a:r>
              <a:rPr lang="de-AT" dirty="0" err="1" smtClean="0"/>
              <a:t>assessment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probabilities</a:t>
            </a:r>
          </a:p>
          <a:p>
            <a:endParaRPr lang="de-AT" dirty="0" smtClean="0"/>
          </a:p>
          <a:p>
            <a:r>
              <a:rPr lang="de-AT" dirty="0" err="1" smtClean="0"/>
              <a:t>Conclusions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European </a:t>
            </a:r>
            <a:r>
              <a:rPr lang="de-AT" dirty="0" err="1" smtClean="0"/>
              <a:t>policy</a:t>
            </a:r>
            <a:endParaRPr lang="de-AT" dirty="0" smtClean="0"/>
          </a:p>
          <a:p>
            <a:endParaRPr lang="de-AT" dirty="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The </a:t>
            </a:r>
            <a:r>
              <a:rPr lang="de-AT" dirty="0" err="1" smtClean="0"/>
              <a:t>major</a:t>
            </a:r>
            <a:r>
              <a:rPr lang="de-AT" dirty="0" smtClean="0"/>
              <a:t> </a:t>
            </a:r>
            <a:r>
              <a:rPr lang="de-AT" dirty="0" err="1" smtClean="0"/>
              <a:t>crossroads</a:t>
            </a:r>
            <a:endParaRPr lang="de-AT" dirty="0"/>
          </a:p>
        </p:txBody>
      </p:sp>
      <p:pic>
        <p:nvPicPr>
          <p:cNvPr id="6" name="Grafik 5" descr="MAFINa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908720"/>
            <a:ext cx="7272808" cy="7074024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Consequences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strategies</a:t>
            </a:r>
            <a:endParaRPr lang="de-AT" dirty="0"/>
          </a:p>
        </p:txBody>
      </p:sp>
      <p:pic>
        <p:nvPicPr>
          <p:cNvPr id="4" name="Grafik 3" descr="MAFINb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8064896" cy="5712727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llipse 27"/>
          <p:cNvSpPr/>
          <p:nvPr/>
        </p:nvSpPr>
        <p:spPr>
          <a:xfrm>
            <a:off x="7956376" y="3861048"/>
            <a:ext cx="360040" cy="288032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9" name="Ellipse 28"/>
          <p:cNvSpPr/>
          <p:nvPr/>
        </p:nvSpPr>
        <p:spPr>
          <a:xfrm>
            <a:off x="7956376" y="3429000"/>
            <a:ext cx="360040" cy="288032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0" name="Ellipse 29"/>
          <p:cNvSpPr/>
          <p:nvPr/>
        </p:nvSpPr>
        <p:spPr>
          <a:xfrm>
            <a:off x="7956376" y="2852936"/>
            <a:ext cx="360040" cy="288032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Ellipse 13"/>
          <p:cNvSpPr/>
          <p:nvPr/>
        </p:nvSpPr>
        <p:spPr>
          <a:xfrm>
            <a:off x="2987824" y="1844824"/>
            <a:ext cx="360040" cy="288032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Assessment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probabilities</a:t>
            </a:r>
            <a:endParaRPr lang="de-AT" dirty="0"/>
          </a:p>
        </p:txBody>
      </p:sp>
      <p:pic>
        <p:nvPicPr>
          <p:cNvPr id="3" name="Grafik 2" descr="MAFINa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908720"/>
            <a:ext cx="7272808" cy="7074024"/>
          </a:xfrm>
          <a:prstGeom prst="rect">
            <a:avLst/>
          </a:prstGeom>
        </p:spPr>
      </p:pic>
      <p:sp>
        <p:nvSpPr>
          <p:cNvPr id="4" name="Ellipse 3"/>
          <p:cNvSpPr/>
          <p:nvPr/>
        </p:nvSpPr>
        <p:spPr>
          <a:xfrm>
            <a:off x="1835696" y="2420888"/>
            <a:ext cx="360040" cy="288032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Textfeld 4"/>
          <p:cNvSpPr txBox="1"/>
          <p:nvPr/>
        </p:nvSpPr>
        <p:spPr>
          <a:xfrm>
            <a:off x="1763688" y="242088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200" dirty="0" smtClean="0"/>
              <a:t>50</a:t>
            </a:r>
            <a:endParaRPr lang="de-AT" sz="1200" dirty="0"/>
          </a:p>
        </p:txBody>
      </p:sp>
      <p:sp>
        <p:nvSpPr>
          <p:cNvPr id="6" name="Ellipse 5"/>
          <p:cNvSpPr/>
          <p:nvPr/>
        </p:nvSpPr>
        <p:spPr>
          <a:xfrm>
            <a:off x="1763688" y="3573016"/>
            <a:ext cx="360040" cy="288032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Rechteck 7"/>
          <p:cNvSpPr/>
          <p:nvPr/>
        </p:nvSpPr>
        <p:spPr>
          <a:xfrm>
            <a:off x="1763688" y="3573016"/>
            <a:ext cx="3802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1200" dirty="0" smtClean="0"/>
              <a:t>50</a:t>
            </a:r>
            <a:endParaRPr lang="de-AT" sz="1200" dirty="0"/>
          </a:p>
        </p:txBody>
      </p:sp>
      <p:sp>
        <p:nvSpPr>
          <p:cNvPr id="9" name="Textfeld 8"/>
          <p:cNvSpPr txBox="1"/>
          <p:nvPr/>
        </p:nvSpPr>
        <p:spPr>
          <a:xfrm>
            <a:off x="2915816" y="1844824"/>
            <a:ext cx="495672" cy="279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200" dirty="0" smtClean="0"/>
              <a:t>40</a:t>
            </a:r>
            <a:endParaRPr lang="de-AT" sz="1200" dirty="0"/>
          </a:p>
        </p:txBody>
      </p:sp>
      <p:sp>
        <p:nvSpPr>
          <p:cNvPr id="11" name="Ellipse 10"/>
          <p:cNvSpPr/>
          <p:nvPr/>
        </p:nvSpPr>
        <p:spPr>
          <a:xfrm>
            <a:off x="2843808" y="4221088"/>
            <a:ext cx="360040" cy="288032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Ellipse 11"/>
          <p:cNvSpPr/>
          <p:nvPr/>
        </p:nvSpPr>
        <p:spPr>
          <a:xfrm>
            <a:off x="2915816" y="3356992"/>
            <a:ext cx="360040" cy="288032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Ellipse 12"/>
          <p:cNvSpPr/>
          <p:nvPr/>
        </p:nvSpPr>
        <p:spPr>
          <a:xfrm>
            <a:off x="2915816" y="2780928"/>
            <a:ext cx="360040" cy="288032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" name="Textfeld 14"/>
          <p:cNvSpPr txBox="1"/>
          <p:nvPr/>
        </p:nvSpPr>
        <p:spPr>
          <a:xfrm>
            <a:off x="2771800" y="4221088"/>
            <a:ext cx="495672" cy="279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200" dirty="0" smtClean="0"/>
              <a:t>70</a:t>
            </a:r>
            <a:endParaRPr lang="de-AT" sz="1200" dirty="0"/>
          </a:p>
        </p:txBody>
      </p:sp>
      <p:sp>
        <p:nvSpPr>
          <p:cNvPr id="17" name="Textfeld 16"/>
          <p:cNvSpPr txBox="1"/>
          <p:nvPr/>
        </p:nvSpPr>
        <p:spPr>
          <a:xfrm>
            <a:off x="2843808" y="2780928"/>
            <a:ext cx="495672" cy="279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200" dirty="0" smtClean="0"/>
              <a:t>60</a:t>
            </a:r>
            <a:endParaRPr lang="de-AT" sz="1200" dirty="0"/>
          </a:p>
        </p:txBody>
      </p:sp>
      <p:sp>
        <p:nvSpPr>
          <p:cNvPr id="18" name="Textfeld 17"/>
          <p:cNvSpPr txBox="1"/>
          <p:nvPr/>
        </p:nvSpPr>
        <p:spPr>
          <a:xfrm>
            <a:off x="2843808" y="3356992"/>
            <a:ext cx="495672" cy="279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200" dirty="0" smtClean="0"/>
              <a:t>30</a:t>
            </a:r>
            <a:endParaRPr lang="de-AT" sz="1200" dirty="0"/>
          </a:p>
        </p:txBody>
      </p:sp>
      <p:sp>
        <p:nvSpPr>
          <p:cNvPr id="19" name="Ellipse 18"/>
          <p:cNvSpPr/>
          <p:nvPr/>
        </p:nvSpPr>
        <p:spPr>
          <a:xfrm>
            <a:off x="7956376" y="2348880"/>
            <a:ext cx="360040" cy="288032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0" name="Ellipse 19"/>
          <p:cNvSpPr/>
          <p:nvPr/>
        </p:nvSpPr>
        <p:spPr>
          <a:xfrm>
            <a:off x="7956376" y="1844824"/>
            <a:ext cx="360040" cy="288032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" name="Ellipse 20"/>
          <p:cNvSpPr/>
          <p:nvPr/>
        </p:nvSpPr>
        <p:spPr>
          <a:xfrm>
            <a:off x="7956376" y="1340768"/>
            <a:ext cx="360040" cy="288032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2" name="Textfeld 21"/>
          <p:cNvSpPr txBox="1"/>
          <p:nvPr/>
        </p:nvSpPr>
        <p:spPr>
          <a:xfrm>
            <a:off x="7884368" y="2348880"/>
            <a:ext cx="495672" cy="279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200" dirty="0" smtClean="0"/>
              <a:t>60</a:t>
            </a:r>
            <a:endParaRPr lang="de-AT" sz="1200" dirty="0"/>
          </a:p>
        </p:txBody>
      </p:sp>
      <p:sp>
        <p:nvSpPr>
          <p:cNvPr id="23" name="Textfeld 22"/>
          <p:cNvSpPr txBox="1"/>
          <p:nvPr/>
        </p:nvSpPr>
        <p:spPr>
          <a:xfrm>
            <a:off x="7884368" y="1844824"/>
            <a:ext cx="495672" cy="279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200" dirty="0" smtClean="0"/>
              <a:t>80</a:t>
            </a:r>
            <a:endParaRPr lang="de-AT" sz="1200" dirty="0"/>
          </a:p>
        </p:txBody>
      </p:sp>
      <p:sp>
        <p:nvSpPr>
          <p:cNvPr id="24" name="Textfeld 23"/>
          <p:cNvSpPr txBox="1"/>
          <p:nvPr/>
        </p:nvSpPr>
        <p:spPr>
          <a:xfrm>
            <a:off x="7884368" y="1340768"/>
            <a:ext cx="495672" cy="279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200" dirty="0" smtClean="0"/>
              <a:t>20</a:t>
            </a:r>
            <a:endParaRPr lang="de-AT" sz="1200" dirty="0"/>
          </a:p>
        </p:txBody>
      </p:sp>
      <p:sp>
        <p:nvSpPr>
          <p:cNvPr id="25" name="Textfeld 24"/>
          <p:cNvSpPr txBox="1"/>
          <p:nvPr/>
        </p:nvSpPr>
        <p:spPr>
          <a:xfrm>
            <a:off x="7884368" y="3861048"/>
            <a:ext cx="495672" cy="279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200" dirty="0" smtClean="0"/>
              <a:t>10</a:t>
            </a:r>
            <a:endParaRPr lang="de-AT" sz="1200" dirty="0"/>
          </a:p>
        </p:txBody>
      </p:sp>
      <p:sp>
        <p:nvSpPr>
          <p:cNvPr id="26" name="Textfeld 25"/>
          <p:cNvSpPr txBox="1"/>
          <p:nvPr/>
        </p:nvSpPr>
        <p:spPr>
          <a:xfrm>
            <a:off x="7884368" y="3429000"/>
            <a:ext cx="495672" cy="279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200" dirty="0" smtClean="0"/>
              <a:t>90</a:t>
            </a:r>
            <a:endParaRPr lang="de-AT" sz="1200" dirty="0"/>
          </a:p>
        </p:txBody>
      </p:sp>
      <p:sp>
        <p:nvSpPr>
          <p:cNvPr id="27" name="Textfeld 26"/>
          <p:cNvSpPr txBox="1"/>
          <p:nvPr/>
        </p:nvSpPr>
        <p:spPr>
          <a:xfrm>
            <a:off x="7884368" y="2852936"/>
            <a:ext cx="495672" cy="279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200" dirty="0" smtClean="0"/>
              <a:t>40</a:t>
            </a:r>
            <a:endParaRPr lang="de-AT" sz="1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5" grpId="0"/>
      <p:bldP spid="17" grpId="0"/>
      <p:bldP spid="18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err="1" smtClean="0"/>
              <a:t>Conclusions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European </a:t>
            </a:r>
            <a:r>
              <a:rPr lang="de-AT" dirty="0" err="1" smtClean="0"/>
              <a:t>policy</a:t>
            </a:r>
            <a:endParaRPr lang="de-AT" dirty="0"/>
          </a:p>
        </p:txBody>
      </p:sp>
      <p:pic>
        <p:nvPicPr>
          <p:cNvPr id="4" name="Grafik 3" descr="MAFINc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8680"/>
            <a:ext cx="8335851" cy="5904656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5220072" y="1556792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 smtClean="0">
                <a:solidFill>
                  <a:srgbClr val="FF0000"/>
                </a:solidFill>
              </a:rPr>
              <a:t>Change probabilities !</a:t>
            </a:r>
            <a:endParaRPr lang="de-AT" b="1" dirty="0">
              <a:solidFill>
                <a:srgbClr val="FF000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4716016" y="1484784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3200" b="1" dirty="0" smtClean="0">
                <a:solidFill>
                  <a:srgbClr val="FF0000"/>
                </a:solidFill>
                <a:sym typeface="Wingdings"/>
              </a:rPr>
              <a:t></a:t>
            </a:r>
            <a:endParaRPr lang="de-AT" sz="3200" b="1" dirty="0">
              <a:solidFill>
                <a:srgbClr val="FF0000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580112" y="2708920"/>
            <a:ext cx="26642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AT" b="1" dirty="0" smtClean="0">
                <a:solidFill>
                  <a:srgbClr val="0070C0"/>
                </a:solidFill>
              </a:rPr>
              <a:t>Theoretical work</a:t>
            </a:r>
          </a:p>
          <a:p>
            <a:pPr>
              <a:buFont typeface="Arial" pitchFamily="34" charset="0"/>
              <a:buChar char="•"/>
            </a:pPr>
            <a:endParaRPr lang="de-AT" b="1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de-AT" b="1" dirty="0" smtClean="0">
                <a:solidFill>
                  <a:srgbClr val="0070C0"/>
                </a:solidFill>
              </a:rPr>
              <a:t>Education</a:t>
            </a:r>
          </a:p>
          <a:p>
            <a:pPr>
              <a:buFont typeface="Arial" pitchFamily="34" charset="0"/>
              <a:buChar char="•"/>
            </a:pPr>
            <a:endParaRPr lang="de-AT" b="1" dirty="0" smtClean="0">
              <a:solidFill>
                <a:srgbClr val="0070C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de-AT" b="1" dirty="0" smtClean="0">
                <a:solidFill>
                  <a:srgbClr val="0070C0"/>
                </a:solidFill>
              </a:rPr>
              <a:t>Political practice</a:t>
            </a:r>
            <a:endParaRPr lang="de-AT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Thank</a:t>
            </a:r>
            <a:r>
              <a:rPr lang="de-AT" dirty="0" smtClean="0"/>
              <a:t> </a:t>
            </a:r>
            <a:r>
              <a:rPr lang="de-AT" dirty="0" err="1" smtClean="0"/>
              <a:t>you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your</a:t>
            </a:r>
            <a:r>
              <a:rPr lang="de-AT" dirty="0" smtClean="0"/>
              <a:t> </a:t>
            </a:r>
            <a:r>
              <a:rPr lang="de-AT" dirty="0" err="1" smtClean="0"/>
              <a:t>attention</a:t>
            </a:r>
            <a:endParaRPr lang="de-AT" dirty="0"/>
          </a:p>
        </p:txBody>
      </p:sp>
      <p:sp>
        <p:nvSpPr>
          <p:cNvPr id="3" name="Textfeld 2"/>
          <p:cNvSpPr txBox="1"/>
          <p:nvPr/>
        </p:nvSpPr>
        <p:spPr>
          <a:xfrm>
            <a:off x="1115616" y="1268760"/>
            <a:ext cx="2143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b="1" dirty="0" err="1" smtClean="0">
                <a:solidFill>
                  <a:srgbClr val="0070C0"/>
                </a:solidFill>
              </a:rPr>
              <a:t>Recent</a:t>
            </a:r>
            <a:r>
              <a:rPr lang="de-AT" b="1" dirty="0" smtClean="0">
                <a:solidFill>
                  <a:srgbClr val="0070C0"/>
                </a:solidFill>
              </a:rPr>
              <a:t> Papers: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11560" y="2132856"/>
            <a:ext cx="802040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Can Europe </a:t>
            </a:r>
            <a:r>
              <a:rPr lang="de-AT" dirty="0" err="1" smtClean="0"/>
              <a:t>survive</a:t>
            </a:r>
            <a:r>
              <a:rPr lang="de-AT" dirty="0" smtClean="0"/>
              <a:t>?</a:t>
            </a:r>
          </a:p>
          <a:p>
            <a:r>
              <a:rPr lang="de-AT" dirty="0" err="1" smtClean="0"/>
              <a:t>Shangri</a:t>
            </a:r>
            <a:r>
              <a:rPr lang="de-AT" dirty="0" smtClean="0"/>
              <a:t> La </a:t>
            </a:r>
            <a:r>
              <a:rPr lang="de-AT" dirty="0" err="1" smtClean="0"/>
              <a:t>Governance</a:t>
            </a:r>
            <a:endParaRPr lang="de-AT" dirty="0" smtClean="0"/>
          </a:p>
          <a:p>
            <a:r>
              <a:rPr lang="en-US" dirty="0" smtClean="0"/>
              <a:t>Money, Credit, Capital and the State</a:t>
            </a:r>
          </a:p>
          <a:p>
            <a:r>
              <a:rPr lang="en-US" dirty="0" err="1" smtClean="0"/>
              <a:t>Gramsci</a:t>
            </a:r>
            <a:r>
              <a:rPr lang="en-US" dirty="0" smtClean="0"/>
              <a:t> meets Veblen: On the search for a new revolutionary class</a:t>
            </a:r>
          </a:p>
          <a:p>
            <a:endParaRPr lang="en-US" dirty="0" smtClean="0"/>
          </a:p>
          <a:p>
            <a:r>
              <a:rPr lang="en-US" dirty="0" smtClean="0"/>
              <a:t>Download:</a:t>
            </a:r>
          </a:p>
          <a:p>
            <a:r>
              <a:rPr lang="de-AT" b="1" dirty="0" smtClean="0"/>
              <a:t>http://www.econ.tuwien.ac.at/hanappi/publications.html</a:t>
            </a:r>
          </a:p>
          <a:p>
            <a:r>
              <a:rPr lang="de-AT" dirty="0" smtClean="0"/>
              <a:t> </a:t>
            </a:r>
            <a:endParaRPr lang="de-AT" dirty="0"/>
          </a:p>
        </p:txBody>
      </p:sp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121</Words>
  <Application>Microsoft Office PowerPoint</Application>
  <PresentationFormat>Bildschirmpräsentation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Aspect</vt:lpstr>
      <vt:lpstr>Exploring possibilities for Europe's future financial architecture</vt:lpstr>
      <vt:lpstr>Overview</vt:lpstr>
      <vt:lpstr>The major crossroads</vt:lpstr>
      <vt:lpstr>Consequences of strategies</vt:lpstr>
      <vt:lpstr>Assessment of probabilities</vt:lpstr>
      <vt:lpstr>Conclusions for European policy</vt:lpstr>
      <vt:lpstr>Thank you for your attention</vt:lpstr>
    </vt:vector>
  </TitlesOfParts>
  <Company>TU Wien - Campusversion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possibilities for Europe's future financial architecture</dc:title>
  <dc:creator>n/a</dc:creator>
  <cp:lastModifiedBy>Hardy Hanappi</cp:lastModifiedBy>
  <cp:revision>25</cp:revision>
  <dcterms:created xsi:type="dcterms:W3CDTF">2012-09-18T09:55:32Z</dcterms:created>
  <dcterms:modified xsi:type="dcterms:W3CDTF">2012-09-20T08:15:44Z</dcterms:modified>
</cp:coreProperties>
</file>