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rdy\Documents\Data\empl_5EU_US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of Labour Productivity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EU 5 Countries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forward val="10"/>
            <c:dispRSqr val="0"/>
            <c:dispEq val="0"/>
          </c:trendline>
          <c:cat>
            <c:strRef>
              <c:f>'OECD.Stat export'!$E$63:$BN$63</c:f>
              <c:strCache>
                <c:ptCount val="62"/>
                <c:pt idx="0">
                  <c:v>1952</c:v>
                </c:pt>
                <c:pt idx="1">
                  <c:v>1953</c:v>
                </c:pt>
                <c:pt idx="2">
                  <c:v>1954</c:v>
                </c:pt>
                <c:pt idx="3">
                  <c:v>1955</c:v>
                </c:pt>
                <c:pt idx="4">
                  <c:v>1956</c:v>
                </c:pt>
                <c:pt idx="5">
                  <c:v>1957</c:v>
                </c:pt>
                <c:pt idx="6">
                  <c:v>1958</c:v>
                </c:pt>
                <c:pt idx="7">
                  <c:v>1959</c:v>
                </c:pt>
                <c:pt idx="8">
                  <c:v>1960</c:v>
                </c:pt>
                <c:pt idx="9">
                  <c:v>1961</c:v>
                </c:pt>
                <c:pt idx="10">
                  <c:v>1962</c:v>
                </c:pt>
                <c:pt idx="11">
                  <c:v>1963</c:v>
                </c:pt>
                <c:pt idx="12">
                  <c:v>1964</c:v>
                </c:pt>
                <c:pt idx="13">
                  <c:v>1965</c:v>
                </c:pt>
                <c:pt idx="14">
                  <c:v>1966</c:v>
                </c:pt>
                <c:pt idx="15">
                  <c:v>1967</c:v>
                </c:pt>
                <c:pt idx="16">
                  <c:v>1968</c:v>
                </c:pt>
                <c:pt idx="17">
                  <c:v>1969</c:v>
                </c:pt>
                <c:pt idx="18">
                  <c:v>1970</c:v>
                </c:pt>
                <c:pt idx="19">
                  <c:v>1971</c:v>
                </c:pt>
                <c:pt idx="20">
                  <c:v>1972</c:v>
                </c:pt>
                <c:pt idx="21">
                  <c:v>1973</c:v>
                </c:pt>
                <c:pt idx="22">
                  <c:v>1974</c:v>
                </c:pt>
                <c:pt idx="23">
                  <c:v>1975</c:v>
                </c:pt>
                <c:pt idx="24">
                  <c:v>1976</c:v>
                </c:pt>
                <c:pt idx="25">
                  <c:v>1977</c:v>
                </c:pt>
                <c:pt idx="26">
                  <c:v>1978</c:v>
                </c:pt>
                <c:pt idx="27">
                  <c:v>1979</c:v>
                </c:pt>
                <c:pt idx="28">
                  <c:v>1980</c:v>
                </c:pt>
                <c:pt idx="29">
                  <c:v>1981</c:v>
                </c:pt>
                <c:pt idx="30">
                  <c:v>1982</c:v>
                </c:pt>
                <c:pt idx="31">
                  <c:v>1983</c:v>
                </c:pt>
                <c:pt idx="32">
                  <c:v>1984</c:v>
                </c:pt>
                <c:pt idx="33">
                  <c:v>1985</c:v>
                </c:pt>
                <c:pt idx="34">
                  <c:v>1986</c:v>
                </c:pt>
                <c:pt idx="35">
                  <c:v>1987</c:v>
                </c:pt>
                <c:pt idx="36">
                  <c:v>1988</c:v>
                </c:pt>
                <c:pt idx="37">
                  <c:v>1989</c:v>
                </c:pt>
                <c:pt idx="38">
                  <c:v>1990</c:v>
                </c:pt>
                <c:pt idx="39">
                  <c:v>1991</c:v>
                </c:pt>
                <c:pt idx="40">
                  <c:v>1992</c:v>
                </c:pt>
                <c:pt idx="41">
                  <c:v>1993</c:v>
                </c:pt>
                <c:pt idx="42">
                  <c:v>1994</c:v>
                </c:pt>
                <c:pt idx="43">
                  <c:v>1995</c:v>
                </c:pt>
                <c:pt idx="44">
                  <c:v>1996</c:v>
                </c:pt>
                <c:pt idx="45">
                  <c:v>1997</c:v>
                </c:pt>
                <c:pt idx="46">
                  <c:v>1998</c:v>
                </c:pt>
                <c:pt idx="47">
                  <c:v>1999</c:v>
                </c:pt>
                <c:pt idx="48">
                  <c:v>2000</c:v>
                </c:pt>
                <c:pt idx="49">
                  <c:v>2001</c:v>
                </c:pt>
                <c:pt idx="50">
                  <c:v>2002</c:v>
                </c:pt>
                <c:pt idx="51">
                  <c:v>2003</c:v>
                </c:pt>
                <c:pt idx="52">
                  <c:v>2004</c:v>
                </c:pt>
                <c:pt idx="53">
                  <c:v>2005</c:v>
                </c:pt>
                <c:pt idx="54">
                  <c:v>2006</c:v>
                </c:pt>
                <c:pt idx="55">
                  <c:v>2007</c:v>
                </c:pt>
                <c:pt idx="56">
                  <c:v>2008</c:v>
                </c:pt>
                <c:pt idx="57">
                  <c:v>2009</c:v>
                </c:pt>
                <c:pt idx="58">
                  <c:v>2010</c:v>
                </c:pt>
                <c:pt idx="59">
                  <c:v>2011</c:v>
                </c:pt>
                <c:pt idx="60">
                  <c:v>2012</c:v>
                </c:pt>
                <c:pt idx="61">
                  <c:v>2013</c:v>
                </c:pt>
              </c:strCache>
            </c:strRef>
          </c:cat>
          <c:val>
            <c:numRef>
              <c:f>'OECD.Stat export'!$E$74:$BN$74</c:f>
              <c:numCache>
                <c:formatCode>0.00%</c:formatCode>
                <c:ptCount val="62"/>
                <c:pt idx="0">
                  <c:v>5.2473757225935502E-2</c:v>
                </c:pt>
                <c:pt idx="1">
                  <c:v>3.3167368699201782E-2</c:v>
                </c:pt>
                <c:pt idx="2">
                  <c:v>3.2472521690990686E-2</c:v>
                </c:pt>
                <c:pt idx="3">
                  <c:v>4.7278043698369965E-2</c:v>
                </c:pt>
                <c:pt idx="4">
                  <c:v>4.0056841770855334E-2</c:v>
                </c:pt>
                <c:pt idx="5">
                  <c:v>4.1217157216337119E-2</c:v>
                </c:pt>
                <c:pt idx="6">
                  <c:v>5.6701568176934281E-2</c:v>
                </c:pt>
                <c:pt idx="7">
                  <c:v>3.2758173879298136E-2</c:v>
                </c:pt>
                <c:pt idx="8">
                  <c:v>2.3883215774010091E-2</c:v>
                </c:pt>
                <c:pt idx="9">
                  <c:v>8.2812903022565498E-2</c:v>
                </c:pt>
                <c:pt idx="10">
                  <c:v>4.8596260720316087E-2</c:v>
                </c:pt>
                <c:pt idx="11">
                  <c:v>6.042147362980721E-2</c:v>
                </c:pt>
                <c:pt idx="12">
                  <c:v>5.0517085091072333E-2</c:v>
                </c:pt>
                <c:pt idx="13">
                  <c:v>6.122271104209398E-2</c:v>
                </c:pt>
                <c:pt idx="14">
                  <c:v>4.0165788417485748E-2</c:v>
                </c:pt>
                <c:pt idx="15">
                  <c:v>4.932085840257594E-2</c:v>
                </c:pt>
                <c:pt idx="16">
                  <c:v>5.1908903490712532E-2</c:v>
                </c:pt>
                <c:pt idx="17">
                  <c:v>2.8774436481234344E-2</c:v>
                </c:pt>
                <c:pt idx="18">
                  <c:v>5.683759377054165E-2</c:v>
                </c:pt>
                <c:pt idx="19">
                  <c:v>5.7029072166490336E-2</c:v>
                </c:pt>
                <c:pt idx="20">
                  <c:v>4.1832658873464698E-2</c:v>
                </c:pt>
                <c:pt idx="21">
                  <c:v>5.2097539617924148E-2</c:v>
                </c:pt>
                <c:pt idx="22">
                  <c:v>4.8528908812561306E-2</c:v>
                </c:pt>
                <c:pt idx="23">
                  <c:v>1.2344570404350882E-2</c:v>
                </c:pt>
                <c:pt idx="24">
                  <c:v>2.4833647006418005E-2</c:v>
                </c:pt>
                <c:pt idx="25">
                  <c:v>2.5335687590563434E-2</c:v>
                </c:pt>
                <c:pt idx="26">
                  <c:v>2.9646080125813969E-2</c:v>
                </c:pt>
                <c:pt idx="27">
                  <c:v>4.4127287424004499E-2</c:v>
                </c:pt>
                <c:pt idx="28">
                  <c:v>2.6637026793393352E-2</c:v>
                </c:pt>
                <c:pt idx="29">
                  <c:v>6.3433100757076324E-3</c:v>
                </c:pt>
                <c:pt idx="30">
                  <c:v>2.4042881811569671E-2</c:v>
                </c:pt>
                <c:pt idx="31">
                  <c:v>2.9049907432920311E-2</c:v>
                </c:pt>
                <c:pt idx="32">
                  <c:v>2.4564702185441583E-2</c:v>
                </c:pt>
                <c:pt idx="33">
                  <c:v>2.3796755174713517E-2</c:v>
                </c:pt>
                <c:pt idx="34">
                  <c:v>2.3146507780878192E-2</c:v>
                </c:pt>
                <c:pt idx="35">
                  <c:v>2.7567267238911661E-2</c:v>
                </c:pt>
                <c:pt idx="36">
                  <c:v>2.3188035670096654E-2</c:v>
                </c:pt>
                <c:pt idx="37">
                  <c:v>1.3339443261097327E-2</c:v>
                </c:pt>
                <c:pt idx="38">
                  <c:v>7.9483328040233607E-3</c:v>
                </c:pt>
                <c:pt idx="39">
                  <c:v>5.5705957947933121E-4</c:v>
                </c:pt>
                <c:pt idx="40">
                  <c:v>1.936921032388126E-2</c:v>
                </c:pt>
                <c:pt idx="41">
                  <c:v>1.7381342661570355E-2</c:v>
                </c:pt>
                <c:pt idx="42">
                  <c:v>3.2194814564108998E-2</c:v>
                </c:pt>
                <c:pt idx="43">
                  <c:v>2.4334116513924704E-2</c:v>
                </c:pt>
                <c:pt idx="44">
                  <c:v>1.334539421389758E-2</c:v>
                </c:pt>
                <c:pt idx="45">
                  <c:v>1.812910390090873E-2</c:v>
                </c:pt>
                <c:pt idx="46">
                  <c:v>9.6427218329649279E-3</c:v>
                </c:pt>
                <c:pt idx="47">
                  <c:v>8.1764032131112479E-3</c:v>
                </c:pt>
                <c:pt idx="48">
                  <c:v>1.6495443793067752E-2</c:v>
                </c:pt>
                <c:pt idx="49">
                  <c:v>8.1977059187009552E-3</c:v>
                </c:pt>
                <c:pt idx="50">
                  <c:v>3.8670725701192713E-3</c:v>
                </c:pt>
                <c:pt idx="51">
                  <c:v>7.3319573504912125E-3</c:v>
                </c:pt>
                <c:pt idx="52">
                  <c:v>9.1156515517229735E-3</c:v>
                </c:pt>
                <c:pt idx="53">
                  <c:v>1.150851772161603E-2</c:v>
                </c:pt>
                <c:pt idx="54">
                  <c:v>1.6704831949828615E-2</c:v>
                </c:pt>
                <c:pt idx="55">
                  <c:v>1.0763722304568573E-2</c:v>
                </c:pt>
                <c:pt idx="56">
                  <c:v>-6.8447155603738787E-3</c:v>
                </c:pt>
                <c:pt idx="57">
                  <c:v>-3.9090954072785178E-2</c:v>
                </c:pt>
                <c:pt idx="58">
                  <c:v>2.544153369652841E-2</c:v>
                </c:pt>
                <c:pt idx="59">
                  <c:v>1.4606388910265413E-2</c:v>
                </c:pt>
                <c:pt idx="60">
                  <c:v>-1.6833044065646709E-3</c:v>
                </c:pt>
                <c:pt idx="61">
                  <c:v>2.3925896074130175E-3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3271672"/>
        <c:axId val="293272456"/>
      </c:lineChart>
      <c:catAx>
        <c:axId val="29327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272456"/>
        <c:crosses val="autoZero"/>
        <c:auto val="1"/>
        <c:lblAlgn val="ctr"/>
        <c:lblOffset val="100"/>
        <c:noMultiLvlLbl val="0"/>
      </c:catAx>
      <c:valAx>
        <c:axId val="293272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271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40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02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3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7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99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19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67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71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1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1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57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336F-A26E-42E6-B9EE-86743468BFA5}" type="datetimeFigureOut">
              <a:rPr lang="de-DE" smtClean="0"/>
              <a:t>15.10.2014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FBEC-2B32-412B-8928-0F06C3EE91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81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.tuwien.ac.at/hanappi" TargetMode="External"/><Relationship Id="rId2" Type="http://schemas.openxmlformats.org/officeDocument/2006/relationships/hyperlink" Target="mailto:hanappi@econ.tuwien.ac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.tuwien.ac.at/hanappi/publication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30423"/>
            <a:ext cx="9144000" cy="1765139"/>
          </a:xfrm>
        </p:spPr>
        <p:txBody>
          <a:bodyPr>
            <a:normAutofit/>
          </a:bodyPr>
          <a:lstStyle/>
          <a:p>
            <a:r>
              <a:rPr lang="en-GB" sz="5000" b="1" dirty="0">
                <a:latin typeface="Arial Rounded MT Bold" panose="020F0704030504030204" pitchFamily="34" charset="0"/>
              </a:rPr>
              <a:t>A Vision for Europe: </a:t>
            </a:r>
            <a:r>
              <a:rPr lang="en-GB" sz="5000" b="1" dirty="0" smtClean="0">
                <a:latin typeface="Arial Rounded MT Bold" panose="020F0704030504030204" pitchFamily="34" charset="0"/>
              </a:rPr>
              <a:t/>
            </a:r>
            <a:br>
              <a:rPr lang="en-GB" sz="5000" b="1" dirty="0" smtClean="0">
                <a:latin typeface="Arial Rounded MT Bold" panose="020F0704030504030204" pitchFamily="34" charset="0"/>
              </a:rPr>
            </a:br>
            <a:r>
              <a:rPr lang="en-GB" sz="5000" b="1" dirty="0" smtClean="0">
                <a:latin typeface="Arial Rounded MT Bold" panose="020F0704030504030204" pitchFamily="34" charset="0"/>
              </a:rPr>
              <a:t>No </a:t>
            </a:r>
            <a:r>
              <a:rPr lang="en-GB" sz="5000" b="1" dirty="0">
                <a:latin typeface="Arial Rounded MT Bold" panose="020F0704030504030204" pitchFamily="34" charset="0"/>
              </a:rPr>
              <a:t>Unemployment</a:t>
            </a:r>
            <a:endParaRPr lang="de-DE" sz="5000" dirty="0">
              <a:latin typeface="Arial Rounded MT Bold" panose="020F07040305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80188" y="3284376"/>
            <a:ext cx="10431624" cy="241662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Hardy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Hanappi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 personam Jean Monnet Chair for Political Economy of European Integration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hanappi@econ.tuwien.ac.at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Homepage: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http://www.econ.tuwien.ac.at/hanappi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Institute for Mathematical Methods in Economics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Vienna University of Technology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9837"/>
            <a:ext cx="10515600" cy="475861"/>
          </a:xfrm>
        </p:spPr>
        <p:txBody>
          <a:bodyPr>
            <a:normAutofit fontScale="90000"/>
          </a:bodyPr>
          <a:lstStyle/>
          <a:p>
            <a:r>
              <a:rPr lang="de-DE" sz="3600" b="1" dirty="0" err="1" smtClean="0">
                <a:latin typeface="Arial Rounded MT Bold" panose="020F0704030504030204" pitchFamily="34" charset="0"/>
              </a:rPr>
              <a:t>Supplementary</a:t>
            </a:r>
            <a:r>
              <a:rPr lang="de-DE" sz="3600" b="1" dirty="0" smtClean="0">
                <a:latin typeface="Arial Rounded MT Bold" panose="020F0704030504030204" pitchFamily="34" charset="0"/>
              </a:rPr>
              <a:t> Texts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37797"/>
            <a:ext cx="10515600" cy="410864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Hanappi H., 2010, </a:t>
            </a:r>
            <a:r>
              <a:rPr lang="en-US" b="1" dirty="0"/>
              <a:t>The Beat of Visions</a:t>
            </a:r>
            <a:r>
              <a:rPr lang="en-US" dirty="0"/>
              <a:t>. The challenging features of a new global mode of </a:t>
            </a:r>
            <a:r>
              <a:rPr lang="en-US" dirty="0" smtClean="0"/>
              <a:t>production.</a:t>
            </a:r>
          </a:p>
          <a:p>
            <a:pPr>
              <a:lnSpc>
                <a:spcPct val="110000"/>
              </a:lnSpc>
            </a:pPr>
            <a:r>
              <a:rPr lang="en-US" dirty="0"/>
              <a:t>Hanappi H., 2012, </a:t>
            </a:r>
            <a:r>
              <a:rPr lang="en-US" b="1" dirty="0"/>
              <a:t>Shangri-La Governance</a:t>
            </a:r>
            <a:r>
              <a:rPr lang="en-US" dirty="0"/>
              <a:t>. A Sketch of an Integral Solution for European Economic Policy based on a Synthesis of Europe's </a:t>
            </a:r>
            <a:r>
              <a:rPr lang="en-US" dirty="0" smtClean="0"/>
              <a:t>Problems.</a:t>
            </a:r>
          </a:p>
          <a:p>
            <a:r>
              <a:rPr lang="en-US" dirty="0"/>
              <a:t>Hanappi H. and Hanappi-Egger E., 2013, </a:t>
            </a:r>
            <a:r>
              <a:rPr lang="en-US" b="1" dirty="0"/>
              <a:t>Gramsci meets Veblen: On the search for a new revolutionary </a:t>
            </a:r>
            <a:r>
              <a:rPr lang="en-US" b="1" dirty="0" smtClean="0"/>
              <a:t>class.</a:t>
            </a:r>
          </a:p>
          <a:p>
            <a:r>
              <a:rPr lang="en-US" dirty="0"/>
              <a:t>Hanappi H., 2013, </a:t>
            </a:r>
            <a:r>
              <a:rPr lang="en-US" b="1" dirty="0"/>
              <a:t>Can Europe Survive? </a:t>
            </a:r>
            <a:r>
              <a:rPr lang="en-US" dirty="0"/>
              <a:t>Ten Commandments for Europe’s Next Ten </a:t>
            </a:r>
            <a:r>
              <a:rPr lang="en-US" dirty="0" smtClean="0"/>
              <a:t>Years.</a:t>
            </a:r>
          </a:p>
          <a:p>
            <a:r>
              <a:rPr lang="en-US" dirty="0"/>
              <a:t>Hanappi H., 2013, </a:t>
            </a:r>
            <a:r>
              <a:rPr lang="en-US" b="1" dirty="0"/>
              <a:t>Money, Credit, Capital, and the State</a:t>
            </a:r>
            <a:r>
              <a:rPr lang="en-US" dirty="0"/>
              <a:t>, On the evolution of money and </a:t>
            </a:r>
            <a:r>
              <a:rPr lang="en-US" dirty="0" smtClean="0"/>
              <a:t>institutions.</a:t>
            </a:r>
          </a:p>
          <a:p>
            <a:r>
              <a:rPr lang="en-US" dirty="0"/>
              <a:t>Hanappi H., 2014, </a:t>
            </a:r>
            <a:r>
              <a:rPr lang="en-US" b="1" dirty="0"/>
              <a:t>Evolutionary Dynamics in Revolutionary </a:t>
            </a:r>
            <a:r>
              <a:rPr lang="en-US" b="1" dirty="0" smtClean="0"/>
              <a:t>Times.</a:t>
            </a:r>
          </a:p>
          <a:p>
            <a:r>
              <a:rPr lang="en-US" dirty="0"/>
              <a:t>Hanappi H., 2014, </a:t>
            </a:r>
            <a:r>
              <a:rPr lang="en-US" b="1" dirty="0"/>
              <a:t>South-East Europe in </a:t>
            </a:r>
            <a:r>
              <a:rPr lang="en-US" b="1" dirty="0" smtClean="0"/>
              <a:t>Evolution.</a:t>
            </a:r>
          </a:p>
          <a:p>
            <a:r>
              <a:rPr lang="en-US" dirty="0"/>
              <a:t>Hanappi H., 2014, </a:t>
            </a:r>
            <a:r>
              <a:rPr lang="en-US" b="1" dirty="0"/>
              <a:t>Evolutionary Political Economy in Crisis </a:t>
            </a:r>
            <a:r>
              <a:rPr lang="en-US" b="1" dirty="0" smtClean="0"/>
              <a:t>Mode.</a:t>
            </a:r>
          </a:p>
          <a:p>
            <a:pPr>
              <a:lnSpc>
                <a:spcPct val="110000"/>
              </a:lnSpc>
            </a:pPr>
            <a:r>
              <a:rPr lang="en-US" dirty="0"/>
              <a:t>Hanappi H., 2014, </a:t>
            </a:r>
            <a:r>
              <a:rPr lang="en-US" b="1" dirty="0"/>
              <a:t>Bridges to Babylon</a:t>
            </a:r>
            <a:r>
              <a:rPr lang="en-US" dirty="0"/>
              <a:t>. Critical Economic Policy: From Keynesian Macroeconomics to Evolutionary Macroeconomic Simulation </a:t>
            </a:r>
            <a:r>
              <a:rPr lang="en-US" dirty="0" smtClean="0"/>
              <a:t>Models.</a:t>
            </a:r>
          </a:p>
          <a:p>
            <a:r>
              <a:rPr lang="en-US" dirty="0"/>
              <a:t>Hanappi H., 2014, </a:t>
            </a:r>
            <a:r>
              <a:rPr lang="en-US" b="1" dirty="0"/>
              <a:t>Defeating Nationalism in Europe</a:t>
            </a:r>
            <a:r>
              <a:rPr lang="en-US" dirty="0"/>
              <a:t>. Voting mechanisms for highly integrated economies</a:t>
            </a:r>
            <a:endParaRPr lang="en-US" b="1" dirty="0" smtClean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816290" y="5548540"/>
            <a:ext cx="8134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All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available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at 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  <a:hlinkClick r:id="rId2"/>
              </a:rPr>
              <a:t>www.econ.tuwien.ac.at/hanappi/publications.html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59280" y="5548540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389845" y="298227"/>
            <a:ext cx="44771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</a:t>
            </a:r>
            <a:r>
              <a:rPr lang="de-DE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de-DE" sz="2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you</a:t>
            </a:r>
            <a:r>
              <a:rPr lang="de-DE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de-DE" sz="2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for</a:t>
            </a:r>
            <a:r>
              <a:rPr lang="de-DE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de-DE" sz="2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your</a:t>
            </a:r>
            <a:r>
              <a:rPr lang="de-DE" sz="2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de-DE" sz="2800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attention</a:t>
            </a:r>
            <a:endParaRPr lang="de-DE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837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 smtClean="0">
                <a:latin typeface="Arial Rounded MT Bold" panose="020F0704030504030204" pitchFamily="34" charset="0"/>
              </a:rPr>
              <a:t>Overview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68221"/>
            <a:ext cx="10515600" cy="354880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dirty="0" smtClean="0">
                <a:latin typeface="Arial Rounded MT Bold" panose="020F0704030504030204" pitchFamily="34" charset="0"/>
              </a:rPr>
              <a:t>Motivation</a:t>
            </a:r>
          </a:p>
          <a:p>
            <a:pPr>
              <a:spcAft>
                <a:spcPts val="1200"/>
              </a:spcAft>
            </a:pPr>
            <a:r>
              <a:rPr lang="de-DE" dirty="0" err="1" smtClean="0">
                <a:latin typeface="Arial Rounded MT Bold" panose="020F0704030504030204" pitchFamily="34" charset="0"/>
              </a:rPr>
              <a:t>Sequence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of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causation</a:t>
            </a:r>
            <a:endParaRPr lang="de-DE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 Rounded MT Bold" panose="020F0704030504030204" pitchFamily="34" charset="0"/>
              </a:rPr>
              <a:t>European Union </a:t>
            </a:r>
            <a:r>
              <a:rPr lang="de-DE" dirty="0" err="1" smtClean="0">
                <a:latin typeface="Arial Rounded MT Bold" panose="020F0704030504030204" pitchFamily="34" charset="0"/>
              </a:rPr>
              <a:t>and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Employment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Policy</a:t>
            </a:r>
            <a:endParaRPr lang="de-DE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 Rounded MT Bold" panose="020F0704030504030204" pitchFamily="34" charset="0"/>
              </a:rPr>
              <a:t>A </a:t>
            </a:r>
            <a:r>
              <a:rPr lang="de-DE" dirty="0" err="1" smtClean="0">
                <a:latin typeface="Arial Rounded MT Bold" panose="020F0704030504030204" pitchFamily="34" charset="0"/>
              </a:rPr>
              <a:t>new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policy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proposal</a:t>
            </a:r>
            <a:endParaRPr lang="de-DE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 smtClean="0">
                <a:latin typeface="Arial Rounded MT Bold" panose="020F0704030504030204" pitchFamily="34" charset="0"/>
              </a:rPr>
              <a:t>On </a:t>
            </a:r>
            <a:r>
              <a:rPr lang="de-DE" dirty="0" err="1" smtClean="0">
                <a:latin typeface="Arial Rounded MT Bold" panose="020F0704030504030204" pitchFamily="34" charset="0"/>
              </a:rPr>
              <a:t>visions</a:t>
            </a:r>
            <a:r>
              <a:rPr lang="de-DE" dirty="0">
                <a:latin typeface="Arial Rounded MT Bold" panose="020F0704030504030204" pitchFamily="34" charset="0"/>
              </a:rPr>
              <a:t>,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emancipation</a:t>
            </a:r>
            <a:r>
              <a:rPr lang="de-DE" dirty="0" smtClean="0">
                <a:latin typeface="Arial Rounded MT Bold" panose="020F0704030504030204" pitchFamily="34" charset="0"/>
              </a:rPr>
              <a:t>, </a:t>
            </a:r>
            <a:r>
              <a:rPr lang="de-DE" dirty="0" err="1" smtClean="0">
                <a:latin typeface="Arial Rounded MT Bold" panose="020F0704030504030204" pitchFamily="34" charset="0"/>
              </a:rPr>
              <a:t>and</a:t>
            </a:r>
            <a:r>
              <a:rPr lang="de-DE" dirty="0" smtClean="0">
                <a:latin typeface="Arial Rounded MT Bold" panose="020F0704030504030204" pitchFamily="34" charset="0"/>
              </a:rPr>
              <a:t> European </a:t>
            </a:r>
            <a:r>
              <a:rPr lang="de-DE" dirty="0" err="1" smtClean="0">
                <a:latin typeface="Arial Rounded MT Bold" panose="020F0704030504030204" pitchFamily="34" charset="0"/>
              </a:rPr>
              <a:t>unification</a:t>
            </a:r>
            <a:endParaRPr lang="de-DE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94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Arial Rounded MT Bold" panose="020F0704030504030204" pitchFamily="34" charset="0"/>
              </a:rPr>
              <a:t>Motivation</a:t>
            </a:r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431" y="365125"/>
            <a:ext cx="5779070" cy="3553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/>
          <p:nvPr/>
        </p:nvPicPr>
        <p:blipFill>
          <a:blip r:embed="rId3"/>
          <a:stretch>
            <a:fillRect/>
          </a:stretch>
        </p:blipFill>
        <p:spPr>
          <a:xfrm>
            <a:off x="838200" y="4095860"/>
            <a:ext cx="7055498" cy="231523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173616" y="4954555"/>
            <a:ext cx="315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rial Rounded MT Bold" panose="020F0704030504030204" pitchFamily="34" charset="0"/>
              </a:rPr>
              <a:t>Youth unemployment rates</a:t>
            </a:r>
            <a:endParaRPr lang="de-DE" dirty="0">
              <a:latin typeface="Arial Rounded MT Bold" panose="020F0704030504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03367" y="1938108"/>
            <a:ext cx="3369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Unemployment in 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r>
              <a:rPr lang="en-GB" dirty="0" smtClean="0">
                <a:latin typeface="Arial Rounded MT Bold" panose="020F0704030504030204" pitchFamily="34" charset="0"/>
              </a:rPr>
              <a:t>Mediterranean </a:t>
            </a:r>
            <a:r>
              <a:rPr lang="en-GB" dirty="0">
                <a:latin typeface="Arial Rounded MT Bold" panose="020F0704030504030204" pitchFamily="34" charset="0"/>
              </a:rPr>
              <a:t>EU Countries</a:t>
            </a:r>
            <a:endParaRPr lang="de-DE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4"/>
          </a:xfrm>
        </p:spPr>
        <p:txBody>
          <a:bodyPr>
            <a:normAutofit/>
          </a:bodyPr>
          <a:lstStyle/>
          <a:p>
            <a:r>
              <a:rPr lang="de-DE" sz="3600" dirty="0" err="1">
                <a:latin typeface="Arial Rounded MT Bold" panose="020F0704030504030204" pitchFamily="34" charset="0"/>
              </a:rPr>
              <a:t>Sequence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>
                <a:latin typeface="Arial Rounded MT Bold" panose="020F0704030504030204" pitchFamily="34" charset="0"/>
              </a:rPr>
              <a:t>of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>
                <a:latin typeface="Arial Rounded MT Bold" panose="020F0704030504030204" pitchFamily="34" charset="0"/>
              </a:rPr>
              <a:t>causation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38200" y="1474237"/>
            <a:ext cx="245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>
                <a:latin typeface="Arial Rounded MT Bold" panose="020F0704030504030204" pitchFamily="34" charset="0"/>
              </a:rPr>
              <a:t>Searching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the</a:t>
            </a:r>
            <a:r>
              <a:rPr lang="de-DE" dirty="0" smtClean="0">
                <a:latin typeface="Arial Rounded MT Bold" panose="020F0704030504030204" pitchFamily="34" charset="0"/>
              </a:rPr>
              <a:t> </a:t>
            </a:r>
            <a:r>
              <a:rPr lang="de-DE" dirty="0" err="1" smtClean="0">
                <a:latin typeface="Arial Rounded MT Bold" panose="020F0704030504030204" pitchFamily="34" charset="0"/>
              </a:rPr>
              <a:t>roots</a:t>
            </a:r>
            <a:r>
              <a:rPr lang="de-DE" dirty="0" smtClean="0">
                <a:latin typeface="Arial Rounded MT Bold" panose="020F0704030504030204" pitchFamily="34" charset="0"/>
              </a:rPr>
              <a:t>: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658449" y="1366515"/>
            <a:ext cx="299312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86605" y="2375101"/>
            <a:ext cx="208903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SMEs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decreases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897939" y="2542657"/>
            <a:ext cx="172515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Austerity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91653" y="2391382"/>
            <a:ext cx="299152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TNCs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personell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188782" y="4072227"/>
            <a:ext cx="178125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Bailout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banks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064193" y="3267098"/>
            <a:ext cx="25330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Rising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debt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929053" y="3959040"/>
            <a:ext cx="255871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Speculative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rate</a:t>
            </a:r>
          </a:p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attacks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079410" y="4918622"/>
            <a:ext cx="30957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Unrealistic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promises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global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570484" y="4918621"/>
            <a:ext cx="3618298" cy="584775"/>
          </a:xfrm>
          <a:prstGeom prst="rect">
            <a:avLst/>
          </a:prstGeom>
          <a:noFill/>
          <a:ln w="63500"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increases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sight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OECD countries 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erade Verbindung mit Pfeil 14"/>
          <p:cNvCxnSpPr>
            <a:stCxn id="8" idx="0"/>
          </p:cNvCxnSpPr>
          <p:nvPr/>
        </p:nvCxnSpPr>
        <p:spPr>
          <a:xfrm flipV="1">
            <a:off x="2487416" y="1951290"/>
            <a:ext cx="1171033" cy="440092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endCxn id="12" idx="1"/>
          </p:cNvCxnSpPr>
          <p:nvPr/>
        </p:nvCxnSpPr>
        <p:spPr>
          <a:xfrm flipV="1">
            <a:off x="6188782" y="5211010"/>
            <a:ext cx="890628" cy="33141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2" idx="0"/>
          </p:cNvCxnSpPr>
          <p:nvPr/>
        </p:nvCxnSpPr>
        <p:spPr>
          <a:xfrm flipH="1" flipV="1">
            <a:off x="7079410" y="4393786"/>
            <a:ext cx="1547860" cy="524836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endCxn id="11" idx="2"/>
          </p:cNvCxnSpPr>
          <p:nvPr/>
        </p:nvCxnSpPr>
        <p:spPr>
          <a:xfrm flipV="1">
            <a:off x="8661332" y="4543815"/>
            <a:ext cx="1547078" cy="357913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endCxn id="10" idx="2"/>
          </p:cNvCxnSpPr>
          <p:nvPr/>
        </p:nvCxnSpPr>
        <p:spPr>
          <a:xfrm flipH="1" flipV="1">
            <a:off x="9330726" y="3605652"/>
            <a:ext cx="844403" cy="353388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6938845" y="3605652"/>
            <a:ext cx="1125348" cy="473966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endCxn id="7" idx="2"/>
          </p:cNvCxnSpPr>
          <p:nvPr/>
        </p:nvCxnSpPr>
        <p:spPr>
          <a:xfrm flipH="1" flipV="1">
            <a:off x="8760515" y="2881211"/>
            <a:ext cx="701237" cy="401146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 flipH="1" flipV="1">
            <a:off x="6651576" y="1951290"/>
            <a:ext cx="2116476" cy="592492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endCxn id="5" idx="2"/>
          </p:cNvCxnSpPr>
          <p:nvPr/>
        </p:nvCxnSpPr>
        <p:spPr>
          <a:xfrm flipH="1" flipV="1">
            <a:off x="5155013" y="1951290"/>
            <a:ext cx="654484" cy="435797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endCxn id="8" idx="2"/>
          </p:cNvCxnSpPr>
          <p:nvPr/>
        </p:nvCxnSpPr>
        <p:spPr>
          <a:xfrm flipH="1" flipV="1">
            <a:off x="2487416" y="2976157"/>
            <a:ext cx="1869492" cy="1926762"/>
          </a:xfrm>
          <a:prstGeom prst="straightConnector1">
            <a:avLst/>
          </a:prstGeom>
          <a:ln w="444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8" idx="3"/>
            <a:endCxn id="6" idx="1"/>
          </p:cNvCxnSpPr>
          <p:nvPr/>
        </p:nvCxnSpPr>
        <p:spPr>
          <a:xfrm flipV="1">
            <a:off x="3983178" y="2667489"/>
            <a:ext cx="803427" cy="16281"/>
          </a:xfrm>
          <a:prstGeom prst="straightConnector1">
            <a:avLst/>
          </a:prstGeom>
          <a:ln w="4445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7" idx="1"/>
            <a:endCxn id="6" idx="3"/>
          </p:cNvCxnSpPr>
          <p:nvPr/>
        </p:nvCxnSpPr>
        <p:spPr>
          <a:xfrm flipH="1" flipV="1">
            <a:off x="6875638" y="2667489"/>
            <a:ext cx="1022301" cy="44445"/>
          </a:xfrm>
          <a:prstGeom prst="straightConnector1">
            <a:avLst/>
          </a:prstGeom>
          <a:ln w="44450">
            <a:solidFill>
              <a:schemeClr val="accent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391469" y="5839891"/>
            <a:ext cx="50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Impasse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mode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production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! 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747507" y="5839891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6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3142"/>
            <a:ext cx="10515600" cy="62515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Arial Rounded MT Bold" panose="020F0704030504030204" pitchFamily="34" charset="0"/>
              </a:rPr>
              <a:t>European Union </a:t>
            </a:r>
            <a:r>
              <a:rPr lang="de-DE" sz="3600" dirty="0" err="1">
                <a:latin typeface="Arial Rounded MT Bold" panose="020F0704030504030204" pitchFamily="34" charset="0"/>
              </a:rPr>
              <a:t>and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>
                <a:latin typeface="Arial Rounded MT Bold" panose="020F0704030504030204" pitchFamily="34" charset="0"/>
              </a:rPr>
              <a:t>Employment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Policy</a:t>
            </a:r>
            <a:r>
              <a:rPr lang="de-DE" sz="3600" dirty="0" smtClean="0">
                <a:latin typeface="Arial Rounded MT Bold" panose="020F0704030504030204" pitchFamily="34" charset="0"/>
              </a:rPr>
              <a:t> 1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27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The </a:t>
            </a:r>
            <a:r>
              <a:rPr lang="de-DE" dirty="0" err="1"/>
              <a:t>unification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originated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intention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b="1" dirty="0" err="1"/>
              <a:t>support</a:t>
            </a:r>
            <a:endParaRPr lang="de-DE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b="1" dirty="0"/>
              <a:t>European TNCs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b="1" dirty="0" err="1"/>
              <a:t>common</a:t>
            </a:r>
            <a:r>
              <a:rPr lang="de-DE" b="1" dirty="0"/>
              <a:t> European </a:t>
            </a:r>
            <a:r>
              <a:rPr lang="de-DE" b="1" dirty="0" err="1"/>
              <a:t>political</a:t>
            </a:r>
            <a:r>
              <a:rPr lang="de-DE" b="1" dirty="0"/>
              <a:t> </a:t>
            </a:r>
            <a:r>
              <a:rPr lang="de-DE" b="1" dirty="0" err="1"/>
              <a:t>agency</a:t>
            </a:r>
            <a:r>
              <a:rPr lang="de-DE" b="1" dirty="0"/>
              <a:t> </a:t>
            </a:r>
            <a:r>
              <a:rPr lang="de-DE" dirty="0"/>
              <a:t>–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explicit </a:t>
            </a:r>
            <a:r>
              <a:rPr lang="de-DE" dirty="0" err="1"/>
              <a:t>social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component</a:t>
            </a:r>
            <a:r>
              <a:rPr lang="de-DE" dirty="0"/>
              <a:t>.  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838200" y="3724943"/>
            <a:ext cx="10515600" cy="1542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Basic </a:t>
            </a:r>
            <a:r>
              <a:rPr lang="de-DE" dirty="0" err="1" smtClean="0"/>
              <a:t>assumption</a:t>
            </a:r>
            <a:r>
              <a:rPr lang="de-DE" dirty="0" smtClean="0"/>
              <a:t>: </a:t>
            </a:r>
            <a:r>
              <a:rPr lang="de-DE" b="1" dirty="0" err="1" smtClean="0"/>
              <a:t>Employment</a:t>
            </a:r>
            <a:r>
              <a:rPr lang="de-DE" b="1" dirty="0" smtClean="0"/>
              <a:t> </a:t>
            </a:r>
            <a:r>
              <a:rPr lang="de-DE" b="1" dirty="0" err="1" smtClean="0"/>
              <a:t>follows</a:t>
            </a:r>
            <a:r>
              <a:rPr lang="de-DE" b="1" dirty="0" smtClean="0"/>
              <a:t> </a:t>
            </a:r>
            <a:r>
              <a:rPr lang="de-DE" b="1" dirty="0" err="1" smtClean="0"/>
              <a:t>capital</a:t>
            </a:r>
            <a:r>
              <a:rPr lang="de-DE" b="1" dirty="0" smtClean="0"/>
              <a:t> </a:t>
            </a:r>
            <a:r>
              <a:rPr lang="de-DE" b="1" dirty="0" err="1" smtClean="0"/>
              <a:t>accumulation</a:t>
            </a:r>
            <a:r>
              <a:rPr lang="de-DE" b="1" dirty="0" smtClean="0"/>
              <a:t> </a:t>
            </a:r>
            <a:r>
              <a:rPr lang="de-DE" dirty="0" err="1" smtClean="0"/>
              <a:t>automatically</a:t>
            </a:r>
            <a:r>
              <a:rPr lang="de-DE" dirty="0" smtClean="0"/>
              <a:t>, GDP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breeds</a:t>
            </a:r>
            <a:r>
              <a:rPr lang="de-DE" dirty="0" smtClean="0"/>
              <a:t> </a:t>
            </a:r>
            <a:r>
              <a:rPr lang="de-DE" dirty="0" err="1" smtClean="0"/>
              <a:t>jobs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pressure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SD </a:t>
            </a:r>
            <a:r>
              <a:rPr lang="de-DE" dirty="0" err="1" smtClean="0"/>
              <a:t>even</a:t>
            </a:r>
            <a:r>
              <a:rPr lang="de-DE" dirty="0" smtClean="0"/>
              <a:t> real wage </a:t>
            </a:r>
            <a:r>
              <a:rPr lang="de-DE" dirty="0" err="1" smtClean="0"/>
              <a:t>growth</a:t>
            </a:r>
            <a:r>
              <a:rPr lang="de-DE" dirty="0" smtClean="0"/>
              <a:t>). 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559420" y="5513319"/>
            <a:ext cx="50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There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was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employment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policy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! 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59475" y="5513319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3142"/>
            <a:ext cx="10515600" cy="62515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Arial Rounded MT Bold" panose="020F0704030504030204" pitchFamily="34" charset="0"/>
              </a:rPr>
              <a:t>European Union </a:t>
            </a:r>
            <a:r>
              <a:rPr lang="de-DE" sz="3600" dirty="0" err="1">
                <a:latin typeface="Arial Rounded MT Bold" panose="020F0704030504030204" pitchFamily="34" charset="0"/>
              </a:rPr>
              <a:t>and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>
                <a:latin typeface="Arial Rounded MT Bold" panose="020F0704030504030204" pitchFamily="34" charset="0"/>
              </a:rPr>
              <a:t>Employment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Policy</a:t>
            </a:r>
            <a:r>
              <a:rPr lang="de-DE" sz="3600" smtClean="0">
                <a:latin typeface="Arial Rounded MT Bold" panose="020F0704030504030204" pitchFamily="34" charset="0"/>
              </a:rPr>
              <a:t> 2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272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The </a:t>
            </a:r>
            <a:r>
              <a:rPr lang="de-DE" b="1" dirty="0" err="1" smtClean="0"/>
              <a:t>emancipation</a:t>
            </a:r>
            <a:r>
              <a:rPr lang="de-DE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Europe‘s</a:t>
            </a:r>
            <a:r>
              <a:rPr lang="de-DE" b="1" dirty="0" smtClean="0"/>
              <a:t> </a:t>
            </a:r>
            <a:r>
              <a:rPr lang="de-DE" b="1" dirty="0" err="1" smtClean="0"/>
              <a:t>democratic</a:t>
            </a:r>
            <a:r>
              <a:rPr lang="de-DE" b="1" dirty="0" smtClean="0"/>
              <a:t> </a:t>
            </a:r>
            <a:r>
              <a:rPr lang="de-DE" b="1" dirty="0" err="1" smtClean="0"/>
              <a:t>governance</a:t>
            </a:r>
            <a:r>
              <a:rPr lang="de-DE" b="1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enforcement</a:t>
            </a:r>
            <a:r>
              <a:rPr lang="de-DE" dirty="0" smtClean="0"/>
              <a:t> 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„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“, e.g.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policy</a:t>
            </a:r>
            <a:r>
              <a:rPr lang="de-DE" dirty="0" smtClean="0"/>
              <a:t>, a </a:t>
            </a:r>
            <a:r>
              <a:rPr lang="de-DE" dirty="0" err="1" smtClean="0"/>
              <a:t>democratic</a:t>
            </a:r>
            <a:r>
              <a:rPr lang="de-DE" dirty="0" smtClean="0"/>
              <a:t> </a:t>
            </a:r>
            <a:r>
              <a:rPr lang="de-DE" dirty="0" err="1" smtClean="0"/>
              <a:t>governance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intermediaries (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: </a:t>
            </a:r>
            <a:r>
              <a:rPr lang="de-DE" dirty="0" err="1" smtClean="0"/>
              <a:t>banking</a:t>
            </a:r>
            <a:r>
              <a:rPr lang="de-DE" dirty="0" smtClean="0"/>
              <a:t> </a:t>
            </a:r>
            <a:r>
              <a:rPr lang="de-DE" dirty="0" err="1" smtClean="0"/>
              <a:t>union</a:t>
            </a:r>
            <a:r>
              <a:rPr lang="de-DE" dirty="0" smtClean="0"/>
              <a:t>?), etc. .  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838200" y="3724943"/>
            <a:ext cx="10515600" cy="15427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The </a:t>
            </a:r>
            <a:r>
              <a:rPr lang="de-DE" dirty="0" err="1" smtClean="0"/>
              <a:t>central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b="1" dirty="0" err="1" smtClean="0"/>
              <a:t>organise</a:t>
            </a:r>
            <a:r>
              <a:rPr lang="de-DE" b="1" dirty="0" smtClean="0"/>
              <a:t> a </a:t>
            </a:r>
            <a:r>
              <a:rPr lang="de-DE" b="1" dirty="0" err="1" smtClean="0"/>
              <a:t>democratic</a:t>
            </a:r>
            <a:r>
              <a:rPr lang="de-DE" b="1" dirty="0" smtClean="0"/>
              <a:t> </a:t>
            </a:r>
            <a:r>
              <a:rPr lang="de-DE" b="1" dirty="0" err="1" smtClean="0"/>
              <a:t>force</a:t>
            </a:r>
            <a:r>
              <a:rPr lang="de-DE" b="1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exert</a:t>
            </a:r>
            <a:r>
              <a:rPr lang="de-DE" dirty="0" smtClean="0"/>
              <a:t> power on EU </a:t>
            </a:r>
            <a:r>
              <a:rPr lang="de-DE" dirty="0" err="1" smtClean="0"/>
              <a:t>decision-makers</a:t>
            </a:r>
            <a:r>
              <a:rPr lang="de-DE" dirty="0" smtClean="0"/>
              <a:t>.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–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,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dynamics</a:t>
            </a:r>
            <a:r>
              <a:rPr lang="de-DE" dirty="0" smtClean="0"/>
              <a:t>, </a:t>
            </a:r>
            <a:r>
              <a:rPr lang="de-DE" dirty="0" err="1" smtClean="0"/>
              <a:t>alienation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r>
              <a:rPr lang="de-DE" dirty="0" smtClean="0"/>
              <a:t>, </a:t>
            </a:r>
            <a:r>
              <a:rPr lang="de-DE" dirty="0" err="1" smtClean="0"/>
              <a:t>coalition</a:t>
            </a:r>
            <a:r>
              <a:rPr lang="de-DE" dirty="0" smtClean="0"/>
              <a:t> </a:t>
            </a:r>
            <a:r>
              <a:rPr lang="de-DE" dirty="0" err="1" smtClean="0"/>
              <a:t>options</a:t>
            </a:r>
            <a:r>
              <a:rPr lang="de-DE" dirty="0" smtClean="0"/>
              <a:t>, etc. –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. </a:t>
            </a:r>
            <a:r>
              <a:rPr lang="de-DE" dirty="0" err="1" smtClean="0"/>
              <a:t>Proposal</a:t>
            </a:r>
            <a:r>
              <a:rPr lang="de-DE" dirty="0" smtClean="0"/>
              <a:t>: Think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b="1" dirty="0" smtClean="0"/>
              <a:t>Global Class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Organic</a:t>
            </a:r>
            <a:r>
              <a:rPr lang="de-DE" b="1" dirty="0" smtClean="0"/>
              <a:t> </a:t>
            </a:r>
            <a:r>
              <a:rPr lang="de-DE" b="1" dirty="0" err="1" smtClean="0"/>
              <a:t>Intellectuals</a:t>
            </a:r>
            <a:r>
              <a:rPr lang="de-DE" b="1" dirty="0" smtClean="0"/>
              <a:t> </a:t>
            </a:r>
            <a:r>
              <a:rPr lang="de-DE" dirty="0" smtClean="0"/>
              <a:t>(Gramsci) .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948472" y="5513319"/>
            <a:ext cx="870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Proposals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and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blueprints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for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emancipatory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policy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are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needed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NOW! 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48529" y="5513319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3142"/>
            <a:ext cx="10515600" cy="625151"/>
          </a:xfrm>
        </p:spPr>
        <p:txBody>
          <a:bodyPr>
            <a:normAutofit/>
          </a:bodyPr>
          <a:lstStyle/>
          <a:p>
            <a:r>
              <a:rPr lang="de-DE" sz="3600" dirty="0">
                <a:latin typeface="Arial Rounded MT Bold" panose="020F0704030504030204" pitchFamily="34" charset="0"/>
              </a:rPr>
              <a:t>A </a:t>
            </a:r>
            <a:r>
              <a:rPr lang="de-DE" sz="3600" dirty="0" err="1">
                <a:latin typeface="Arial Rounded MT Bold" panose="020F0704030504030204" pitchFamily="34" charset="0"/>
              </a:rPr>
              <a:t>new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>
                <a:latin typeface="Arial Rounded MT Bold" panose="020F0704030504030204" pitchFamily="34" charset="0"/>
              </a:rPr>
              <a:t>policy</a:t>
            </a:r>
            <a:r>
              <a:rPr lang="de-DE" sz="3600" dirty="0">
                <a:latin typeface="Arial Rounded MT Bold" panose="020F0704030504030204" pitchFamily="34" charset="0"/>
              </a:rPr>
              <a:t>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proposal</a:t>
            </a:r>
            <a:r>
              <a:rPr lang="de-DE" sz="3600" dirty="0" smtClean="0">
                <a:latin typeface="Arial Rounded MT Bold" panose="020F0704030504030204" pitchFamily="34" charset="0"/>
              </a:rPr>
              <a:t> 1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23943"/>
            <a:ext cx="10515600" cy="172311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The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decisions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inverted</a:t>
            </a:r>
            <a:r>
              <a:rPr lang="de-DE" dirty="0" smtClean="0"/>
              <a:t>: </a:t>
            </a:r>
            <a:r>
              <a:rPr lang="de-DE" dirty="0" err="1" smtClean="0"/>
              <a:t>achievement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profits</a:t>
            </a:r>
            <a:r>
              <a:rPr lang="de-DE" dirty="0" smtClean="0"/>
              <a:t> (= </a:t>
            </a:r>
            <a:r>
              <a:rPr lang="de-DE" dirty="0" err="1" smtClean="0"/>
              <a:t>growth</a:t>
            </a:r>
            <a:r>
              <a:rPr lang="de-DE" dirty="0" smtClean="0"/>
              <a:t>) on firm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subordinated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b="1" dirty="0" err="1" smtClean="0"/>
              <a:t>full</a:t>
            </a:r>
            <a:r>
              <a:rPr lang="de-DE" b="1" dirty="0" smtClean="0"/>
              <a:t> </a:t>
            </a:r>
            <a:r>
              <a:rPr lang="de-DE" b="1" dirty="0" err="1" smtClean="0"/>
              <a:t>employment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workforce</a:t>
            </a:r>
            <a:r>
              <a:rPr lang="de-DE" b="1" dirty="0" smtClean="0"/>
              <a:t> on a European </a:t>
            </a:r>
            <a:r>
              <a:rPr lang="de-DE" b="1" dirty="0" err="1" smtClean="0"/>
              <a:t>level</a:t>
            </a:r>
            <a:r>
              <a:rPr lang="de-DE" dirty="0" smtClean="0"/>
              <a:t>. </a:t>
            </a:r>
            <a:r>
              <a:rPr lang="de-DE" dirty="0" err="1" smtClean="0"/>
              <a:t>With</a:t>
            </a:r>
            <a:r>
              <a:rPr lang="de-DE" dirty="0" smtClean="0"/>
              <a:t> a large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private </a:t>
            </a:r>
            <a:r>
              <a:rPr lang="de-DE" dirty="0" err="1" smtClean="0"/>
              <a:t>ownership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implies</a:t>
            </a:r>
            <a:r>
              <a:rPr lang="de-DE" dirty="0" smtClean="0"/>
              <a:t> a </a:t>
            </a:r>
            <a:r>
              <a:rPr lang="de-DE" b="1" dirty="0" err="1" smtClean="0"/>
              <a:t>public</a:t>
            </a:r>
            <a:r>
              <a:rPr lang="de-DE" b="1" dirty="0" smtClean="0"/>
              <a:t> </a:t>
            </a:r>
            <a:r>
              <a:rPr lang="de-DE" b="1" dirty="0" err="1" smtClean="0"/>
              <a:t>employment</a:t>
            </a:r>
            <a:r>
              <a:rPr lang="de-DE" b="1" dirty="0" smtClean="0"/>
              <a:t> initiative</a:t>
            </a:r>
            <a:r>
              <a:rPr lang="de-DE" dirty="0" smtClean="0"/>
              <a:t>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infrastructural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r>
              <a:rPr lang="de-DE" dirty="0" smtClean="0"/>
              <a:t>).   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838200" y="3678290"/>
            <a:ext cx="10515600" cy="154272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/>
              <a:t>To </a:t>
            </a:r>
            <a:r>
              <a:rPr lang="en-GB" dirty="0"/>
              <a:t>implement an </a:t>
            </a:r>
            <a:r>
              <a:rPr lang="en-GB" b="1" dirty="0"/>
              <a:t>effective EU policy</a:t>
            </a:r>
            <a:r>
              <a:rPr lang="en-GB" dirty="0"/>
              <a:t> fighting unemployment in the Mediterranean EU countries it is mandatory to </a:t>
            </a:r>
            <a:r>
              <a:rPr lang="en-GB" b="1" dirty="0"/>
              <a:t>circumvent the interrupting and diverting intermediating levels</a:t>
            </a:r>
            <a:r>
              <a:rPr lang="en-GB" dirty="0"/>
              <a:t> on national and on firm </a:t>
            </a:r>
            <a:r>
              <a:rPr lang="en-GB" dirty="0" smtClean="0"/>
              <a:t>level. One possibility is </a:t>
            </a:r>
            <a:r>
              <a:rPr lang="en-US" dirty="0"/>
              <a:t>to found </a:t>
            </a:r>
            <a:r>
              <a:rPr lang="en-US" b="1" dirty="0"/>
              <a:t>European Employment Agencies </a:t>
            </a:r>
            <a:r>
              <a:rPr lang="en-US" dirty="0"/>
              <a:t>(EEAs) in Lisbon, Madrid, Rome, and Athens.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948472" y="5513319"/>
            <a:ext cx="870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New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institutional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solutions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that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circumvent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national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ruling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class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48529" y="5513319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7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3142"/>
            <a:ext cx="10515600" cy="625151"/>
          </a:xfrm>
        </p:spPr>
        <p:txBody>
          <a:bodyPr>
            <a:normAutofit/>
          </a:bodyPr>
          <a:lstStyle/>
          <a:p>
            <a:r>
              <a:rPr lang="de-DE" sz="3600" dirty="0" smtClean="0">
                <a:latin typeface="Arial Rounded MT Bold" panose="020F0704030504030204" pitchFamily="34" charset="0"/>
              </a:rPr>
              <a:t>A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new</a:t>
            </a:r>
            <a:r>
              <a:rPr lang="de-DE" sz="3600" dirty="0" smtClean="0">
                <a:latin typeface="Arial Rounded MT Bold" panose="020F0704030504030204" pitchFamily="34" charset="0"/>
              </a:rPr>
              <a:t>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policy</a:t>
            </a:r>
            <a:r>
              <a:rPr lang="de-DE" sz="3600" dirty="0" smtClean="0">
                <a:latin typeface="Arial Rounded MT Bold" panose="020F0704030504030204" pitchFamily="34" charset="0"/>
              </a:rPr>
              <a:t> </a:t>
            </a:r>
            <a:r>
              <a:rPr lang="de-DE" sz="3600" dirty="0" err="1" smtClean="0">
                <a:latin typeface="Arial Rounded MT Bold" panose="020F0704030504030204" pitchFamily="34" charset="0"/>
              </a:rPr>
              <a:t>proposal</a:t>
            </a:r>
            <a:r>
              <a:rPr lang="de-DE" sz="3600" dirty="0" smtClean="0">
                <a:latin typeface="Arial Rounded MT Bold" panose="020F0704030504030204" pitchFamily="34" charset="0"/>
              </a:rPr>
              <a:t> 2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70596"/>
            <a:ext cx="10515600" cy="173244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/>
              <a:t>A </a:t>
            </a:r>
            <a:r>
              <a:rPr lang="en-GB" dirty="0"/>
              <a:t>newly founded </a:t>
            </a:r>
            <a:r>
              <a:rPr lang="en-GB" b="1" dirty="0"/>
              <a:t>Labour Organization Task Force</a:t>
            </a:r>
            <a:r>
              <a:rPr lang="en-GB" dirty="0"/>
              <a:t> (</a:t>
            </a:r>
            <a:r>
              <a:rPr lang="en-GB" b="1" dirty="0"/>
              <a:t>LOTF</a:t>
            </a:r>
            <a:r>
              <a:rPr lang="en-GB" dirty="0" smtClean="0"/>
              <a:t>) identifies </a:t>
            </a:r>
            <a:r>
              <a:rPr lang="en-GB" dirty="0"/>
              <a:t>the </a:t>
            </a:r>
            <a:r>
              <a:rPr lang="en-GB" b="1" dirty="0"/>
              <a:t>characteristics of the </a:t>
            </a:r>
            <a:r>
              <a:rPr lang="en-GB" b="1" dirty="0" smtClean="0"/>
              <a:t>unemployed </a:t>
            </a:r>
            <a:r>
              <a:rPr lang="en-GB" dirty="0" smtClean="0"/>
              <a:t>(</a:t>
            </a:r>
            <a:r>
              <a:rPr lang="en-GB" dirty="0"/>
              <a:t>1)</a:t>
            </a:r>
            <a:r>
              <a:rPr lang="en-GB" b="1" dirty="0" smtClean="0"/>
              <a:t>,</a:t>
            </a:r>
            <a:r>
              <a:rPr lang="de-DE" dirty="0" smtClean="0"/>
              <a:t> </a:t>
            </a:r>
            <a:r>
              <a:rPr lang="en-GB" dirty="0"/>
              <a:t>identifies which </a:t>
            </a:r>
            <a:r>
              <a:rPr lang="en-GB" b="1" dirty="0"/>
              <a:t>infrastructural </a:t>
            </a:r>
            <a:r>
              <a:rPr lang="en-GB" b="1" dirty="0" smtClean="0"/>
              <a:t>necessities </a:t>
            </a:r>
            <a:r>
              <a:rPr lang="en-GB" dirty="0" smtClean="0"/>
              <a:t>(2), and surveys </a:t>
            </a:r>
            <a:r>
              <a:rPr lang="en-GB" dirty="0"/>
              <a:t>the different </a:t>
            </a:r>
            <a:r>
              <a:rPr lang="en-GB" b="1" dirty="0"/>
              <a:t>national institutional settings</a:t>
            </a:r>
            <a:r>
              <a:rPr lang="en-GB" dirty="0"/>
              <a:t> concerning labour </a:t>
            </a:r>
            <a:r>
              <a:rPr lang="en-GB" dirty="0" smtClean="0"/>
              <a:t>organization (3).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also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en-GB" dirty="0"/>
              <a:t>on the design of </a:t>
            </a:r>
            <a:r>
              <a:rPr lang="en-GB" b="1" dirty="0"/>
              <a:t>anti-bureaucracy measures</a:t>
            </a:r>
            <a:r>
              <a:rPr lang="en-GB" dirty="0"/>
              <a:t> and </a:t>
            </a:r>
            <a:r>
              <a:rPr lang="en-GB" b="1" dirty="0"/>
              <a:t>mechanisms of democratic decision </a:t>
            </a:r>
            <a:r>
              <a:rPr lang="en-GB" b="1" dirty="0" smtClean="0"/>
              <a:t>making.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838200" y="3678289"/>
            <a:ext cx="10515600" cy="1602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/>
              <a:t>The </a:t>
            </a:r>
            <a:r>
              <a:rPr lang="en-GB" b="1" dirty="0"/>
              <a:t>finance of the EEAs</a:t>
            </a:r>
            <a:r>
              <a:rPr lang="en-GB" dirty="0"/>
              <a:t> </a:t>
            </a:r>
            <a:r>
              <a:rPr lang="en-GB" b="1" dirty="0" smtClean="0"/>
              <a:t>and the LOTF </a:t>
            </a:r>
            <a:r>
              <a:rPr lang="en-GB" dirty="0" smtClean="0"/>
              <a:t>is </a:t>
            </a:r>
            <a:r>
              <a:rPr lang="en-GB" dirty="0"/>
              <a:t>provided directly by the </a:t>
            </a:r>
            <a:r>
              <a:rPr lang="en-GB" b="1" dirty="0"/>
              <a:t>European Central Bank</a:t>
            </a:r>
            <a:r>
              <a:rPr lang="en-GB" dirty="0" smtClean="0"/>
              <a:t>.</a:t>
            </a:r>
            <a:r>
              <a:rPr lang="en-GB" dirty="0"/>
              <a:t> The success of an EEA is measured in direct relation to the reduction of the national unemployment rate</a:t>
            </a:r>
            <a:r>
              <a:rPr lang="en-GB" dirty="0" smtClean="0"/>
              <a:t>.</a:t>
            </a:r>
            <a:r>
              <a:rPr lang="en-GB" dirty="0"/>
              <a:t> Since the European Union is in a position to produce the money Eurozone countries use, there is no direct limit to the increase of money supply (credit</a:t>
            </a:r>
            <a:r>
              <a:rPr lang="en-GB" dirty="0" smtClean="0"/>
              <a:t>).</a:t>
            </a:r>
            <a:r>
              <a:rPr lang="en-GB" dirty="0"/>
              <a:t> I</a:t>
            </a:r>
            <a:r>
              <a:rPr lang="en-GB" dirty="0" smtClean="0"/>
              <a:t>ndirect effects, e.g. depreciation of the Euro, </a:t>
            </a:r>
            <a:r>
              <a:rPr lang="en-GB" dirty="0"/>
              <a:t>have to be observed.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948472" y="5513319"/>
            <a:ext cx="8707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An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important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new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role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for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ECB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a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part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European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democracy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48529" y="5513319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53142"/>
            <a:ext cx="10515600" cy="625151"/>
          </a:xfrm>
        </p:spPr>
        <p:txBody>
          <a:bodyPr>
            <a:normAutofit fontScale="90000"/>
          </a:bodyPr>
          <a:lstStyle/>
          <a:p>
            <a:pPr>
              <a:spcAft>
                <a:spcPts val="1200"/>
              </a:spcAft>
            </a:pPr>
            <a:r>
              <a:rPr lang="de-DE" sz="3600" dirty="0">
                <a:latin typeface="Arial Rounded MT Bold" panose="020F0704030504030204" pitchFamily="34" charset="0"/>
              </a:rPr>
              <a:t>On </a:t>
            </a:r>
            <a:r>
              <a:rPr lang="de-DE" sz="3600" dirty="0" err="1">
                <a:latin typeface="Arial Rounded MT Bold" panose="020F0704030504030204" pitchFamily="34" charset="0"/>
              </a:rPr>
              <a:t>visions</a:t>
            </a:r>
            <a:r>
              <a:rPr lang="de-DE" sz="3600" dirty="0">
                <a:latin typeface="Arial Rounded MT Bold" panose="020F0704030504030204" pitchFamily="34" charset="0"/>
              </a:rPr>
              <a:t>, </a:t>
            </a:r>
            <a:r>
              <a:rPr lang="de-DE" sz="3600" dirty="0" err="1">
                <a:latin typeface="Arial Rounded MT Bold" panose="020F0704030504030204" pitchFamily="34" charset="0"/>
              </a:rPr>
              <a:t>emancipation</a:t>
            </a:r>
            <a:r>
              <a:rPr lang="de-DE" sz="3600" dirty="0">
                <a:latin typeface="Arial Rounded MT Bold" panose="020F0704030504030204" pitchFamily="34" charset="0"/>
              </a:rPr>
              <a:t>, </a:t>
            </a:r>
            <a:r>
              <a:rPr lang="de-DE" sz="3600" dirty="0" err="1">
                <a:latin typeface="Arial Rounded MT Bold" panose="020F0704030504030204" pitchFamily="34" charset="0"/>
              </a:rPr>
              <a:t>and</a:t>
            </a:r>
            <a:r>
              <a:rPr lang="de-DE" sz="3600" dirty="0">
                <a:latin typeface="Arial Rounded MT Bold" panose="020F0704030504030204" pitchFamily="34" charset="0"/>
              </a:rPr>
              <a:t> European </a:t>
            </a:r>
            <a:r>
              <a:rPr lang="de-DE" sz="3600" dirty="0" err="1">
                <a:latin typeface="Arial Rounded MT Bold" panose="020F0704030504030204" pitchFamily="34" charset="0"/>
              </a:rPr>
              <a:t>unification</a:t>
            </a:r>
            <a:endParaRPr lang="de-DE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70596"/>
            <a:ext cx="4974771" cy="22953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A progressive (</a:t>
            </a:r>
            <a:r>
              <a:rPr lang="de-DE" dirty="0" err="1" smtClean="0"/>
              <a:t>class</a:t>
            </a:r>
            <a:r>
              <a:rPr lang="de-DE" dirty="0" smtClean="0"/>
              <a:t>) </a:t>
            </a:r>
            <a:r>
              <a:rPr lang="de-DE" dirty="0" err="1" smtClean="0"/>
              <a:t>movement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organised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a </a:t>
            </a:r>
            <a:r>
              <a:rPr lang="de-DE" b="1" dirty="0" err="1" smtClean="0"/>
              <a:t>vision</a:t>
            </a:r>
            <a:r>
              <a:rPr lang="de-DE" dirty="0" smtClean="0"/>
              <a:t>. The </a:t>
            </a:r>
            <a:r>
              <a:rPr lang="de-DE" dirty="0" err="1" smtClean="0"/>
              <a:t>implicit</a:t>
            </a:r>
            <a:r>
              <a:rPr lang="de-DE" dirty="0" smtClean="0"/>
              <a:t> </a:t>
            </a:r>
            <a:r>
              <a:rPr lang="de-DE" dirty="0" err="1" smtClean="0"/>
              <a:t>vision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historical</a:t>
            </a:r>
            <a:r>
              <a:rPr lang="de-DE" dirty="0" smtClean="0"/>
              <a:t> </a:t>
            </a:r>
            <a:r>
              <a:rPr lang="de-DE" b="1" dirty="0" err="1" smtClean="0"/>
              <a:t>mission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capitalism</a:t>
            </a:r>
            <a:r>
              <a:rPr lang="de-DE" b="1" dirty="0" smtClean="0"/>
              <a:t> </a:t>
            </a:r>
            <a:r>
              <a:rPr lang="de-DE" dirty="0" smtClean="0"/>
              <a:t>was </a:t>
            </a:r>
            <a:r>
              <a:rPr lang="de-DE" dirty="0" err="1" smtClean="0"/>
              <a:t>growth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b="1" dirty="0" err="1" smtClean="0"/>
              <a:t>labour</a:t>
            </a:r>
            <a:r>
              <a:rPr lang="de-DE" b="1" dirty="0" smtClean="0"/>
              <a:t> </a:t>
            </a:r>
            <a:r>
              <a:rPr lang="de-DE" b="1" dirty="0" err="1" smtClean="0"/>
              <a:t>productivity</a:t>
            </a:r>
            <a:r>
              <a:rPr lang="de-DE" dirty="0" smtClean="0"/>
              <a:t>. In Europe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b="1" dirty="0" err="1" smtClean="0"/>
              <a:t>vanishing</a:t>
            </a:r>
            <a:r>
              <a:rPr lang="de-DE" dirty="0" smtClean="0"/>
              <a:t>.   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790769" y="4312770"/>
            <a:ext cx="10563031" cy="13322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A </a:t>
            </a:r>
            <a:r>
              <a:rPr lang="de-DE" b="1" dirty="0" err="1" smtClean="0"/>
              <a:t>pilot</a:t>
            </a:r>
            <a:r>
              <a:rPr lang="de-DE" b="1" dirty="0" smtClean="0"/>
              <a:t> </a:t>
            </a:r>
            <a:r>
              <a:rPr lang="de-DE" b="1" dirty="0" err="1" smtClean="0"/>
              <a:t>project</a:t>
            </a:r>
            <a:r>
              <a:rPr lang="de-DE" b="1" dirty="0" smtClean="0"/>
              <a:t> Europe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vision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solves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, </a:t>
            </a:r>
            <a:r>
              <a:rPr lang="de-DE" dirty="0" err="1" smtClean="0"/>
              <a:t>ensures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reproduction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equally</a:t>
            </a:r>
            <a:r>
              <a:rPr lang="de-DE" dirty="0" smtClean="0"/>
              <a:t> </a:t>
            </a:r>
            <a:r>
              <a:rPr lang="de-DE" dirty="0" err="1" smtClean="0"/>
              <a:t>distributed</a:t>
            </a:r>
            <a:r>
              <a:rPr lang="de-DE" dirty="0" smtClean="0"/>
              <a:t> </a:t>
            </a:r>
            <a:r>
              <a:rPr lang="de-DE" dirty="0" err="1" smtClean="0"/>
              <a:t>welfare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TNCs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spread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democratic</a:t>
            </a:r>
            <a:r>
              <a:rPr lang="de-DE" dirty="0" smtClean="0"/>
              <a:t> </a:t>
            </a:r>
            <a:r>
              <a:rPr lang="de-DE" dirty="0" err="1" smtClean="0"/>
              <a:t>advantages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economy</a:t>
            </a:r>
            <a:r>
              <a:rPr lang="en-GB" dirty="0" smtClean="0"/>
              <a:t>.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19060" y="5759540"/>
            <a:ext cx="833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emancipation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of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the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EU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has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to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be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embedded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in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its</a:t>
            </a:r>
            <a:r>
              <a:rPr lang="de-DE" sz="20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global </a:t>
            </a:r>
            <a:r>
              <a:rPr lang="de-DE" sz="2000" b="1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role</a:t>
            </a:r>
            <a:endParaRPr lang="de-DE" sz="20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48529" y="5759540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</a:t>
            </a:r>
            <a:endParaRPr lang="de-DE" sz="3600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781000"/>
              </p:ext>
            </p:extLst>
          </p:nvPr>
        </p:nvGraphicFramePr>
        <p:xfrm>
          <a:off x="6172200" y="1402080"/>
          <a:ext cx="5181600" cy="269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3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Breitbild</PresentationFormat>
  <Paragraphs>78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Calibri</vt:lpstr>
      <vt:lpstr>Calibri Light</vt:lpstr>
      <vt:lpstr>Wingdings</vt:lpstr>
      <vt:lpstr>Office Theme</vt:lpstr>
      <vt:lpstr>A Vision for Europe:  No Unemployment</vt:lpstr>
      <vt:lpstr>Overview</vt:lpstr>
      <vt:lpstr>Motivation</vt:lpstr>
      <vt:lpstr>Sequence of causation</vt:lpstr>
      <vt:lpstr>European Union and Employment Policy 1</vt:lpstr>
      <vt:lpstr>European Union and Employment Policy 2</vt:lpstr>
      <vt:lpstr>A new policy proposal 1</vt:lpstr>
      <vt:lpstr>A new policy proposal 2</vt:lpstr>
      <vt:lpstr>On visions, emancipation, and European unification</vt:lpstr>
      <vt:lpstr>Supplementary Texts</vt:lpstr>
    </vt:vector>
  </TitlesOfParts>
  <Company>TU Wien - Campusversion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Vision for Europe:  No Unemployment</dc:title>
  <dc:creator>Hardy Hanappi</dc:creator>
  <cp:lastModifiedBy>Gerhard Hanappi</cp:lastModifiedBy>
  <cp:revision>35</cp:revision>
  <dcterms:created xsi:type="dcterms:W3CDTF">2014-10-14T12:42:49Z</dcterms:created>
  <dcterms:modified xsi:type="dcterms:W3CDTF">2014-10-15T20:00:30Z</dcterms:modified>
</cp:coreProperties>
</file>