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dy Hanappi" initials="H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dy\Documents\Data\empl_5EU_US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ata\Sipri\milex_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data\EAEPE_2014\Trade_EU_Russ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data\EAEPE_2014\Trade_EU_Russ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of Labour Productivity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924218296732462"/>
          <c:y val="0.16474495258102634"/>
          <c:w val="0.58586653952030021"/>
          <c:h val="0.72224740180383995"/>
        </c:manualLayout>
      </c:layout>
      <c:lineChart>
        <c:grouping val="standard"/>
        <c:varyColors val="0"/>
        <c:ser>
          <c:idx val="1"/>
          <c:order val="0"/>
          <c:tx>
            <c:v>EU 5 Countries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og"/>
            <c:forward val="10"/>
            <c:dispRSqr val="0"/>
            <c:dispEq val="0"/>
          </c:trendline>
          <c:cat>
            <c:strRef>
              <c:f>'OECD.Stat export'!$E$63:$BN$63</c:f>
              <c:strCache>
                <c:ptCount val="62"/>
                <c:pt idx="0">
                  <c:v>1952</c:v>
                </c:pt>
                <c:pt idx="1">
                  <c:v>1953</c:v>
                </c:pt>
                <c:pt idx="2">
                  <c:v>1954</c:v>
                </c:pt>
                <c:pt idx="3">
                  <c:v>1955</c:v>
                </c:pt>
                <c:pt idx="4">
                  <c:v>1956</c:v>
                </c:pt>
                <c:pt idx="5">
                  <c:v>1957</c:v>
                </c:pt>
                <c:pt idx="6">
                  <c:v>1958</c:v>
                </c:pt>
                <c:pt idx="7">
                  <c:v>1959</c:v>
                </c:pt>
                <c:pt idx="8">
                  <c:v>1960</c:v>
                </c:pt>
                <c:pt idx="9">
                  <c:v>1961</c:v>
                </c:pt>
                <c:pt idx="10">
                  <c:v>1962</c:v>
                </c:pt>
                <c:pt idx="11">
                  <c:v>1963</c:v>
                </c:pt>
                <c:pt idx="12">
                  <c:v>1964</c:v>
                </c:pt>
                <c:pt idx="13">
                  <c:v>1965</c:v>
                </c:pt>
                <c:pt idx="14">
                  <c:v>1966</c:v>
                </c:pt>
                <c:pt idx="15">
                  <c:v>1967</c:v>
                </c:pt>
                <c:pt idx="16">
                  <c:v>1968</c:v>
                </c:pt>
                <c:pt idx="17">
                  <c:v>1969</c:v>
                </c:pt>
                <c:pt idx="18">
                  <c:v>1970</c:v>
                </c:pt>
                <c:pt idx="19">
                  <c:v>1971</c:v>
                </c:pt>
                <c:pt idx="20">
                  <c:v>1972</c:v>
                </c:pt>
                <c:pt idx="21">
                  <c:v>1973</c:v>
                </c:pt>
                <c:pt idx="22">
                  <c:v>1974</c:v>
                </c:pt>
                <c:pt idx="23">
                  <c:v>1975</c:v>
                </c:pt>
                <c:pt idx="24">
                  <c:v>1976</c:v>
                </c:pt>
                <c:pt idx="25">
                  <c:v>1977</c:v>
                </c:pt>
                <c:pt idx="26">
                  <c:v>1978</c:v>
                </c:pt>
                <c:pt idx="27">
                  <c:v>1979</c:v>
                </c:pt>
                <c:pt idx="28">
                  <c:v>1980</c:v>
                </c:pt>
                <c:pt idx="29">
                  <c:v>1981</c:v>
                </c:pt>
                <c:pt idx="30">
                  <c:v>1982</c:v>
                </c:pt>
                <c:pt idx="31">
                  <c:v>1983</c:v>
                </c:pt>
                <c:pt idx="32">
                  <c:v>1984</c:v>
                </c:pt>
                <c:pt idx="33">
                  <c:v>1985</c:v>
                </c:pt>
                <c:pt idx="34">
                  <c:v>1986</c:v>
                </c:pt>
                <c:pt idx="35">
                  <c:v>1987</c:v>
                </c:pt>
                <c:pt idx="36">
                  <c:v>1988</c:v>
                </c:pt>
                <c:pt idx="37">
                  <c:v>1989</c:v>
                </c:pt>
                <c:pt idx="38">
                  <c:v>1990</c:v>
                </c:pt>
                <c:pt idx="39">
                  <c:v>1991</c:v>
                </c:pt>
                <c:pt idx="40">
                  <c:v>1992</c:v>
                </c:pt>
                <c:pt idx="41">
                  <c:v>1993</c:v>
                </c:pt>
                <c:pt idx="42">
                  <c:v>1994</c:v>
                </c:pt>
                <c:pt idx="43">
                  <c:v>1995</c:v>
                </c:pt>
                <c:pt idx="44">
                  <c:v>1996</c:v>
                </c:pt>
                <c:pt idx="45">
                  <c:v>1997</c:v>
                </c:pt>
                <c:pt idx="46">
                  <c:v>1998</c:v>
                </c:pt>
                <c:pt idx="47">
                  <c:v>1999</c:v>
                </c:pt>
                <c:pt idx="48">
                  <c:v>2000</c:v>
                </c:pt>
                <c:pt idx="49">
                  <c:v>2001</c:v>
                </c:pt>
                <c:pt idx="50">
                  <c:v>2002</c:v>
                </c:pt>
                <c:pt idx="51">
                  <c:v>2003</c:v>
                </c:pt>
                <c:pt idx="52">
                  <c:v>2004</c:v>
                </c:pt>
                <c:pt idx="53">
                  <c:v>2005</c:v>
                </c:pt>
                <c:pt idx="54">
                  <c:v>2006</c:v>
                </c:pt>
                <c:pt idx="55">
                  <c:v>2007</c:v>
                </c:pt>
                <c:pt idx="56">
                  <c:v>2008</c:v>
                </c:pt>
                <c:pt idx="57">
                  <c:v>2009</c:v>
                </c:pt>
                <c:pt idx="58">
                  <c:v>2010</c:v>
                </c:pt>
                <c:pt idx="59">
                  <c:v>2011</c:v>
                </c:pt>
                <c:pt idx="60">
                  <c:v>2012</c:v>
                </c:pt>
                <c:pt idx="61">
                  <c:v>2013</c:v>
                </c:pt>
              </c:strCache>
            </c:strRef>
          </c:cat>
          <c:val>
            <c:numRef>
              <c:f>'OECD.Stat export'!$E$74:$BN$74</c:f>
              <c:numCache>
                <c:formatCode>0.00%</c:formatCode>
                <c:ptCount val="62"/>
                <c:pt idx="0">
                  <c:v>5.2473757225935502E-2</c:v>
                </c:pt>
                <c:pt idx="1">
                  <c:v>3.3167368699201782E-2</c:v>
                </c:pt>
                <c:pt idx="2">
                  <c:v>3.2472521690990686E-2</c:v>
                </c:pt>
                <c:pt idx="3">
                  <c:v>4.7278043698369965E-2</c:v>
                </c:pt>
                <c:pt idx="4">
                  <c:v>4.0056841770855334E-2</c:v>
                </c:pt>
                <c:pt idx="5">
                  <c:v>4.1217157216337119E-2</c:v>
                </c:pt>
                <c:pt idx="6">
                  <c:v>5.6701568176934281E-2</c:v>
                </c:pt>
                <c:pt idx="7">
                  <c:v>3.2758173879298136E-2</c:v>
                </c:pt>
                <c:pt idx="8">
                  <c:v>2.3883215774010091E-2</c:v>
                </c:pt>
                <c:pt idx="9">
                  <c:v>8.2812903022565498E-2</c:v>
                </c:pt>
                <c:pt idx="10">
                  <c:v>4.8596260720316087E-2</c:v>
                </c:pt>
                <c:pt idx="11">
                  <c:v>6.042147362980721E-2</c:v>
                </c:pt>
                <c:pt idx="12">
                  <c:v>5.0517085091072333E-2</c:v>
                </c:pt>
                <c:pt idx="13">
                  <c:v>6.122271104209398E-2</c:v>
                </c:pt>
                <c:pt idx="14">
                  <c:v>4.0165788417485748E-2</c:v>
                </c:pt>
                <c:pt idx="15">
                  <c:v>4.932085840257594E-2</c:v>
                </c:pt>
                <c:pt idx="16">
                  <c:v>5.1908903490712532E-2</c:v>
                </c:pt>
                <c:pt idx="17">
                  <c:v>2.8774436481234344E-2</c:v>
                </c:pt>
                <c:pt idx="18">
                  <c:v>5.683759377054165E-2</c:v>
                </c:pt>
                <c:pt idx="19">
                  <c:v>5.7029072166490336E-2</c:v>
                </c:pt>
                <c:pt idx="20">
                  <c:v>4.1832658873464698E-2</c:v>
                </c:pt>
                <c:pt idx="21">
                  <c:v>5.2097539617924148E-2</c:v>
                </c:pt>
                <c:pt idx="22">
                  <c:v>4.8528908812561306E-2</c:v>
                </c:pt>
                <c:pt idx="23">
                  <c:v>1.2344570404350882E-2</c:v>
                </c:pt>
                <c:pt idx="24">
                  <c:v>2.4833647006418005E-2</c:v>
                </c:pt>
                <c:pt idx="25">
                  <c:v>2.5335687590563434E-2</c:v>
                </c:pt>
                <c:pt idx="26">
                  <c:v>2.9646080125813969E-2</c:v>
                </c:pt>
                <c:pt idx="27">
                  <c:v>4.4127287424004499E-2</c:v>
                </c:pt>
                <c:pt idx="28">
                  <c:v>2.6637026793393352E-2</c:v>
                </c:pt>
                <c:pt idx="29">
                  <c:v>6.3433100757076324E-3</c:v>
                </c:pt>
                <c:pt idx="30">
                  <c:v>2.4042881811569671E-2</c:v>
                </c:pt>
                <c:pt idx="31">
                  <c:v>2.9049907432920311E-2</c:v>
                </c:pt>
                <c:pt idx="32">
                  <c:v>2.4564702185441583E-2</c:v>
                </c:pt>
                <c:pt idx="33">
                  <c:v>2.3796755174713517E-2</c:v>
                </c:pt>
                <c:pt idx="34">
                  <c:v>2.3146507780878192E-2</c:v>
                </c:pt>
                <c:pt idx="35">
                  <c:v>2.7567267238911661E-2</c:v>
                </c:pt>
                <c:pt idx="36">
                  <c:v>2.3188035670096654E-2</c:v>
                </c:pt>
                <c:pt idx="37">
                  <c:v>1.3339443261097327E-2</c:v>
                </c:pt>
                <c:pt idx="38">
                  <c:v>7.9483328040233607E-3</c:v>
                </c:pt>
                <c:pt idx="39">
                  <c:v>5.5705957947933121E-4</c:v>
                </c:pt>
                <c:pt idx="40">
                  <c:v>1.936921032388126E-2</c:v>
                </c:pt>
                <c:pt idx="41">
                  <c:v>1.7381342661570355E-2</c:v>
                </c:pt>
                <c:pt idx="42">
                  <c:v>3.2194814564108998E-2</c:v>
                </c:pt>
                <c:pt idx="43">
                  <c:v>2.4334116513924704E-2</c:v>
                </c:pt>
                <c:pt idx="44">
                  <c:v>1.334539421389758E-2</c:v>
                </c:pt>
                <c:pt idx="45">
                  <c:v>1.812910390090873E-2</c:v>
                </c:pt>
                <c:pt idx="46">
                  <c:v>9.6427218329649279E-3</c:v>
                </c:pt>
                <c:pt idx="47">
                  <c:v>8.1764032131112479E-3</c:v>
                </c:pt>
                <c:pt idx="48">
                  <c:v>1.6495443793067752E-2</c:v>
                </c:pt>
                <c:pt idx="49">
                  <c:v>8.1977059187009552E-3</c:v>
                </c:pt>
                <c:pt idx="50">
                  <c:v>3.8670725701192713E-3</c:v>
                </c:pt>
                <c:pt idx="51">
                  <c:v>7.3319573504912125E-3</c:v>
                </c:pt>
                <c:pt idx="52">
                  <c:v>9.1156515517229735E-3</c:v>
                </c:pt>
                <c:pt idx="53">
                  <c:v>1.150851772161603E-2</c:v>
                </c:pt>
                <c:pt idx="54">
                  <c:v>1.6704831949828615E-2</c:v>
                </c:pt>
                <c:pt idx="55">
                  <c:v>1.0763722304568573E-2</c:v>
                </c:pt>
                <c:pt idx="56">
                  <c:v>-6.8447155603738787E-3</c:v>
                </c:pt>
                <c:pt idx="57">
                  <c:v>-3.9090954072785178E-2</c:v>
                </c:pt>
                <c:pt idx="58">
                  <c:v>2.544153369652841E-2</c:v>
                </c:pt>
                <c:pt idx="59">
                  <c:v>1.4606388910265413E-2</c:v>
                </c:pt>
                <c:pt idx="60">
                  <c:v>-1.6833044065646709E-3</c:v>
                </c:pt>
                <c:pt idx="61">
                  <c:v>2.3925896074130175E-3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953416"/>
        <c:axId val="189956160"/>
      </c:lineChart>
      <c:catAx>
        <c:axId val="18995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56160"/>
        <c:crosses val="autoZero"/>
        <c:auto val="1"/>
        <c:lblAlgn val="ctr"/>
        <c:lblOffset val="100"/>
        <c:noMultiLvlLbl val="0"/>
      </c:catAx>
      <c:valAx>
        <c:axId val="1899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5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Military Expenditure</a:t>
            </a:r>
          </a:p>
        </c:rich>
      </c:tx>
      <c:layout>
        <c:manualLayout>
          <c:xMode val="edge"/>
          <c:yMode val="edge"/>
          <c:x val="0.39344021144984292"/>
          <c:y val="2.489626556016597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report!$A$6</c:f>
              <c:strCache>
                <c:ptCount val="1"/>
                <c:pt idx="0">
                  <c:v>North Atlantic Treaty Organization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report!$C$6:$BL$6</c:f>
              <c:numCache>
                <c:formatCode>General</c:formatCode>
                <c:ptCount val="62"/>
                <c:pt idx="0">
                  <c:v>286246</c:v>
                </c:pt>
                <c:pt idx="1">
                  <c:v>403149</c:v>
                </c:pt>
                <c:pt idx="2">
                  <c:v>415121</c:v>
                </c:pt>
                <c:pt idx="3">
                  <c:v>358281</c:v>
                </c:pt>
                <c:pt idx="4">
                  <c:v>339020</c:v>
                </c:pt>
                <c:pt idx="5">
                  <c:v>343529</c:v>
                </c:pt>
                <c:pt idx="6">
                  <c:v>353344</c:v>
                </c:pt>
                <c:pt idx="7">
                  <c:v>351135</c:v>
                </c:pt>
                <c:pt idx="8">
                  <c:v>353702</c:v>
                </c:pt>
                <c:pt idx="9">
                  <c:v>344977</c:v>
                </c:pt>
                <c:pt idx="10">
                  <c:v>359546</c:v>
                </c:pt>
                <c:pt idx="11">
                  <c:v>389572</c:v>
                </c:pt>
                <c:pt idx="12">
                  <c:v>384286</c:v>
                </c:pt>
                <c:pt idx="13">
                  <c:v>371527</c:v>
                </c:pt>
                <c:pt idx="14">
                  <c:v>369803</c:v>
                </c:pt>
                <c:pt idx="15">
                  <c:v>446698</c:v>
                </c:pt>
                <c:pt idx="16">
                  <c:v>508602</c:v>
                </c:pt>
                <c:pt idx="17">
                  <c:v>522053</c:v>
                </c:pt>
                <c:pt idx="18">
                  <c:v>499727</c:v>
                </c:pt>
                <c:pt idx="19">
                  <c:v>462624</c:v>
                </c:pt>
                <c:pt idx="20">
                  <c:v>618428</c:v>
                </c:pt>
                <c:pt idx="21">
                  <c:v>635632</c:v>
                </c:pt>
                <c:pt idx="22">
                  <c:v>621949</c:v>
                </c:pt>
                <c:pt idx="23">
                  <c:v>623817</c:v>
                </c:pt>
                <c:pt idx="24">
                  <c:v>606471</c:v>
                </c:pt>
                <c:pt idx="25">
                  <c:v>599874</c:v>
                </c:pt>
                <c:pt idx="26">
                  <c:v>621561</c:v>
                </c:pt>
                <c:pt idx="27">
                  <c:v>635218</c:v>
                </c:pt>
                <c:pt idx="28">
                  <c:v>654538</c:v>
                </c:pt>
                <c:pt idx="29">
                  <c:v>665226</c:v>
                </c:pt>
                <c:pt idx="30">
                  <c:v>723749</c:v>
                </c:pt>
                <c:pt idx="31">
                  <c:v>813082</c:v>
                </c:pt>
                <c:pt idx="32">
                  <c:v>801682</c:v>
                </c:pt>
                <c:pt idx="33">
                  <c:v>824206</c:v>
                </c:pt>
                <c:pt idx="34">
                  <c:v>865775</c:v>
                </c:pt>
                <c:pt idx="35">
                  <c:v>908718</c:v>
                </c:pt>
                <c:pt idx="36">
                  <c:v>910665</c:v>
                </c:pt>
                <c:pt idx="37">
                  <c:v>911471</c:v>
                </c:pt>
                <c:pt idx="38">
                  <c:v>906982</c:v>
                </c:pt>
                <c:pt idx="39">
                  <c:v>878718</c:v>
                </c:pt>
                <c:pt idx="40">
                  <c:v>805782</c:v>
                </c:pt>
                <c:pt idx="41">
                  <c:v>820344</c:v>
                </c:pt>
                <c:pt idx="42">
                  <c:v>788208</c:v>
                </c:pt>
                <c:pt idx="43">
                  <c:v>752191</c:v>
                </c:pt>
                <c:pt idx="44">
                  <c:v>717864</c:v>
                </c:pt>
                <c:pt idx="45">
                  <c:v>695984</c:v>
                </c:pt>
                <c:pt idx="46">
                  <c:v>693043</c:v>
                </c:pt>
                <c:pt idx="47">
                  <c:v>685654</c:v>
                </c:pt>
                <c:pt idx="48">
                  <c:v>693459</c:v>
                </c:pt>
                <c:pt idx="49">
                  <c:v>709534</c:v>
                </c:pt>
                <c:pt idx="50">
                  <c:v>712912</c:v>
                </c:pt>
                <c:pt idx="51">
                  <c:v>770615</c:v>
                </c:pt>
                <c:pt idx="52">
                  <c:v>835041</c:v>
                </c:pt>
                <c:pt idx="53">
                  <c:v>882512</c:v>
                </c:pt>
                <c:pt idx="54">
                  <c:v>907188</c:v>
                </c:pt>
                <c:pt idx="55">
                  <c:v>920212</c:v>
                </c:pt>
                <c:pt idx="56">
                  <c:v>940235</c:v>
                </c:pt>
                <c:pt idx="57">
                  <c:v>992108</c:v>
                </c:pt>
                <c:pt idx="58">
                  <c:v>1051880</c:v>
                </c:pt>
                <c:pt idx="59">
                  <c:v>1060092</c:v>
                </c:pt>
                <c:pt idx="60">
                  <c:v>1037414</c:v>
                </c:pt>
                <c:pt idx="61">
                  <c:v>988107</c:v>
                </c:pt>
              </c:numCache>
            </c:numRef>
          </c:val>
          <c:smooth val="0"/>
        </c:ser>
        <c:ser>
          <c:idx val="1"/>
          <c:order val="1"/>
          <c:tx>
            <c:v>USA</c:v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report!$C$41:$BL$41</c:f>
              <c:numCache>
                <c:formatCode>0</c:formatCode>
                <c:ptCount val="62"/>
                <c:pt idx="0">
                  <c:v>286220</c:v>
                </c:pt>
                <c:pt idx="1">
                  <c:v>403187</c:v>
                </c:pt>
                <c:pt idx="2">
                  <c:v>415115</c:v>
                </c:pt>
                <c:pt idx="3">
                  <c:v>358167</c:v>
                </c:pt>
                <c:pt idx="4">
                  <c:v>339037</c:v>
                </c:pt>
                <c:pt idx="5">
                  <c:v>343474</c:v>
                </c:pt>
                <c:pt idx="6">
                  <c:v>353274</c:v>
                </c:pt>
                <c:pt idx="7">
                  <c:v>351179</c:v>
                </c:pt>
                <c:pt idx="8">
                  <c:v>353638</c:v>
                </c:pt>
                <c:pt idx="9">
                  <c:v>344934</c:v>
                </c:pt>
                <c:pt idx="10">
                  <c:v>359524</c:v>
                </c:pt>
                <c:pt idx="11">
                  <c:v>389566</c:v>
                </c:pt>
                <c:pt idx="12">
                  <c:v>384261</c:v>
                </c:pt>
                <c:pt idx="13">
                  <c:v>371450</c:v>
                </c:pt>
                <c:pt idx="14">
                  <c:v>369734</c:v>
                </c:pt>
                <c:pt idx="15">
                  <c:v>440352</c:v>
                </c:pt>
                <c:pt idx="16">
                  <c:v>508501</c:v>
                </c:pt>
                <c:pt idx="17">
                  <c:v>522093</c:v>
                </c:pt>
                <c:pt idx="18">
                  <c:v>499637</c:v>
                </c:pt>
                <c:pt idx="19">
                  <c:v>462570</c:v>
                </c:pt>
                <c:pt idx="20">
                  <c:v>415992</c:v>
                </c:pt>
                <c:pt idx="21">
                  <c:v>417618</c:v>
                </c:pt>
                <c:pt idx="22">
                  <c:v>396804</c:v>
                </c:pt>
                <c:pt idx="23">
                  <c:v>391792</c:v>
                </c:pt>
                <c:pt idx="24">
                  <c:v>369430</c:v>
                </c:pt>
                <c:pt idx="25">
                  <c:v>359713</c:v>
                </c:pt>
                <c:pt idx="26">
                  <c:v>374591</c:v>
                </c:pt>
                <c:pt idx="27">
                  <c:v>376673</c:v>
                </c:pt>
                <c:pt idx="28">
                  <c:v>378917</c:v>
                </c:pt>
                <c:pt idx="29">
                  <c:v>377260</c:v>
                </c:pt>
                <c:pt idx="30">
                  <c:v>420423</c:v>
                </c:pt>
                <c:pt idx="31">
                  <c:v>497983</c:v>
                </c:pt>
                <c:pt idx="32">
                  <c:v>482484</c:v>
                </c:pt>
                <c:pt idx="33">
                  <c:v>501126</c:v>
                </c:pt>
                <c:pt idx="34">
                  <c:v>539726</c:v>
                </c:pt>
                <c:pt idx="35">
                  <c:v>576961</c:v>
                </c:pt>
                <c:pt idx="36">
                  <c:v>570108</c:v>
                </c:pt>
                <c:pt idx="37" formatCode="General">
                  <c:v>557522</c:v>
                </c:pt>
                <c:pt idx="38" formatCode="General">
                  <c:v>551839</c:v>
                </c:pt>
                <c:pt idx="39" formatCode="General">
                  <c:v>527174</c:v>
                </c:pt>
                <c:pt idx="40" formatCode="General">
                  <c:v>463013</c:v>
                </c:pt>
                <c:pt idx="41" formatCode="General">
                  <c:v>489226</c:v>
                </c:pt>
                <c:pt idx="42" formatCode="General">
                  <c:v>463504</c:v>
                </c:pt>
                <c:pt idx="43" formatCode="General">
                  <c:v>435273</c:v>
                </c:pt>
                <c:pt idx="44" formatCode="General">
                  <c:v>411675</c:v>
                </c:pt>
                <c:pt idx="45" formatCode="General">
                  <c:v>389287</c:v>
                </c:pt>
                <c:pt idx="46" formatCode="General">
                  <c:v>387258</c:v>
                </c:pt>
                <c:pt idx="47" formatCode="General">
                  <c:v>378533</c:v>
                </c:pt>
                <c:pt idx="48" formatCode="General">
                  <c:v>379466</c:v>
                </c:pt>
                <c:pt idx="49" formatCode="General">
                  <c:v>394155</c:v>
                </c:pt>
                <c:pt idx="50" formatCode="General">
                  <c:v>397334</c:v>
                </c:pt>
                <c:pt idx="51" formatCode="General">
                  <c:v>446142</c:v>
                </c:pt>
                <c:pt idx="52" formatCode="General">
                  <c:v>507781</c:v>
                </c:pt>
                <c:pt idx="53" formatCode="General">
                  <c:v>553441</c:v>
                </c:pt>
                <c:pt idx="54" formatCode="General">
                  <c:v>579831</c:v>
                </c:pt>
                <c:pt idx="55" formatCode="General">
                  <c:v>588837</c:v>
                </c:pt>
                <c:pt idx="56" formatCode="General">
                  <c:v>604292</c:v>
                </c:pt>
                <c:pt idx="57" formatCode="General">
                  <c:v>649003</c:v>
                </c:pt>
                <c:pt idx="58" formatCode="General">
                  <c:v>701048</c:v>
                </c:pt>
                <c:pt idx="59" formatCode="General">
                  <c:v>720282</c:v>
                </c:pt>
                <c:pt idx="60" formatCode="General">
                  <c:v>711338</c:v>
                </c:pt>
                <c:pt idx="61" formatCode="General">
                  <c:v>671097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report!$A$30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report!$C$30:$BL$30</c:f>
              <c:numCache>
                <c:formatCode>General</c:formatCode>
                <c:ptCount val="62"/>
                <c:pt idx="24">
                  <c:v>2823</c:v>
                </c:pt>
                <c:pt idx="25">
                  <c:v>3709</c:v>
                </c:pt>
                <c:pt idx="26">
                  <c:v>3982</c:v>
                </c:pt>
                <c:pt idx="27">
                  <c:v>4360</c:v>
                </c:pt>
                <c:pt idx="28">
                  <c:v>4657</c:v>
                </c:pt>
                <c:pt idx="29">
                  <c:v>5468</c:v>
                </c:pt>
                <c:pt idx="30">
                  <c:v>5771</c:v>
                </c:pt>
                <c:pt idx="31">
                  <c:v>6327</c:v>
                </c:pt>
                <c:pt idx="32">
                  <c:v>6487</c:v>
                </c:pt>
                <c:pt idx="33">
                  <c:v>6413</c:v>
                </c:pt>
                <c:pt idx="34">
                  <c:v>8837</c:v>
                </c:pt>
                <c:pt idx="35">
                  <c:v>10942</c:v>
                </c:pt>
                <c:pt idx="36">
                  <c:v>13015</c:v>
                </c:pt>
                <c:pt idx="37">
                  <c:v>14353</c:v>
                </c:pt>
                <c:pt idx="38">
                  <c:v>18336</c:v>
                </c:pt>
                <c:pt idx="39">
                  <c:v>19820</c:v>
                </c:pt>
                <c:pt idx="40">
                  <c:v>20833</c:v>
                </c:pt>
                <c:pt idx="41">
                  <c:v>25317</c:v>
                </c:pt>
                <c:pt idx="42">
                  <c:v>23454</c:v>
                </c:pt>
                <c:pt idx="43">
                  <c:v>22432</c:v>
                </c:pt>
                <c:pt idx="44">
                  <c:v>23059</c:v>
                </c:pt>
                <c:pt idx="45">
                  <c:v>25424</c:v>
                </c:pt>
                <c:pt idx="46">
                  <c:v>26335</c:v>
                </c:pt>
                <c:pt idx="47">
                  <c:v>29901</c:v>
                </c:pt>
                <c:pt idx="48">
                  <c:v>34454</c:v>
                </c:pt>
                <c:pt idx="49">
                  <c:v>37040</c:v>
                </c:pt>
                <c:pt idx="50">
                  <c:v>45422</c:v>
                </c:pt>
                <c:pt idx="51">
                  <c:v>52832</c:v>
                </c:pt>
                <c:pt idx="52">
                  <c:v>57390</c:v>
                </c:pt>
                <c:pt idx="53">
                  <c:v>63560</c:v>
                </c:pt>
                <c:pt idx="54">
                  <c:v>71496</c:v>
                </c:pt>
                <c:pt idx="55">
                  <c:v>84021</c:v>
                </c:pt>
                <c:pt idx="56">
                  <c:v>96906</c:v>
                </c:pt>
                <c:pt idx="57">
                  <c:v>106774</c:v>
                </c:pt>
                <c:pt idx="58">
                  <c:v>128869</c:v>
                </c:pt>
                <c:pt idx="59">
                  <c:v>136467</c:v>
                </c:pt>
                <c:pt idx="60">
                  <c:v>146154</c:v>
                </c:pt>
                <c:pt idx="61">
                  <c:v>157603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report!$A$42</c:f>
              <c:strCache>
                <c:ptCount val="1"/>
                <c:pt idx="0">
                  <c:v>Soviet Union + Allies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report!$C$42:$BL$42</c:f>
              <c:numCache>
                <c:formatCode>General</c:formatCode>
                <c:ptCount val="62"/>
                <c:pt idx="25" formatCode="0">
                  <c:v>87273.5</c:v>
                </c:pt>
                <c:pt idx="26" formatCode="0">
                  <c:v>90018.5</c:v>
                </c:pt>
                <c:pt idx="27" formatCode="0">
                  <c:v>94204.5</c:v>
                </c:pt>
                <c:pt idx="28" formatCode="0">
                  <c:v>111946.2</c:v>
                </c:pt>
                <c:pt idx="29" formatCode="0">
                  <c:v>126167.4</c:v>
                </c:pt>
                <c:pt idx="30" formatCode="0">
                  <c:v>147120</c:v>
                </c:pt>
                <c:pt idx="31" formatCode="0">
                  <c:v>152248</c:v>
                </c:pt>
                <c:pt idx="32" formatCode="0">
                  <c:v>158026</c:v>
                </c:pt>
                <c:pt idx="33" formatCode="0">
                  <c:v>167915</c:v>
                </c:pt>
                <c:pt idx="34" formatCode="0">
                  <c:v>170801</c:v>
                </c:pt>
                <c:pt idx="35" formatCode="0">
                  <c:v>180129</c:v>
                </c:pt>
                <c:pt idx="36" formatCode="0">
                  <c:v>185155</c:v>
                </c:pt>
                <c:pt idx="37" formatCode="0">
                  <c:v>422049</c:v>
                </c:pt>
                <c:pt idx="38" formatCode="0">
                  <c:v>396917</c:v>
                </c:pt>
                <c:pt idx="39" formatCode="0">
                  <c:v>334069</c:v>
                </c:pt>
                <c:pt idx="40" formatCode="0">
                  <c:v>178956.3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report!$A$43</c:f>
              <c:strCache>
                <c:ptCount val="1"/>
                <c:pt idx="0">
                  <c:v>Russia + Allies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report!$C$43:$BL$43</c:f>
              <c:numCache>
                <c:formatCode>General</c:formatCode>
                <c:ptCount val="62"/>
                <c:pt idx="41" formatCode="0">
                  <c:v>74626.700000000012</c:v>
                </c:pt>
                <c:pt idx="42" formatCode="0">
                  <c:v>65224.9</c:v>
                </c:pt>
                <c:pt idx="43" formatCode="0">
                  <c:v>64993.8</c:v>
                </c:pt>
                <c:pt idx="44" formatCode="0">
                  <c:v>40262.9</c:v>
                </c:pt>
                <c:pt idx="45" formatCode="0">
                  <c:v>35797.100000000006</c:v>
                </c:pt>
                <c:pt idx="46" formatCode="0">
                  <c:v>40107</c:v>
                </c:pt>
                <c:pt idx="47" formatCode="0">
                  <c:v>26536.5</c:v>
                </c:pt>
                <c:pt idx="48" formatCode="0">
                  <c:v>27210.700000000004</c:v>
                </c:pt>
                <c:pt idx="49" formatCode="0">
                  <c:v>36373.599999999999</c:v>
                </c:pt>
                <c:pt idx="50" formatCode="0">
                  <c:v>39817.9</c:v>
                </c:pt>
                <c:pt idx="51" formatCode="0">
                  <c:v>44094.899999999994</c:v>
                </c:pt>
                <c:pt idx="52" formatCode="0">
                  <c:v>47257.700000000012</c:v>
                </c:pt>
                <c:pt idx="53" formatCode="0">
                  <c:v>49517.2</c:v>
                </c:pt>
                <c:pt idx="54" formatCode="0">
                  <c:v>56907.799999999996</c:v>
                </c:pt>
                <c:pt idx="55" formatCode="0">
                  <c:v>64529.9</c:v>
                </c:pt>
                <c:pt idx="56" formatCode="0">
                  <c:v>72168.600000000006</c:v>
                </c:pt>
                <c:pt idx="57" formatCode="0">
                  <c:v>78692.5</c:v>
                </c:pt>
                <c:pt idx="58" formatCode="0">
                  <c:v>80955.600000000006</c:v>
                </c:pt>
                <c:pt idx="59" formatCode="0">
                  <c:v>82464.2</c:v>
                </c:pt>
                <c:pt idx="60" formatCode="0">
                  <c:v>89432</c:v>
                </c:pt>
                <c:pt idx="61" formatCode="0">
                  <c:v>103307.4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660832"/>
        <c:axId val="231656912"/>
      </c:lineChart>
      <c:catAx>
        <c:axId val="23166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56912"/>
        <c:crosses val="autoZero"/>
        <c:auto val="1"/>
        <c:lblAlgn val="ctr"/>
        <c:lblOffset val="100"/>
        <c:noMultiLvlLbl val="0"/>
      </c:catAx>
      <c:valAx>
        <c:axId val="23165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Mil .US $, constant 2011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6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Trade between EU28 and Russian Federation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'comtrade-1'!$A$3:$A$16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'comtrade-1'!$B$3:$B$16</c:f>
              <c:numCache>
                <c:formatCode>0</c:formatCode>
                <c:ptCount val="14"/>
                <c:pt idx="0">
                  <c:v>20905610304</c:v>
                </c:pt>
                <c:pt idx="1">
                  <c:v>28282464442</c:v>
                </c:pt>
                <c:pt idx="2">
                  <c:v>32620380728</c:v>
                </c:pt>
                <c:pt idx="3">
                  <c:v>42122391588</c:v>
                </c:pt>
                <c:pt idx="4">
                  <c:v>57244313525</c:v>
                </c:pt>
                <c:pt idx="5">
                  <c:v>70635282970</c:v>
                </c:pt>
                <c:pt idx="6">
                  <c:v>90858570042</c:v>
                </c:pt>
                <c:pt idx="7">
                  <c:v>122323944553</c:v>
                </c:pt>
                <c:pt idx="8">
                  <c:v>154994791090</c:v>
                </c:pt>
                <c:pt idx="9">
                  <c:v>91671562614</c:v>
                </c:pt>
                <c:pt idx="10">
                  <c:v>114019089483</c:v>
                </c:pt>
                <c:pt idx="11">
                  <c:v>136907273250</c:v>
                </c:pt>
                <c:pt idx="12">
                  <c:v>158535696784</c:v>
                </c:pt>
                <c:pt idx="13">
                  <c:v>158985409156</c:v>
                </c:pt>
              </c:numCache>
            </c:numRef>
          </c:val>
          <c:smooth val="0"/>
        </c:ser>
        <c:ser>
          <c:idx val="1"/>
          <c:order val="1"/>
          <c:tx>
            <c:v>Imports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'comtrade-1'!$A$3:$A$16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'comtrade-1'!$C$3:$C$16</c:f>
              <c:numCache>
                <c:formatCode>0</c:formatCode>
                <c:ptCount val="14"/>
                <c:pt idx="0">
                  <c:v>58676070355</c:v>
                </c:pt>
                <c:pt idx="1">
                  <c:v>58990809047</c:v>
                </c:pt>
                <c:pt idx="2">
                  <c:v>61601837957</c:v>
                </c:pt>
                <c:pt idx="3">
                  <c:v>79910326978</c:v>
                </c:pt>
                <c:pt idx="4">
                  <c:v>104406287539</c:v>
                </c:pt>
                <c:pt idx="5">
                  <c:v>139872437585</c:v>
                </c:pt>
                <c:pt idx="6">
                  <c:v>176928266181</c:v>
                </c:pt>
                <c:pt idx="7">
                  <c:v>197962246027</c:v>
                </c:pt>
                <c:pt idx="8">
                  <c:v>255417602363</c:v>
                </c:pt>
                <c:pt idx="9">
                  <c:v>160816396682</c:v>
                </c:pt>
                <c:pt idx="10">
                  <c:v>212788588139</c:v>
                </c:pt>
                <c:pt idx="11">
                  <c:v>277346238778</c:v>
                </c:pt>
                <c:pt idx="12">
                  <c:v>276499782857</c:v>
                </c:pt>
                <c:pt idx="13">
                  <c:v>274191098337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662400"/>
        <c:axId val="231659264"/>
      </c:lineChart>
      <c:catAx>
        <c:axId val="23166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59264"/>
        <c:crosses val="autoZero"/>
        <c:auto val="1"/>
        <c:lblAlgn val="ctr"/>
        <c:lblOffset val="100"/>
        <c:noMultiLvlLbl val="0"/>
      </c:catAx>
      <c:valAx>
        <c:axId val="23165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US 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6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Foreign Direct Investment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'comtrade-1'!$A$28</c:f>
              <c:strCache>
                <c:ptCount val="1"/>
                <c:pt idx="0">
                  <c:v>Inflows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'comtrade-1'!$E$29:$Y$29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'comtrade-1'!$E$30:$Y$30</c:f>
              <c:numCache>
                <c:formatCode>0.0</c:formatCode>
                <c:ptCount val="21"/>
                <c:pt idx="1">
                  <c:v>689.57359999999994</c:v>
                </c:pt>
                <c:pt idx="2">
                  <c:v>2065.72345</c:v>
                </c:pt>
                <c:pt idx="3">
                  <c:v>2579.3205499999995</c:v>
                </c:pt>
                <c:pt idx="4">
                  <c:v>4864.64327337943</c:v>
                </c:pt>
                <c:pt idx="5">
                  <c:v>2761.26</c:v>
                </c:pt>
                <c:pt idx="6">
                  <c:v>3309.43</c:v>
                </c:pt>
                <c:pt idx="7">
                  <c:v>2714.23</c:v>
                </c:pt>
                <c:pt idx="8">
                  <c:v>2748.2856000000006</c:v>
                </c:pt>
                <c:pt idx="9">
                  <c:v>3461.1318000000006</c:v>
                </c:pt>
                <c:pt idx="10">
                  <c:v>7958.1202000000012</c:v>
                </c:pt>
                <c:pt idx="11">
                  <c:v>15444.370799999999</c:v>
                </c:pt>
                <c:pt idx="12">
                  <c:v>14375.000000000002</c:v>
                </c:pt>
                <c:pt idx="13">
                  <c:v>37441.599999999999</c:v>
                </c:pt>
                <c:pt idx="14">
                  <c:v>54467.799999999996</c:v>
                </c:pt>
                <c:pt idx="15">
                  <c:v>75855.7</c:v>
                </c:pt>
                <c:pt idx="16">
                  <c:v>27752.100000000002</c:v>
                </c:pt>
                <c:pt idx="17">
                  <c:v>31668</c:v>
                </c:pt>
                <c:pt idx="18">
                  <c:v>36867.899999999994</c:v>
                </c:pt>
                <c:pt idx="19">
                  <c:v>30187.663800000002</c:v>
                </c:pt>
                <c:pt idx="20">
                  <c:v>54477.24969099999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'comtrade-1'!$A$31</c:f>
              <c:strCache>
                <c:ptCount val="1"/>
                <c:pt idx="0">
                  <c:v>Outflows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'comtrade-1'!$E$32:$Y$32</c:f>
              <c:numCache>
                <c:formatCode>0.0</c:formatCode>
                <c:ptCount val="21"/>
                <c:pt idx="1">
                  <c:v>281.36975000000001</c:v>
                </c:pt>
                <c:pt idx="2">
                  <c:v>605.78345000000002</c:v>
                </c:pt>
                <c:pt idx="3">
                  <c:v>922.82410202700817</c:v>
                </c:pt>
                <c:pt idx="4">
                  <c:v>3183.9090999999999</c:v>
                </c:pt>
                <c:pt idx="5">
                  <c:v>1269.752</c:v>
                </c:pt>
                <c:pt idx="6">
                  <c:v>2207.62</c:v>
                </c:pt>
                <c:pt idx="7">
                  <c:v>3176.7750000000001</c:v>
                </c:pt>
                <c:pt idx="8">
                  <c:v>2532.5783999999999</c:v>
                </c:pt>
                <c:pt idx="9">
                  <c:v>3532.6492000000003</c:v>
                </c:pt>
                <c:pt idx="10">
                  <c:v>9727.1276999999991</c:v>
                </c:pt>
                <c:pt idx="11">
                  <c:v>13782.026600000001</c:v>
                </c:pt>
                <c:pt idx="12">
                  <c:v>16746.5</c:v>
                </c:pt>
                <c:pt idx="13">
                  <c:v>29839.9</c:v>
                </c:pt>
                <c:pt idx="14">
                  <c:v>44927</c:v>
                </c:pt>
                <c:pt idx="15">
                  <c:v>56735.600000000006</c:v>
                </c:pt>
                <c:pt idx="16">
                  <c:v>34449.600000000006</c:v>
                </c:pt>
                <c:pt idx="17">
                  <c:v>41116.299999999996</c:v>
                </c:pt>
                <c:pt idx="18">
                  <c:v>48634.899999999994</c:v>
                </c:pt>
                <c:pt idx="19">
                  <c:v>28422.530499999997</c:v>
                </c:pt>
                <c:pt idx="20">
                  <c:v>70122.227888000009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63184"/>
        <c:axId val="231657304"/>
      </c:lineChart>
      <c:lineChart>
        <c:grouping val="standard"/>
        <c:varyColors val="0"/>
        <c:ser>
          <c:idx val="2"/>
          <c:order val="2"/>
          <c:tx>
            <c:strRef>
              <c:f>'comtrade-1'!$A$33</c:f>
              <c:strCache>
                <c:ptCount val="1"/>
                <c:pt idx="0">
                  <c:v>INWARD STOCKS</c:v>
                </c:pt>
              </c:strCache>
            </c:strRef>
          </c:tx>
          <c:spPr>
            <a:ln w="158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val>
            <c:numRef>
              <c:f>'comtrade-1'!$E$34:$Y$34</c:f>
              <c:numCache>
                <c:formatCode>General</c:formatCode>
                <c:ptCount val="21"/>
                <c:pt idx="0">
                  <c:v>183</c:v>
                </c:pt>
                <c:pt idx="1">
                  <c:v>332</c:v>
                </c:pt>
                <c:pt idx="2">
                  <c:v>345</c:v>
                </c:pt>
                <c:pt idx="3">
                  <c:v>426</c:v>
                </c:pt>
                <c:pt idx="4">
                  <c:v>970</c:v>
                </c:pt>
                <c:pt idx="5">
                  <c:v>373</c:v>
                </c:pt>
                <c:pt idx="6">
                  <c:v>731</c:v>
                </c:pt>
                <c:pt idx="7">
                  <c:v>32204</c:v>
                </c:pt>
                <c:pt idx="8">
                  <c:v>52919</c:v>
                </c:pt>
                <c:pt idx="9">
                  <c:v>70884</c:v>
                </c:pt>
                <c:pt idx="10">
                  <c:v>96729</c:v>
                </c:pt>
                <c:pt idx="11">
                  <c:v>122295</c:v>
                </c:pt>
                <c:pt idx="12">
                  <c:v>180228</c:v>
                </c:pt>
                <c:pt idx="13">
                  <c:v>265873</c:v>
                </c:pt>
                <c:pt idx="14">
                  <c:v>491052</c:v>
                </c:pt>
                <c:pt idx="15">
                  <c:v>215756</c:v>
                </c:pt>
                <c:pt idx="16">
                  <c:v>378837</c:v>
                </c:pt>
                <c:pt idx="17">
                  <c:v>490560</c:v>
                </c:pt>
                <c:pt idx="18">
                  <c:v>454949</c:v>
                </c:pt>
                <c:pt idx="19">
                  <c:v>497820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'comtrade-1'!$A$35</c:f>
              <c:strCache>
                <c:ptCount val="1"/>
                <c:pt idx="0">
                  <c:v>OUTWARD STOCKS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'comtrade-1'!$E$36:$Y$36</c:f>
              <c:numCache>
                <c:formatCode>General</c:formatCode>
                <c:ptCount val="21"/>
                <c:pt idx="0">
                  <c:v>2277</c:v>
                </c:pt>
                <c:pt idx="1">
                  <c:v>2272</c:v>
                </c:pt>
                <c:pt idx="2">
                  <c:v>2420</c:v>
                </c:pt>
                <c:pt idx="3">
                  <c:v>2685</c:v>
                </c:pt>
                <c:pt idx="4">
                  <c:v>2789</c:v>
                </c:pt>
                <c:pt idx="5">
                  <c:v>2703</c:v>
                </c:pt>
                <c:pt idx="6">
                  <c:v>1076</c:v>
                </c:pt>
                <c:pt idx="7">
                  <c:v>20141</c:v>
                </c:pt>
                <c:pt idx="8">
                  <c:v>44219</c:v>
                </c:pt>
                <c:pt idx="9">
                  <c:v>62350</c:v>
                </c:pt>
                <c:pt idx="10">
                  <c:v>90873.05</c:v>
                </c:pt>
                <c:pt idx="11">
                  <c:v>107291</c:v>
                </c:pt>
                <c:pt idx="12">
                  <c:v>146679</c:v>
                </c:pt>
                <c:pt idx="13">
                  <c:v>216488</c:v>
                </c:pt>
                <c:pt idx="14">
                  <c:v>370161</c:v>
                </c:pt>
                <c:pt idx="15">
                  <c:v>205631</c:v>
                </c:pt>
                <c:pt idx="16">
                  <c:v>302542</c:v>
                </c:pt>
                <c:pt idx="17">
                  <c:v>366301</c:v>
                </c:pt>
                <c:pt idx="18">
                  <c:v>361452</c:v>
                </c:pt>
                <c:pt idx="19">
                  <c:v>387217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58480"/>
        <c:axId val="231661224"/>
      </c:lineChart>
      <c:catAx>
        <c:axId val="23166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57304"/>
        <c:crosses val="autoZero"/>
        <c:auto val="1"/>
        <c:lblAlgn val="ctr"/>
        <c:lblOffset val="100"/>
        <c:noMultiLvlLbl val="0"/>
      </c:catAx>
      <c:valAx>
        <c:axId val="23165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Mil. US 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63184"/>
        <c:crosses val="autoZero"/>
        <c:crossBetween val="between"/>
      </c:valAx>
      <c:valAx>
        <c:axId val="2316612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58480"/>
        <c:crosses val="max"/>
        <c:crossBetween val="between"/>
      </c:valAx>
      <c:catAx>
        <c:axId val="231658480"/>
        <c:scaling>
          <c:orientation val="minMax"/>
        </c:scaling>
        <c:delete val="1"/>
        <c:axPos val="b"/>
        <c:majorTickMark val="out"/>
        <c:minorTickMark val="none"/>
        <c:tickLblPos val="nextTo"/>
        <c:crossAx val="231661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0.34447</cdr:x>
      <cdr:y>0.23739</cdr:y>
    </cdr:from>
    <cdr:to>
      <cdr:x>0.38947</cdr:x>
      <cdr:y>0.42389</cdr:y>
    </cdr:to>
    <cdr:sp macro="" textlink="">
      <cdr:nvSpPr>
        <cdr:cNvPr id="2" name="Textfeld 1"/>
        <cdr:cNvSpPr txBox="1"/>
      </cdr:nvSpPr>
      <cdr:spPr>
        <a:xfrm xmlns:a="http://schemas.openxmlformats.org/drawingml/2006/main" rot="16200000">
          <a:off x="2024844" y="100497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dirty="0" smtClean="0"/>
            <a:t>Reagan</a:t>
          </a:r>
          <a:endParaRPr lang="de-DE" sz="1100" dirty="0"/>
        </a:p>
      </cdr:txBody>
    </cdr:sp>
  </cdr:relSizeAnchor>
  <cdr:relSizeAnchor xmlns:cdr="http://schemas.openxmlformats.org/drawingml/2006/chartDrawing">
    <cdr:from>
      <cdr:x>0.50759</cdr:x>
      <cdr:y>0.11307</cdr:y>
    </cdr:from>
    <cdr:to>
      <cdr:x>0.55259</cdr:x>
      <cdr:y>0.44461</cdr:y>
    </cdr:to>
    <cdr:sp macro="" textlink="">
      <cdr:nvSpPr>
        <cdr:cNvPr id="3" name="Textfeld 2"/>
        <cdr:cNvSpPr txBox="1"/>
      </cdr:nvSpPr>
      <cdr:spPr>
        <a:xfrm xmlns:a="http://schemas.openxmlformats.org/drawingml/2006/main" rot="16200000">
          <a:off x="2816931" y="824954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 dirty="0" smtClean="0"/>
            <a:t>George W. </a:t>
          </a:r>
          <a:r>
            <a:rPr lang="de-DE" dirty="0" smtClean="0"/>
            <a:t>Bush</a:t>
          </a:r>
          <a:endParaRPr lang="de-D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73E1D3-42E1-482E-B333-320701D19E3E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C78016-FBA3-4B64-A25A-611ED9A9501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513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89A5D2-4518-4048-8B92-38F9CEB2E026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49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05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7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92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93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3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2675C-77F9-43ED-85E1-7EA7F141FC65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74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8F2F-0BB0-4F19-B7F0-C883453126EF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996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934F3-87FB-4B71-AE92-8EF38B056A67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47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4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4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4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62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2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0B386-5637-4945-A65D-E8F516034080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59821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5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2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7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4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4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2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5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C354-9DDF-4E6B-A7E5-E4ED50F3F630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09159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8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50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8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21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67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75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7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2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6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2752-A9DD-484E-B32F-28869F07B3DE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490207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47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4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9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5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47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F9F3-396D-4DCA-AC1B-93CC53CD80EF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7571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7A1D8-4E3C-43EF-99F5-54101B7D6191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571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60EE-5C42-4C6E-8021-DE8FF14EF75A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944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AB81-C3CC-4892-BF07-24B80B2C2123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5466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D79F-BF05-45F5-AF23-F2BF1ED8CF5D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680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216CE20-95D4-4A5F-AC33-8B8D8342D2E1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3/11/2015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0867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3/11/2015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0131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3/11/2015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383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.tuwien.ac.at/hanapp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ireas/Dias_employmen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hyperlink" Target="Pireas/Crisis-scheme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98107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ES" altLang="en-US" sz="4400" b="1" smtClean="0">
                <a:solidFill>
                  <a:schemeClr val="tx1"/>
                </a:solidFill>
              </a:rPr>
              <a:t>Europe – in 5 years</a:t>
            </a:r>
          </a:p>
        </p:txBody>
      </p:sp>
      <p:sp>
        <p:nvSpPr>
          <p:cNvPr id="3075" name="Rechteck 1"/>
          <p:cNvSpPr>
            <a:spLocks noChangeArrowheads="1"/>
          </p:cNvSpPr>
          <p:nvPr/>
        </p:nvSpPr>
        <p:spPr bwMode="auto">
          <a:xfrm>
            <a:off x="2916238" y="2636838"/>
            <a:ext cx="4895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/>
              <a:t>Hardy Hanappi</a:t>
            </a:r>
          </a:p>
          <a:p>
            <a:pPr eaLnBrk="1" hangingPunct="1"/>
            <a:r>
              <a:rPr lang="de-AT" altLang="en-US"/>
              <a:t>University of Technology of Vienna (Austria)</a:t>
            </a:r>
          </a:p>
          <a:p>
            <a:pPr eaLnBrk="1" hangingPunct="1"/>
            <a:r>
              <a:rPr lang="de-AT" altLang="en-US">
                <a:hlinkClick r:id="rId2"/>
              </a:rPr>
              <a:t>www.econ.tuwien.ac.at/hanappi/</a:t>
            </a:r>
            <a:endParaRPr lang="de-AT" altLang="en-US"/>
          </a:p>
          <a:p>
            <a:pPr eaLnBrk="1" hangingPunct="1"/>
            <a:r>
              <a:rPr lang="de-AT" altLang="en-US"/>
              <a:t>hanappi@tuwien.ac.at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653136"/>
            <a:ext cx="6902152" cy="1143000"/>
          </a:xfrm>
        </p:spPr>
        <p:txBody>
          <a:bodyPr/>
          <a:lstStyle/>
          <a:p>
            <a:r>
              <a:rPr lang="de-DE" sz="3600" dirty="0" err="1" smtClean="0"/>
              <a:t>Foreign</a:t>
            </a:r>
            <a:r>
              <a:rPr lang="de-DE" sz="3600" dirty="0" smtClean="0"/>
              <a:t> </a:t>
            </a:r>
            <a:r>
              <a:rPr lang="de-DE" sz="3600" dirty="0" err="1" smtClean="0"/>
              <a:t>Direct</a:t>
            </a:r>
            <a:r>
              <a:rPr lang="de-DE" sz="3600" dirty="0" smtClean="0"/>
              <a:t> Investment </a:t>
            </a:r>
            <a:r>
              <a:rPr lang="de-DE" sz="3600" dirty="0" err="1" smtClean="0"/>
              <a:t>Russia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EU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2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Immigration</a:t>
            </a:r>
            <a:endParaRPr lang="en-GB" altLang="en-US" sz="4000" dirty="0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99592" y="1565343"/>
            <a:ext cx="78502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Strict</a:t>
            </a:r>
            <a:r>
              <a:rPr lang="de-AT" altLang="en-US" sz="2400" dirty="0" smtClean="0"/>
              <a:t>, </a:t>
            </a:r>
            <a:r>
              <a:rPr lang="de-AT" altLang="en-US" sz="2400" dirty="0" err="1" smtClean="0"/>
              <a:t>unified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i="1" dirty="0" err="1" smtClean="0"/>
              <a:t>humanitarian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procedures</a:t>
            </a:r>
            <a:r>
              <a:rPr lang="de-AT" altLang="en-US" sz="2400" dirty="0" smtClean="0"/>
              <a:t> at </a:t>
            </a:r>
            <a:r>
              <a:rPr lang="de-AT" altLang="en-US" sz="2400" dirty="0" err="1" smtClean="0"/>
              <a:t>Europe‘s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smtClean="0"/>
              <a:t>Southern </a:t>
            </a:r>
            <a:r>
              <a:rPr lang="de-AT" altLang="en-US" sz="2400" dirty="0" err="1" smtClean="0"/>
              <a:t>borderline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139009" y="5229200"/>
            <a:ext cx="686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Support </a:t>
            </a:r>
            <a:r>
              <a:rPr lang="de-AT" dirty="0" err="1" smtClean="0"/>
              <a:t>for</a:t>
            </a:r>
            <a:r>
              <a:rPr lang="de-AT" dirty="0" smtClean="0"/>
              <a:t> anti-</a:t>
            </a:r>
            <a:r>
              <a:rPr lang="de-AT" dirty="0" err="1" smtClean="0"/>
              <a:t>religious</a:t>
            </a:r>
            <a:r>
              <a:rPr lang="de-AT" dirty="0" smtClean="0"/>
              <a:t>, </a:t>
            </a:r>
            <a:r>
              <a:rPr lang="de-AT" dirty="0" err="1" smtClean="0"/>
              <a:t>enlightenment-oriented</a:t>
            </a:r>
            <a:r>
              <a:rPr lang="de-AT" dirty="0" smtClean="0"/>
              <a:t> </a:t>
            </a:r>
            <a:r>
              <a:rPr lang="de-AT" dirty="0" err="1" smtClean="0"/>
              <a:t>elites</a:t>
            </a:r>
            <a:r>
              <a:rPr lang="de-AT" dirty="0"/>
              <a:t> </a:t>
            </a:r>
            <a:r>
              <a:rPr lang="de-AT" dirty="0" smtClean="0"/>
              <a:t>– </a:t>
            </a:r>
            <a:r>
              <a:rPr lang="de-AT" dirty="0" err="1" smtClean="0"/>
              <a:t>student</a:t>
            </a:r>
            <a:r>
              <a:rPr lang="de-AT" dirty="0" smtClean="0"/>
              <a:t> </a:t>
            </a:r>
          </a:p>
          <a:p>
            <a:r>
              <a:rPr lang="de-AT" dirty="0"/>
              <a:t> </a:t>
            </a:r>
            <a:r>
              <a:rPr lang="de-AT" dirty="0" smtClean="0"/>
              <a:t>     </a:t>
            </a:r>
            <a:r>
              <a:rPr lang="de-AT" dirty="0" err="1" smtClean="0"/>
              <a:t>exchange</a:t>
            </a:r>
            <a:r>
              <a:rPr lang="de-AT" dirty="0" smtClean="0"/>
              <a:t> </a:t>
            </a:r>
            <a:r>
              <a:rPr lang="de-AT" dirty="0" err="1" smtClean="0"/>
              <a:t>programs</a:t>
            </a:r>
            <a:r>
              <a:rPr lang="de-AT" dirty="0" smtClean="0"/>
              <a:t> (</a:t>
            </a:r>
            <a:r>
              <a:rPr lang="de-AT" dirty="0" err="1" smtClean="0"/>
              <a:t>training</a:t>
            </a:r>
            <a:r>
              <a:rPr lang="de-AT" dirty="0" smtClean="0"/>
              <a:t> in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innovation</a:t>
            </a:r>
            <a:r>
              <a:rPr lang="de-AT" dirty="0" smtClean="0"/>
              <a:t>). 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1139009" y="4710660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Immediate </a:t>
            </a:r>
            <a:r>
              <a:rPr lang="de-AT" dirty="0" err="1" smtClean="0"/>
              <a:t>stop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exports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European </a:t>
            </a:r>
            <a:r>
              <a:rPr lang="de-AT" dirty="0" err="1" smtClean="0"/>
              <a:t>weapons</a:t>
            </a:r>
            <a:r>
              <a:rPr lang="de-AT" dirty="0" smtClean="0"/>
              <a:t> </a:t>
            </a:r>
            <a:r>
              <a:rPr lang="de-AT" dirty="0" err="1" smtClean="0"/>
              <a:t>industries</a:t>
            </a:r>
            <a:r>
              <a:rPr lang="de-AT" dirty="0" smtClean="0"/>
              <a:t>.</a:t>
            </a:r>
            <a:endParaRPr lang="en-GB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899592" y="2697208"/>
            <a:ext cx="76017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Additionally</a:t>
            </a:r>
            <a:r>
              <a:rPr lang="de-AT" altLang="en-US" sz="2400" dirty="0" smtClean="0"/>
              <a:t> a </a:t>
            </a:r>
            <a:r>
              <a:rPr lang="de-AT" altLang="en-US" sz="2400" dirty="0" err="1" smtClean="0"/>
              <a:t>positively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oriented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co</a:t>
            </a:r>
            <a:r>
              <a:rPr lang="de-AT" altLang="en-US" sz="2400" dirty="0" smtClean="0"/>
              <a:t>-operation </a:t>
            </a:r>
            <a:r>
              <a:rPr lang="de-AT" altLang="en-US" sz="2400" dirty="0" err="1" smtClean="0"/>
              <a:t>program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err="1"/>
              <a:t>w</a:t>
            </a:r>
            <a:r>
              <a:rPr lang="de-AT" altLang="en-US" sz="2400" dirty="0" err="1" smtClean="0"/>
              <a:t>ith</a:t>
            </a:r>
            <a:r>
              <a:rPr lang="de-AT" altLang="en-US" sz="2400" dirty="0" smtClean="0"/>
              <a:t> African </a:t>
            </a:r>
            <a:r>
              <a:rPr lang="de-AT" altLang="en-US" sz="2400" dirty="0" err="1" smtClean="0"/>
              <a:t>populations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help</a:t>
            </a:r>
            <a:r>
              <a:rPr lang="de-AT" altLang="en-US" sz="2400" dirty="0" smtClean="0"/>
              <a:t> European TNCs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 smtClean="0"/>
              <a:t>produce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for</a:t>
            </a:r>
            <a:r>
              <a:rPr lang="de-AT" altLang="en-US" sz="2400" dirty="0" smtClean="0"/>
              <a:t> African </a:t>
            </a:r>
            <a:r>
              <a:rPr lang="de-AT" altLang="en-US" sz="2400" dirty="0" err="1" smtClean="0"/>
              <a:t>consumers</a:t>
            </a:r>
            <a:r>
              <a:rPr lang="de-AT" altLang="en-US" sz="2400" dirty="0" smtClean="0"/>
              <a:t> (</a:t>
            </a:r>
            <a:r>
              <a:rPr lang="de-AT" altLang="en-US" sz="2400" dirty="0" err="1" smtClean="0"/>
              <a:t>pilote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project</a:t>
            </a:r>
            <a:r>
              <a:rPr lang="de-AT" altLang="en-US" sz="2400" dirty="0" smtClean="0"/>
              <a:t> Europe).</a:t>
            </a:r>
            <a:endParaRPr lang="en-GB" altLang="en-US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976896" y="419212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Recommendations</a:t>
            </a:r>
            <a:r>
              <a:rPr lang="de-AT" dirty="0" smtClean="0"/>
              <a:t>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1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Environmental Limits</a:t>
            </a:r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84933" y="1389798"/>
            <a:ext cx="72587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smtClean="0"/>
              <a:t>Research in </a:t>
            </a:r>
            <a:r>
              <a:rPr lang="de-AT" altLang="en-US" sz="2400" dirty="0" err="1" smtClean="0"/>
              <a:t>new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energy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producing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preserving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 smtClean="0"/>
              <a:t>technologies</a:t>
            </a:r>
            <a:r>
              <a:rPr lang="de-AT" altLang="en-US" sz="2400" dirty="0" smtClean="0"/>
              <a:t> (</a:t>
            </a:r>
            <a:r>
              <a:rPr lang="de-AT" altLang="en-US" sz="2400" dirty="0" err="1" smtClean="0"/>
              <a:t>excluding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nuclear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energy</a:t>
            </a:r>
            <a:r>
              <a:rPr lang="de-AT" altLang="en-US" sz="2400" dirty="0" smtClean="0"/>
              <a:t>)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enable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 smtClean="0"/>
              <a:t>Europe‘s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energy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independence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139009" y="5229200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Reassessment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transport</a:t>
            </a:r>
            <a:r>
              <a:rPr lang="de-AT" dirty="0" smtClean="0"/>
              <a:t> </a:t>
            </a:r>
            <a:r>
              <a:rPr lang="de-AT" dirty="0" err="1" smtClean="0"/>
              <a:t>systems</a:t>
            </a:r>
            <a:r>
              <a:rPr lang="de-AT" dirty="0" smtClean="0"/>
              <a:t>, </a:t>
            </a:r>
            <a:r>
              <a:rPr lang="de-AT" dirty="0" err="1" smtClean="0"/>
              <a:t>communication</a:t>
            </a:r>
            <a:r>
              <a:rPr lang="de-AT" dirty="0" smtClean="0"/>
              <a:t> </a:t>
            </a:r>
            <a:r>
              <a:rPr lang="de-AT" dirty="0" err="1" smtClean="0"/>
              <a:t>systems</a:t>
            </a:r>
            <a:r>
              <a:rPr lang="de-AT" dirty="0" smtClean="0"/>
              <a:t> (</a:t>
            </a:r>
            <a:r>
              <a:rPr lang="de-AT" dirty="0" err="1" smtClean="0"/>
              <a:t>information</a:t>
            </a:r>
            <a:endParaRPr lang="de-AT" dirty="0" smtClean="0"/>
          </a:p>
          <a:p>
            <a:r>
              <a:rPr lang="de-AT" dirty="0" smtClean="0"/>
              <a:t> </a:t>
            </a:r>
            <a:r>
              <a:rPr lang="de-AT" dirty="0" err="1" smtClean="0"/>
              <a:t>pollution</a:t>
            </a:r>
            <a:r>
              <a:rPr lang="de-AT" dirty="0" smtClean="0"/>
              <a:t>) </a:t>
            </a:r>
            <a:r>
              <a:rPr lang="de-AT" dirty="0" err="1" smtClean="0"/>
              <a:t>and</a:t>
            </a:r>
            <a:r>
              <a:rPr lang="de-AT" dirty="0" smtClean="0"/>
              <a:t> real </a:t>
            </a:r>
            <a:r>
              <a:rPr lang="de-AT" dirty="0" err="1" smtClean="0"/>
              <a:t>estate</a:t>
            </a:r>
            <a:r>
              <a:rPr lang="de-AT" dirty="0" smtClean="0"/>
              <a:t> </a:t>
            </a:r>
            <a:r>
              <a:rPr lang="de-AT" dirty="0" err="1" smtClean="0"/>
              <a:t>allocation</a:t>
            </a:r>
            <a:r>
              <a:rPr lang="de-AT" dirty="0" smtClean="0"/>
              <a:t> </a:t>
            </a:r>
            <a:r>
              <a:rPr lang="de-AT" dirty="0" err="1" smtClean="0"/>
              <a:t>mechanisms</a:t>
            </a:r>
            <a:r>
              <a:rPr lang="de-AT" dirty="0" smtClean="0"/>
              <a:t>. 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1139009" y="4710660"/>
            <a:ext cx="466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reversal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German „Energiewende“.</a:t>
            </a:r>
            <a:endParaRPr lang="en-GB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884933" y="2790959"/>
            <a:ext cx="76466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Active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conscious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new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culture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development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that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err="1" smtClean="0"/>
              <a:t>reduces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alienation</a:t>
            </a:r>
            <a:r>
              <a:rPr lang="de-AT" altLang="en-US" sz="2400" dirty="0" smtClean="0"/>
              <a:t> (e.g. </a:t>
            </a:r>
            <a:r>
              <a:rPr lang="de-AT" altLang="en-US" sz="2400" dirty="0" err="1" smtClean="0"/>
              <a:t>excessive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food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or</a:t>
            </a:r>
            <a:r>
              <a:rPr lang="de-AT" altLang="en-US" sz="2400" dirty="0" smtClean="0"/>
              <a:t> info-trash </a:t>
            </a:r>
          </a:p>
          <a:p>
            <a:pPr eaLnBrk="1" hangingPunct="1"/>
            <a:r>
              <a:rPr lang="de-AT" altLang="en-US" sz="2400" dirty="0" err="1"/>
              <a:t>c</a:t>
            </a:r>
            <a:r>
              <a:rPr lang="de-AT" altLang="en-US" sz="2400" dirty="0" err="1" smtClean="0"/>
              <a:t>onsumption</a:t>
            </a:r>
            <a:r>
              <a:rPr lang="de-AT" altLang="en-US" sz="2400" dirty="0" smtClean="0"/>
              <a:t>): a </a:t>
            </a:r>
            <a:r>
              <a:rPr lang="de-AT" altLang="en-US" sz="2400" dirty="0" err="1" smtClean="0"/>
              <a:t>pivotal</a:t>
            </a:r>
            <a:r>
              <a:rPr lang="de-AT" altLang="en-US" sz="2400" dirty="0" smtClean="0"/>
              <a:t>  </a:t>
            </a:r>
            <a:r>
              <a:rPr lang="de-AT" altLang="en-US" sz="2400" dirty="0" err="1" smtClean="0"/>
              <a:t>part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of</a:t>
            </a:r>
            <a:r>
              <a:rPr lang="de-AT" altLang="en-US" sz="2400" dirty="0" smtClean="0"/>
              <a:t> a </a:t>
            </a:r>
            <a:r>
              <a:rPr lang="de-AT" altLang="en-US" sz="2400" dirty="0" err="1" smtClean="0"/>
              <a:t>pilote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project</a:t>
            </a:r>
            <a:r>
              <a:rPr lang="de-AT" altLang="en-US" sz="2400" dirty="0" smtClean="0"/>
              <a:t> Europe.</a:t>
            </a:r>
            <a:endParaRPr lang="en-GB" altLang="en-US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976896" y="419212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Recommendations</a:t>
            </a:r>
            <a:r>
              <a:rPr lang="de-AT" dirty="0" smtClean="0"/>
              <a:t>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79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An Utopian Solution in a Global Context</a:t>
            </a:r>
            <a:endParaRPr lang="en-GB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402331"/>
            <a:ext cx="8291264" cy="3052935"/>
          </a:xfrm>
        </p:spPr>
        <p:txBody>
          <a:bodyPr/>
          <a:lstStyle/>
          <a:p>
            <a:r>
              <a:rPr lang="de-AT" sz="2800" dirty="0" smtClean="0"/>
              <a:t>Europe </a:t>
            </a:r>
            <a:r>
              <a:rPr lang="de-AT" sz="2800" dirty="0" err="1" smtClean="0"/>
              <a:t>has</a:t>
            </a:r>
            <a:r>
              <a:rPr lang="de-AT" sz="2800" dirty="0" smtClean="0"/>
              <a:t> a </a:t>
            </a:r>
            <a:r>
              <a:rPr lang="de-AT" sz="2800" dirty="0" err="1" smtClean="0"/>
              <a:t>constant</a:t>
            </a:r>
            <a:r>
              <a:rPr lang="de-AT" sz="2800" dirty="0" smtClean="0"/>
              <a:t> </a:t>
            </a:r>
            <a:r>
              <a:rPr lang="de-AT" sz="2800" dirty="0" err="1" smtClean="0"/>
              <a:t>population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500 </a:t>
            </a:r>
            <a:r>
              <a:rPr lang="de-AT" sz="2800" dirty="0" err="1" smtClean="0"/>
              <a:t>million</a:t>
            </a:r>
            <a:r>
              <a:rPr lang="de-AT" sz="2800" dirty="0" smtClean="0"/>
              <a:t> </a:t>
            </a:r>
            <a:r>
              <a:rPr lang="de-AT" sz="2800" dirty="0" err="1" smtClean="0"/>
              <a:t>people</a:t>
            </a:r>
            <a:endParaRPr lang="de-AT" sz="2800" dirty="0" smtClean="0"/>
          </a:p>
          <a:p>
            <a:r>
              <a:rPr lang="de-AT" sz="2800" dirty="0" smtClean="0"/>
              <a:t>Europe </a:t>
            </a:r>
            <a:r>
              <a:rPr lang="de-AT" sz="2800" dirty="0" err="1" smtClean="0"/>
              <a:t>has</a:t>
            </a:r>
            <a:r>
              <a:rPr lang="de-AT" sz="2800" dirty="0" smtClean="0"/>
              <a:t> </a:t>
            </a:r>
            <a:r>
              <a:rPr lang="de-AT" sz="2800" dirty="0" err="1" smtClean="0"/>
              <a:t>found</a:t>
            </a:r>
            <a:r>
              <a:rPr lang="de-AT" sz="2800" dirty="0" smtClean="0"/>
              <a:t> </a:t>
            </a:r>
            <a:r>
              <a:rPr lang="de-AT" sz="2800" dirty="0" err="1" smtClean="0"/>
              <a:t>its</a:t>
            </a:r>
            <a:r>
              <a:rPr lang="de-AT" sz="2800" dirty="0" smtClean="0"/>
              <a:t> </a:t>
            </a:r>
            <a:r>
              <a:rPr lang="de-AT" sz="2800" dirty="0" err="1" smtClean="0"/>
              <a:t>place</a:t>
            </a:r>
            <a:r>
              <a:rPr lang="de-AT" sz="2800" dirty="0" smtClean="0"/>
              <a:t> in </a:t>
            </a:r>
            <a:r>
              <a:rPr lang="de-AT" sz="2800" dirty="0" err="1" smtClean="0"/>
              <a:t>the</a:t>
            </a:r>
            <a:r>
              <a:rPr lang="de-AT" sz="2800" dirty="0" smtClean="0"/>
              <a:t> global </a:t>
            </a:r>
            <a:r>
              <a:rPr lang="de-AT" sz="2800" dirty="0" err="1" smtClean="0"/>
              <a:t>division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labour</a:t>
            </a:r>
            <a:r>
              <a:rPr lang="de-AT" sz="2800" dirty="0" smtClean="0"/>
              <a:t> (a </a:t>
            </a:r>
            <a:r>
              <a:rPr lang="de-AT" sz="2800" dirty="0" err="1" smtClean="0"/>
              <a:t>knowledge</a:t>
            </a:r>
            <a:r>
              <a:rPr lang="de-AT" sz="2800" dirty="0" smtClean="0"/>
              <a:t> </a:t>
            </a:r>
            <a:r>
              <a:rPr lang="de-AT" sz="2800" dirty="0" err="1" smtClean="0"/>
              <a:t>breeder</a:t>
            </a:r>
            <a:r>
              <a:rPr lang="de-AT" sz="2800" dirty="0" smtClean="0"/>
              <a:t>)</a:t>
            </a:r>
          </a:p>
          <a:p>
            <a:r>
              <a:rPr lang="de-AT" sz="2800" dirty="0" err="1" smtClean="0"/>
              <a:t>Europe‘s</a:t>
            </a:r>
            <a:r>
              <a:rPr lang="de-AT" sz="2800" dirty="0" smtClean="0"/>
              <a:t> </a:t>
            </a:r>
            <a:r>
              <a:rPr lang="de-AT" sz="2800" dirty="0" err="1" smtClean="0"/>
              <a:t>civilizing</a:t>
            </a:r>
            <a:r>
              <a:rPr lang="de-AT" sz="2800" dirty="0" smtClean="0"/>
              <a:t> </a:t>
            </a:r>
            <a:r>
              <a:rPr lang="de-AT" sz="2800" dirty="0" err="1" smtClean="0"/>
              <a:t>example</a:t>
            </a:r>
            <a:r>
              <a:rPr lang="de-AT" sz="2800" dirty="0" smtClean="0"/>
              <a:t> </a:t>
            </a:r>
            <a:r>
              <a:rPr lang="de-AT" sz="2800" dirty="0" err="1" smtClean="0"/>
              <a:t>allows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</a:t>
            </a:r>
            <a:r>
              <a:rPr lang="de-AT" sz="2800" dirty="0" err="1" smtClean="0"/>
              <a:t>solve</a:t>
            </a:r>
            <a:r>
              <a:rPr lang="de-AT" sz="2800" dirty="0" smtClean="0"/>
              <a:t> global </a:t>
            </a:r>
            <a:r>
              <a:rPr lang="de-AT" sz="2800" dirty="0" err="1" smtClean="0"/>
              <a:t>conflicts</a:t>
            </a:r>
            <a:r>
              <a:rPr lang="de-AT" sz="2800" dirty="0" smtClean="0"/>
              <a:t> </a:t>
            </a:r>
            <a:r>
              <a:rPr lang="de-AT" sz="2800" dirty="0" err="1" smtClean="0"/>
              <a:t>without</a:t>
            </a:r>
            <a:r>
              <a:rPr lang="de-AT" sz="2800" dirty="0" smtClean="0"/>
              <a:t> a global war.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58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sz="3600" dirty="0"/>
              <a:t>How to get from here to there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91264" cy="3626878"/>
          </a:xfrm>
        </p:spPr>
        <p:txBody>
          <a:bodyPr/>
          <a:lstStyle/>
          <a:p>
            <a:r>
              <a:rPr lang="de-AT" sz="2400" dirty="0" err="1" smtClean="0"/>
              <a:t>From</a:t>
            </a:r>
            <a:r>
              <a:rPr lang="de-AT" sz="2400" dirty="0" smtClean="0"/>
              <a:t> </a:t>
            </a:r>
            <a:r>
              <a:rPr lang="de-AT" sz="2400" dirty="0" err="1" smtClean="0"/>
              <a:t>growth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population</a:t>
            </a:r>
            <a:r>
              <a:rPr lang="de-AT" sz="2400" dirty="0" smtClean="0"/>
              <a:t> via </a:t>
            </a:r>
            <a:r>
              <a:rPr lang="de-AT" sz="2400" dirty="0" err="1" smtClean="0"/>
              <a:t>growth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capital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growth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aggregate</a:t>
            </a:r>
            <a:r>
              <a:rPr lang="de-AT" sz="2400" dirty="0" smtClean="0"/>
              <a:t> </a:t>
            </a:r>
            <a:r>
              <a:rPr lang="de-AT" sz="2400" dirty="0" err="1" smtClean="0"/>
              <a:t>utility</a:t>
            </a:r>
            <a:r>
              <a:rPr lang="de-AT" sz="2400" dirty="0" smtClean="0"/>
              <a:t> (</a:t>
            </a:r>
            <a:r>
              <a:rPr lang="de-AT" sz="2400" dirty="0" err="1" smtClean="0"/>
              <a:t>welfare</a:t>
            </a:r>
            <a:r>
              <a:rPr lang="de-AT" sz="2400" dirty="0" smtClean="0"/>
              <a:t>): </a:t>
            </a:r>
            <a:r>
              <a:rPr lang="de-AT" sz="2400" dirty="0" err="1" smtClean="0"/>
              <a:t>Exploring</a:t>
            </a:r>
            <a:r>
              <a:rPr lang="de-AT" sz="2400" dirty="0" smtClean="0"/>
              <a:t> </a:t>
            </a:r>
            <a:r>
              <a:rPr lang="de-AT" sz="2400" dirty="0" err="1" smtClean="0"/>
              <a:t>new</a:t>
            </a:r>
            <a:r>
              <a:rPr lang="de-AT" sz="2400" dirty="0" smtClean="0"/>
              <a:t> </a:t>
            </a:r>
            <a:r>
              <a:rPr lang="de-AT" sz="2400" dirty="0" err="1" smtClean="0"/>
              <a:t>utility</a:t>
            </a:r>
            <a:r>
              <a:rPr lang="de-AT" sz="2400" dirty="0" smtClean="0"/>
              <a:t> </a:t>
            </a:r>
            <a:r>
              <a:rPr lang="de-AT" sz="2400" dirty="0" err="1" smtClean="0"/>
              <a:t>dimensions</a:t>
            </a:r>
            <a:r>
              <a:rPr lang="de-AT" sz="2400" dirty="0" smtClean="0"/>
              <a:t>.</a:t>
            </a:r>
          </a:p>
          <a:p>
            <a:r>
              <a:rPr lang="de-AT" sz="2400" dirty="0" smtClean="0"/>
              <a:t>Clear </a:t>
            </a:r>
            <a:r>
              <a:rPr lang="de-AT" sz="2400" dirty="0" err="1" smtClean="0"/>
              <a:t>priority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Europe‘s</a:t>
            </a:r>
            <a:r>
              <a:rPr lang="de-AT" sz="2400" dirty="0" smtClean="0"/>
              <a:t> </a:t>
            </a:r>
            <a:r>
              <a:rPr lang="de-AT" sz="2400" dirty="0" err="1" smtClean="0"/>
              <a:t>research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higher</a:t>
            </a:r>
            <a:r>
              <a:rPr lang="de-AT" sz="2400" dirty="0" smtClean="0"/>
              <a:t> </a:t>
            </a:r>
            <a:r>
              <a:rPr lang="de-AT" sz="2400" dirty="0" err="1" smtClean="0"/>
              <a:t>education</a:t>
            </a:r>
            <a:r>
              <a:rPr lang="de-AT" sz="2400" dirty="0" smtClean="0"/>
              <a:t> </a:t>
            </a:r>
            <a:r>
              <a:rPr lang="de-AT" sz="2400" dirty="0" err="1" smtClean="0"/>
              <a:t>sector</a:t>
            </a:r>
            <a:r>
              <a:rPr lang="de-AT" sz="2400" dirty="0" smtClean="0"/>
              <a:t>. European </a:t>
            </a:r>
            <a:r>
              <a:rPr lang="de-AT" sz="2400" dirty="0" err="1" smtClean="0"/>
              <a:t>research</a:t>
            </a:r>
            <a:r>
              <a:rPr lang="de-AT" sz="2400" dirty="0" smtClean="0"/>
              <a:t> </a:t>
            </a:r>
            <a:r>
              <a:rPr lang="de-AT" sz="2400" dirty="0" err="1" smtClean="0"/>
              <a:t>profile</a:t>
            </a:r>
            <a:r>
              <a:rPr lang="de-AT" sz="2400" dirty="0" smtClean="0"/>
              <a:t> </a:t>
            </a:r>
            <a:r>
              <a:rPr lang="de-AT" sz="2400" dirty="0" err="1"/>
              <a:t>i</a:t>
            </a:r>
            <a:r>
              <a:rPr lang="de-AT" sz="2400" dirty="0" err="1" smtClean="0"/>
              <a:t>nstead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weak</a:t>
            </a:r>
            <a:r>
              <a:rPr lang="de-AT" sz="2400" dirty="0" smtClean="0"/>
              <a:t> </a:t>
            </a:r>
            <a:r>
              <a:rPr lang="de-AT" sz="2400" dirty="0" err="1" smtClean="0"/>
              <a:t>copies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US </a:t>
            </a:r>
            <a:r>
              <a:rPr lang="de-AT" sz="2400" dirty="0" err="1" smtClean="0"/>
              <a:t>approaches</a:t>
            </a:r>
            <a:r>
              <a:rPr lang="de-AT" sz="2400" dirty="0" smtClean="0"/>
              <a:t>. Wake-</a:t>
            </a:r>
            <a:r>
              <a:rPr lang="de-AT" sz="2400" dirty="0" err="1" smtClean="0"/>
              <a:t>up</a:t>
            </a:r>
            <a:r>
              <a:rPr lang="de-AT" sz="2400" dirty="0" smtClean="0"/>
              <a:t> </a:t>
            </a:r>
            <a:r>
              <a:rPr lang="de-AT" sz="2400" dirty="0" err="1" smtClean="0"/>
              <a:t>call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EU </a:t>
            </a:r>
            <a:r>
              <a:rPr lang="de-AT" sz="2400" dirty="0" err="1" smtClean="0"/>
              <a:t>researchers</a:t>
            </a:r>
            <a:r>
              <a:rPr lang="de-AT" sz="2400" dirty="0" smtClean="0"/>
              <a:t>.</a:t>
            </a:r>
          </a:p>
          <a:p>
            <a:r>
              <a:rPr lang="de-AT" sz="2400" dirty="0" smtClean="0"/>
              <a:t>Strong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central</a:t>
            </a:r>
            <a:r>
              <a:rPr lang="de-AT" sz="2400" dirty="0" smtClean="0"/>
              <a:t> </a:t>
            </a:r>
            <a:r>
              <a:rPr lang="de-AT" sz="2400" dirty="0" err="1" smtClean="0"/>
              <a:t>continental</a:t>
            </a:r>
            <a:r>
              <a:rPr lang="de-AT" sz="2400" dirty="0" smtClean="0"/>
              <a:t> </a:t>
            </a:r>
            <a:r>
              <a:rPr lang="de-AT" sz="2400" dirty="0" err="1" smtClean="0"/>
              <a:t>authority</a:t>
            </a:r>
            <a:r>
              <a:rPr lang="de-AT" sz="2400" dirty="0" smtClean="0"/>
              <a:t> </a:t>
            </a:r>
            <a:r>
              <a:rPr lang="de-AT" sz="2400" dirty="0" err="1" smtClean="0"/>
              <a:t>controlled</a:t>
            </a:r>
            <a:r>
              <a:rPr lang="de-AT" sz="2400" dirty="0" smtClean="0"/>
              <a:t> </a:t>
            </a:r>
            <a:r>
              <a:rPr lang="de-AT" sz="2400" dirty="0" err="1" smtClean="0"/>
              <a:t>by</a:t>
            </a:r>
            <a:r>
              <a:rPr lang="de-AT" sz="2400" dirty="0" smtClean="0"/>
              <a:t> strong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federally</a:t>
            </a:r>
            <a:r>
              <a:rPr lang="de-AT" sz="2400" dirty="0" smtClean="0"/>
              <a:t> </a:t>
            </a:r>
            <a:r>
              <a:rPr lang="de-AT" sz="2400" dirty="0" err="1" smtClean="0"/>
              <a:t>structured</a:t>
            </a:r>
            <a:r>
              <a:rPr lang="de-AT" sz="2400" dirty="0" smtClean="0"/>
              <a:t> </a:t>
            </a:r>
            <a:r>
              <a:rPr lang="de-AT" sz="2400" dirty="0" err="1" smtClean="0"/>
              <a:t>democratic</a:t>
            </a:r>
            <a:r>
              <a:rPr lang="de-AT" sz="2400" dirty="0" smtClean="0"/>
              <a:t> </a:t>
            </a:r>
            <a:r>
              <a:rPr lang="de-AT" sz="2400" dirty="0" err="1" smtClean="0"/>
              <a:t>control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bureaucracy</a:t>
            </a:r>
            <a:r>
              <a:rPr lang="de-AT" sz="2400" dirty="0" smtClean="0"/>
              <a:t>.</a:t>
            </a:r>
            <a:r>
              <a:rPr lang="de-AT" sz="2800" dirty="0" smtClean="0"/>
              <a:t> </a:t>
            </a:r>
            <a:r>
              <a:rPr lang="de-AT" sz="2400" dirty="0" err="1" smtClean="0"/>
              <a:t>Institutionalized</a:t>
            </a:r>
            <a:r>
              <a:rPr lang="de-AT" sz="2400" dirty="0" smtClean="0"/>
              <a:t> </a:t>
            </a:r>
            <a:r>
              <a:rPr lang="de-AT" sz="2400" dirty="0" err="1" smtClean="0"/>
              <a:t>civil</a:t>
            </a:r>
            <a:r>
              <a:rPr lang="de-AT" sz="2400" dirty="0" smtClean="0"/>
              <a:t> </a:t>
            </a:r>
            <a:r>
              <a:rPr lang="de-AT" sz="2400" dirty="0" err="1" smtClean="0"/>
              <a:t>conflict</a:t>
            </a:r>
            <a:r>
              <a:rPr lang="de-AT" sz="2400" dirty="0" smtClean="0"/>
              <a:t> </a:t>
            </a:r>
            <a:r>
              <a:rPr lang="de-AT" sz="2400" dirty="0" err="1" smtClean="0"/>
              <a:t>solution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65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de-AT" sz="4800" dirty="0" err="1"/>
              <a:t>Some</a:t>
            </a:r>
            <a:r>
              <a:rPr lang="de-AT" sz="4800" dirty="0"/>
              <a:t> Open </a:t>
            </a:r>
            <a:r>
              <a:rPr lang="de-AT" sz="4800" dirty="0" err="1"/>
              <a:t>Questions</a:t>
            </a:r>
            <a:r>
              <a:rPr lang="de-AT" sz="4800" dirty="0"/>
              <a:t/>
            </a:r>
            <a:br>
              <a:rPr lang="de-AT" sz="4800" dirty="0"/>
            </a:b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1918515"/>
            <a:ext cx="753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err="1" smtClean="0"/>
              <a:t>How</a:t>
            </a:r>
            <a:r>
              <a:rPr lang="de-AT" sz="2400" dirty="0" smtClean="0"/>
              <a:t> </a:t>
            </a:r>
            <a:r>
              <a:rPr lang="de-AT" sz="2400" dirty="0" err="1" smtClean="0"/>
              <a:t>can</a:t>
            </a:r>
            <a:r>
              <a:rPr lang="de-AT" sz="2400" dirty="0" smtClean="0"/>
              <a:t> a </a:t>
            </a:r>
            <a:r>
              <a:rPr lang="de-AT" sz="2400" dirty="0" err="1" smtClean="0"/>
              <a:t>social</a:t>
            </a:r>
            <a:r>
              <a:rPr lang="de-AT" sz="2400" dirty="0" smtClean="0"/>
              <a:t> </a:t>
            </a:r>
            <a:r>
              <a:rPr lang="de-AT" sz="2400" dirty="0" err="1" smtClean="0"/>
              <a:t>group</a:t>
            </a:r>
            <a:r>
              <a:rPr lang="de-AT" sz="2400" dirty="0" smtClean="0"/>
              <a:t> </a:t>
            </a:r>
            <a:r>
              <a:rPr lang="de-AT" sz="2400" dirty="0" err="1" smtClean="0"/>
              <a:t>enforcing</a:t>
            </a:r>
            <a:r>
              <a:rPr lang="de-AT" sz="2400" dirty="0" smtClean="0"/>
              <a:t> </a:t>
            </a:r>
            <a:r>
              <a:rPr lang="de-AT" sz="2400" dirty="0" err="1" smtClean="0"/>
              <a:t>this</a:t>
            </a:r>
            <a:r>
              <a:rPr lang="de-AT" sz="2400" dirty="0" smtClean="0"/>
              <a:t> </a:t>
            </a:r>
            <a:r>
              <a:rPr lang="de-AT" sz="2400" dirty="0" err="1" smtClean="0"/>
              <a:t>utopia</a:t>
            </a:r>
            <a:r>
              <a:rPr lang="de-AT" sz="2400" dirty="0" smtClean="0"/>
              <a:t> </a:t>
            </a:r>
            <a:r>
              <a:rPr lang="de-AT" sz="2400" dirty="0" err="1" smtClean="0"/>
              <a:t>emerge</a:t>
            </a:r>
            <a:r>
              <a:rPr lang="de-AT" sz="2400" dirty="0" smtClean="0"/>
              <a:t>?</a:t>
            </a:r>
            <a:endParaRPr lang="en-GB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2492896"/>
            <a:ext cx="7274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/>
              <a:t>Can </a:t>
            </a:r>
            <a:r>
              <a:rPr lang="de-AT" sz="2400" dirty="0" err="1" smtClean="0"/>
              <a:t>Europe‘s</a:t>
            </a:r>
            <a:r>
              <a:rPr lang="de-AT" sz="2400" dirty="0" smtClean="0"/>
              <a:t> </a:t>
            </a:r>
            <a:r>
              <a:rPr lang="de-AT" sz="2400" dirty="0" err="1" smtClean="0"/>
              <a:t>second</a:t>
            </a:r>
            <a:r>
              <a:rPr lang="de-AT" sz="2400" dirty="0" smtClean="0"/>
              <a:t> </a:t>
            </a:r>
            <a:r>
              <a:rPr lang="de-AT" sz="2400" dirty="0" err="1" smtClean="0"/>
              <a:t>enlightenment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fast </a:t>
            </a:r>
            <a:r>
              <a:rPr lang="de-AT" sz="2400" dirty="0" err="1" smtClean="0"/>
              <a:t>enough</a:t>
            </a:r>
            <a:endParaRPr lang="de-AT" sz="2400" dirty="0" smtClean="0"/>
          </a:p>
          <a:p>
            <a:r>
              <a:rPr lang="de-AT" sz="2400" dirty="0" smtClean="0"/>
              <a:t> 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prevent</a:t>
            </a:r>
            <a:r>
              <a:rPr lang="de-AT" sz="2400" dirty="0" smtClean="0"/>
              <a:t> </a:t>
            </a:r>
            <a:r>
              <a:rPr lang="de-AT" sz="2400" dirty="0" err="1" smtClean="0"/>
              <a:t>escalating</a:t>
            </a:r>
            <a:r>
              <a:rPr lang="de-AT" sz="2400" dirty="0" smtClean="0"/>
              <a:t> </a:t>
            </a:r>
            <a:r>
              <a:rPr lang="de-AT" sz="2400" dirty="0" err="1" smtClean="0"/>
              <a:t>coercive</a:t>
            </a:r>
            <a:r>
              <a:rPr lang="de-AT" sz="2400" dirty="0" smtClean="0"/>
              <a:t> (</a:t>
            </a:r>
            <a:r>
              <a:rPr lang="de-AT" sz="2400" dirty="0" err="1" smtClean="0"/>
              <a:t>military</a:t>
            </a:r>
            <a:r>
              <a:rPr lang="de-AT" sz="2400" dirty="0" smtClean="0"/>
              <a:t>) </a:t>
            </a:r>
            <a:r>
              <a:rPr lang="de-AT" sz="2400" dirty="0" err="1" smtClean="0"/>
              <a:t>forces</a:t>
            </a:r>
            <a:r>
              <a:rPr lang="de-AT" sz="2400" dirty="0" smtClean="0"/>
              <a:t>?</a:t>
            </a:r>
            <a:endParaRPr lang="en-GB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24979"/>
            <a:ext cx="8024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err="1" smtClean="0"/>
              <a:t>Which</a:t>
            </a:r>
            <a:r>
              <a:rPr lang="de-AT" sz="2400" dirty="0" smtClean="0"/>
              <a:t> </a:t>
            </a:r>
            <a:r>
              <a:rPr lang="de-AT" sz="2400" dirty="0" err="1" smtClean="0"/>
              <a:t>scientific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didactic</a:t>
            </a:r>
            <a:r>
              <a:rPr lang="de-AT" sz="2400" dirty="0" smtClean="0"/>
              <a:t> </a:t>
            </a:r>
            <a:r>
              <a:rPr lang="de-AT" sz="2400" dirty="0" err="1" smtClean="0"/>
              <a:t>methods</a:t>
            </a:r>
            <a:r>
              <a:rPr lang="de-AT" sz="2400" dirty="0" smtClean="0"/>
              <a:t> will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needed</a:t>
            </a:r>
            <a:endParaRPr lang="de-AT" sz="2400" dirty="0"/>
          </a:p>
          <a:p>
            <a:r>
              <a:rPr lang="de-AT" sz="2400" dirty="0" smtClean="0"/>
              <a:t> 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successful</a:t>
            </a:r>
            <a:r>
              <a:rPr lang="de-AT" sz="2400" dirty="0" smtClean="0"/>
              <a:t> – internal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external</a:t>
            </a:r>
            <a:r>
              <a:rPr lang="de-AT" sz="2400" dirty="0" smtClean="0"/>
              <a:t> </a:t>
            </a:r>
            <a:r>
              <a:rPr lang="de-AT" sz="2400" dirty="0" err="1" smtClean="0"/>
              <a:t>communication</a:t>
            </a:r>
            <a:r>
              <a:rPr lang="de-AT" sz="2400" dirty="0" smtClean="0"/>
              <a:t>?</a:t>
            </a:r>
            <a:endParaRPr lang="en-GB" sz="2400" dirty="0"/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539552" y="4725144"/>
            <a:ext cx="8064896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</a:pPr>
            <a:r>
              <a:rPr lang="de-AT" sz="2400" dirty="0" smtClean="0">
                <a:solidFill>
                  <a:srgbClr val="FF0000"/>
                </a:solidFill>
              </a:rPr>
              <a:t>Hope </a:t>
            </a:r>
            <a:r>
              <a:rPr lang="de-AT" sz="2400" dirty="0" err="1" smtClean="0">
                <a:solidFill>
                  <a:srgbClr val="FF0000"/>
                </a:solidFill>
              </a:rPr>
              <a:t>is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to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be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found</a:t>
            </a:r>
            <a:r>
              <a:rPr lang="de-AT" sz="2400" dirty="0" smtClean="0">
                <a:solidFill>
                  <a:srgbClr val="FF0000"/>
                </a:solidFill>
              </a:rPr>
              <a:t> at </a:t>
            </a:r>
            <a:r>
              <a:rPr lang="de-AT" sz="2400" dirty="0" err="1" smtClean="0">
                <a:solidFill>
                  <a:srgbClr val="FF0000"/>
                </a:solidFill>
              </a:rPr>
              <a:t>the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bottom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of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Pandora‘s</a:t>
            </a:r>
            <a:r>
              <a:rPr lang="de-AT" sz="2400" dirty="0" smtClean="0">
                <a:solidFill>
                  <a:srgbClr val="FF0000"/>
                </a:solidFill>
              </a:rPr>
              <a:t> Box  </a:t>
            </a:r>
            <a:br>
              <a:rPr lang="de-AT" sz="2400" dirty="0" smtClean="0">
                <a:solidFill>
                  <a:srgbClr val="FF0000"/>
                </a:solidFill>
              </a:rPr>
            </a:b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679032" y="5500775"/>
            <a:ext cx="52838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0" cap="none" spc="0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Thank</a:t>
            </a:r>
            <a:r>
              <a:rPr lang="de-DE" sz="32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de-DE" sz="3200" b="0" cap="none" spc="0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you</a:t>
            </a:r>
            <a:r>
              <a:rPr lang="de-DE" sz="32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de-DE" sz="3200" b="0" cap="none" spc="0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for</a:t>
            </a:r>
            <a:r>
              <a:rPr lang="de-DE" sz="32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de-DE" sz="3200" b="0" cap="none" spc="0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your</a:t>
            </a:r>
            <a:r>
              <a:rPr lang="de-DE" sz="32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de-DE" sz="3200" b="0" cap="none" spc="0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attention</a:t>
            </a:r>
            <a:endParaRPr lang="de-DE" sz="32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572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b="1" smtClean="0"/>
              <a:t>Overview</a:t>
            </a:r>
            <a:endParaRPr lang="en-GB" altLang="en-US" b="1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24075" y="1700213"/>
            <a:ext cx="5886450" cy="297497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de-AT" sz="2400" dirty="0" smtClean="0"/>
              <a:t>Major </a:t>
            </a:r>
            <a:r>
              <a:rPr lang="de-AT" sz="2400" dirty="0" err="1" smtClean="0"/>
              <a:t>Challenges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Europe</a:t>
            </a:r>
          </a:p>
          <a:p>
            <a:pPr marL="0" indent="0" eaLnBrk="1" hangingPunct="1">
              <a:buFontTx/>
              <a:buNone/>
              <a:defRPr/>
            </a:pPr>
            <a:endParaRPr lang="de-AT" sz="2400" dirty="0" smtClean="0"/>
          </a:p>
          <a:p>
            <a:pPr eaLnBrk="1" hangingPunct="1">
              <a:defRPr/>
            </a:pPr>
            <a:r>
              <a:rPr lang="de-AT" sz="2400" dirty="0" smtClean="0"/>
              <a:t>An </a:t>
            </a:r>
            <a:r>
              <a:rPr lang="de-AT" sz="2400" dirty="0" err="1" smtClean="0"/>
              <a:t>Utopian</a:t>
            </a:r>
            <a:r>
              <a:rPr lang="de-AT" sz="2400" dirty="0" smtClean="0"/>
              <a:t> Solution in a Global </a:t>
            </a:r>
            <a:r>
              <a:rPr lang="de-AT" sz="2400" dirty="0" err="1" smtClean="0"/>
              <a:t>Context</a:t>
            </a:r>
            <a:endParaRPr lang="de-AT" sz="2400" dirty="0" smtClean="0"/>
          </a:p>
          <a:p>
            <a:pPr marL="0" indent="0" eaLnBrk="1" hangingPunct="1">
              <a:buFontTx/>
              <a:buNone/>
              <a:defRPr/>
            </a:pPr>
            <a:endParaRPr lang="de-AT" sz="2400" dirty="0" smtClean="0"/>
          </a:p>
          <a:p>
            <a:pPr eaLnBrk="1" hangingPunct="1">
              <a:defRPr/>
            </a:pPr>
            <a:r>
              <a:rPr lang="de-AT" sz="2400" dirty="0" err="1" smtClean="0"/>
              <a:t>How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get</a:t>
            </a:r>
            <a:r>
              <a:rPr lang="de-AT" sz="2400" dirty="0" smtClean="0"/>
              <a:t> </a:t>
            </a:r>
            <a:r>
              <a:rPr lang="de-AT" sz="2400" dirty="0" err="1" smtClean="0"/>
              <a:t>from</a:t>
            </a:r>
            <a:r>
              <a:rPr lang="de-AT" sz="2400" dirty="0" smtClean="0"/>
              <a:t> </a:t>
            </a:r>
            <a:r>
              <a:rPr lang="de-AT" sz="2400" dirty="0" err="1" smtClean="0"/>
              <a:t>here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there</a:t>
            </a:r>
            <a:endParaRPr lang="de-AT" sz="2400" dirty="0" smtClean="0"/>
          </a:p>
          <a:p>
            <a:pPr marL="0" indent="0" eaLnBrk="1" hangingPunct="1">
              <a:buFontTx/>
              <a:buNone/>
              <a:defRPr/>
            </a:pPr>
            <a:endParaRPr lang="de-AT" sz="2400" dirty="0" smtClean="0"/>
          </a:p>
          <a:p>
            <a:pPr eaLnBrk="1" hangingPunct="1">
              <a:defRPr/>
            </a:pPr>
            <a:r>
              <a:rPr lang="de-AT" sz="2400" dirty="0" err="1" smtClean="0"/>
              <a:t>Some</a:t>
            </a:r>
            <a:r>
              <a:rPr lang="de-AT" sz="2400" dirty="0" smtClean="0"/>
              <a:t> Open </a:t>
            </a:r>
            <a:r>
              <a:rPr lang="de-AT" sz="2400" dirty="0" err="1" smtClean="0"/>
              <a:t>Questions</a:t>
            </a:r>
            <a:endParaRPr lang="de-AT" sz="2400" dirty="0"/>
          </a:p>
        </p:txBody>
      </p:sp>
      <p:sp>
        <p:nvSpPr>
          <p:cNvPr id="41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8F08FB-AEA9-4B67-862A-7C1FFF2324D8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mtClean="0"/>
              <a:t>Europe‘s Problems</a:t>
            </a:r>
            <a:endParaRPr lang="en-GB" altLang="en-US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2195513" y="1557338"/>
            <a:ext cx="6697662" cy="3095625"/>
          </a:xfrm>
        </p:spPr>
        <p:txBody>
          <a:bodyPr/>
          <a:lstStyle/>
          <a:p>
            <a:pPr eaLnBrk="1" hangingPunct="1"/>
            <a:r>
              <a:rPr lang="de-AT" altLang="en-US" dirty="0" err="1" smtClean="0"/>
              <a:t>Unemployment</a:t>
            </a:r>
            <a:endParaRPr lang="de-AT" altLang="en-US" dirty="0" smtClean="0"/>
          </a:p>
          <a:p>
            <a:pPr eaLnBrk="1" hangingPunct="1"/>
            <a:r>
              <a:rPr lang="de-AT" altLang="en-US" dirty="0" smtClean="0"/>
              <a:t>Capital </a:t>
            </a:r>
            <a:r>
              <a:rPr lang="de-AT" altLang="en-US" dirty="0" err="1" smtClean="0"/>
              <a:t>Accumulation</a:t>
            </a:r>
            <a:r>
              <a:rPr lang="de-AT" altLang="en-US" dirty="0" smtClean="0"/>
              <a:t> (“</a:t>
            </a:r>
            <a:r>
              <a:rPr lang="de-AT" altLang="en-US" dirty="0" err="1" smtClean="0"/>
              <a:t>growth</a:t>
            </a:r>
            <a:r>
              <a:rPr lang="de-AT" altLang="en-US" dirty="0" smtClean="0"/>
              <a:t>“)</a:t>
            </a:r>
          </a:p>
          <a:p>
            <a:pPr eaLnBrk="1" hangingPunct="1"/>
            <a:r>
              <a:rPr lang="de-AT" altLang="en-US" dirty="0" smtClean="0"/>
              <a:t>War</a:t>
            </a:r>
          </a:p>
          <a:p>
            <a:pPr eaLnBrk="1" hangingPunct="1"/>
            <a:r>
              <a:rPr lang="de-AT" altLang="en-US" dirty="0" smtClean="0"/>
              <a:t>Immigration</a:t>
            </a:r>
          </a:p>
          <a:p>
            <a:pPr eaLnBrk="1" hangingPunct="1"/>
            <a:r>
              <a:rPr lang="de-AT" altLang="en-US" dirty="0" smtClean="0"/>
              <a:t>Environmental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mtClean="0"/>
              <a:t>Unemployment</a:t>
            </a:r>
            <a:endParaRPr lang="en-GB" altLang="en-US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971550" y="1700213"/>
            <a:ext cx="301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b="1" dirty="0" err="1"/>
              <a:t>Two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lines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of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attack</a:t>
            </a:r>
            <a:r>
              <a:rPr lang="de-AT" altLang="en-US" sz="2400" b="1" dirty="0"/>
              <a:t>:</a:t>
            </a:r>
            <a:endParaRPr lang="en-GB" altLang="en-US" sz="2400" b="1" dirty="0"/>
          </a:p>
        </p:txBody>
      </p:sp>
      <p:sp>
        <p:nvSpPr>
          <p:cNvPr id="7172" name="Textfeld 5"/>
          <p:cNvSpPr txBox="1">
            <a:spLocks noChangeArrowheads="1"/>
          </p:cNvSpPr>
          <p:nvPr/>
        </p:nvSpPr>
        <p:spPr bwMode="auto">
          <a:xfrm>
            <a:off x="1905000" y="4070350"/>
            <a:ext cx="6115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b="1" dirty="0" err="1"/>
              <a:t>Extend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employment</a:t>
            </a:r>
            <a:r>
              <a:rPr lang="de-AT" altLang="en-US" sz="2400" b="1" dirty="0"/>
              <a:t> in </a:t>
            </a:r>
            <a:r>
              <a:rPr lang="de-AT" altLang="en-US" sz="2400" b="1" dirty="0" err="1"/>
              <a:t>the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public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sector</a:t>
            </a:r>
            <a:endParaRPr lang="en-GB" altLang="en-US" sz="2400" b="1" dirty="0"/>
          </a:p>
        </p:txBody>
      </p:sp>
      <p:sp>
        <p:nvSpPr>
          <p:cNvPr id="7173" name="Textfeld 6"/>
          <p:cNvSpPr txBox="1">
            <a:spLocks noChangeArrowheads="1"/>
          </p:cNvSpPr>
          <p:nvPr/>
        </p:nvSpPr>
        <p:spPr bwMode="auto">
          <a:xfrm>
            <a:off x="1908175" y="2349500"/>
            <a:ext cx="4594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b="1" dirty="0" err="1"/>
              <a:t>Reduce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weekly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working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hours</a:t>
            </a:r>
            <a:endParaRPr lang="en-GB" altLang="en-US" sz="2400" b="1" dirty="0"/>
          </a:p>
        </p:txBody>
      </p:sp>
      <p:sp>
        <p:nvSpPr>
          <p:cNvPr id="7174" name="Textfeld 8"/>
          <p:cNvSpPr txBox="1">
            <a:spLocks noChangeArrowheads="1"/>
          </p:cNvSpPr>
          <p:nvPr/>
        </p:nvSpPr>
        <p:spPr bwMode="auto">
          <a:xfrm>
            <a:off x="2333625" y="2908300"/>
            <a:ext cx="5980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dirty="0" err="1"/>
              <a:t>From</a:t>
            </a:r>
            <a:r>
              <a:rPr lang="de-AT" altLang="en-US" dirty="0"/>
              <a:t> 40h/</a:t>
            </a:r>
            <a:r>
              <a:rPr lang="de-AT" altLang="en-US" dirty="0" err="1"/>
              <a:t>week</a:t>
            </a:r>
            <a:r>
              <a:rPr lang="de-AT" altLang="en-US" dirty="0"/>
              <a:t> </a:t>
            </a:r>
            <a:r>
              <a:rPr lang="de-AT" altLang="en-US" dirty="0" err="1"/>
              <a:t>to</a:t>
            </a:r>
            <a:r>
              <a:rPr lang="de-AT" altLang="en-US" dirty="0"/>
              <a:t> 30h/</a:t>
            </a:r>
            <a:r>
              <a:rPr lang="de-AT" altLang="en-US" dirty="0" err="1"/>
              <a:t>week</a:t>
            </a:r>
            <a:r>
              <a:rPr lang="de-AT" altLang="en-US" dirty="0"/>
              <a:t> in 2020: plus 34 </a:t>
            </a:r>
            <a:r>
              <a:rPr lang="de-AT" altLang="en-US" dirty="0" err="1"/>
              <a:t>million</a:t>
            </a:r>
            <a:r>
              <a:rPr lang="de-AT" altLang="en-US" dirty="0"/>
              <a:t> </a:t>
            </a:r>
            <a:r>
              <a:rPr lang="de-AT" altLang="en-US" dirty="0" err="1"/>
              <a:t>jobs</a:t>
            </a:r>
            <a:endParaRPr lang="de-AT" altLang="en-US" dirty="0"/>
          </a:p>
          <a:p>
            <a:pPr eaLnBrk="1" hangingPunct="1"/>
            <a:r>
              <a:rPr lang="de-AT" altLang="en-US" dirty="0"/>
              <a:t>			</a:t>
            </a:r>
            <a:r>
              <a:rPr lang="de-AT" altLang="en-US" dirty="0" err="1"/>
              <a:t>for</a:t>
            </a:r>
            <a:r>
              <a:rPr lang="de-AT" altLang="en-US" dirty="0"/>
              <a:t> 43 </a:t>
            </a:r>
            <a:r>
              <a:rPr lang="de-AT" altLang="en-US" dirty="0" err="1"/>
              <a:t>million</a:t>
            </a:r>
            <a:r>
              <a:rPr lang="de-AT" altLang="en-US" dirty="0"/>
              <a:t> </a:t>
            </a:r>
            <a:r>
              <a:rPr lang="de-AT" altLang="en-US" dirty="0" err="1"/>
              <a:t>unemployed</a:t>
            </a:r>
            <a:r>
              <a:rPr lang="de-AT" altLang="en-US" dirty="0"/>
              <a:t> </a:t>
            </a:r>
            <a:endParaRPr lang="en-GB" altLang="en-US" dirty="0"/>
          </a:p>
        </p:txBody>
      </p:sp>
      <p:sp>
        <p:nvSpPr>
          <p:cNvPr id="7175" name="Textfeld 9"/>
          <p:cNvSpPr txBox="1">
            <a:spLocks noChangeArrowheads="1"/>
          </p:cNvSpPr>
          <p:nvPr/>
        </p:nvSpPr>
        <p:spPr bwMode="auto">
          <a:xfrm>
            <a:off x="2700338" y="4724400"/>
            <a:ext cx="5262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dirty="0" err="1"/>
              <a:t>Restore</a:t>
            </a:r>
            <a:r>
              <a:rPr lang="de-AT" altLang="en-US" dirty="0"/>
              <a:t> </a:t>
            </a:r>
            <a:r>
              <a:rPr lang="de-AT" altLang="en-US" dirty="0" err="1"/>
              <a:t>the</a:t>
            </a:r>
            <a:r>
              <a:rPr lang="de-AT" altLang="en-US" dirty="0"/>
              <a:t> </a:t>
            </a:r>
            <a:r>
              <a:rPr lang="de-AT" altLang="en-US" dirty="0" err="1"/>
              <a:t>long</a:t>
            </a:r>
            <a:r>
              <a:rPr lang="de-AT" altLang="en-US" dirty="0"/>
              <a:t>-run </a:t>
            </a:r>
            <a:r>
              <a:rPr lang="de-AT" altLang="en-US" dirty="0" err="1"/>
              <a:t>trend</a:t>
            </a:r>
            <a:r>
              <a:rPr lang="de-AT" altLang="en-US" dirty="0"/>
              <a:t> </a:t>
            </a:r>
            <a:r>
              <a:rPr lang="de-AT" altLang="en-US" dirty="0" err="1"/>
              <a:t>to</a:t>
            </a:r>
            <a:r>
              <a:rPr lang="de-AT" altLang="en-US" dirty="0"/>
              <a:t> </a:t>
            </a:r>
            <a:r>
              <a:rPr lang="de-AT" altLang="en-US" dirty="0" err="1"/>
              <a:t>more</a:t>
            </a:r>
            <a:r>
              <a:rPr lang="de-AT" altLang="en-US" dirty="0"/>
              <a:t> </a:t>
            </a:r>
            <a:r>
              <a:rPr lang="de-AT" altLang="en-US" dirty="0" err="1"/>
              <a:t>infrastructure</a:t>
            </a:r>
            <a:r>
              <a:rPr lang="de-AT" altLang="en-US" dirty="0"/>
              <a:t>: </a:t>
            </a:r>
          </a:p>
          <a:p>
            <a:pPr eaLnBrk="1" hangingPunct="1"/>
            <a:r>
              <a:rPr lang="de-AT" altLang="en-US" dirty="0"/>
              <a:t>		</a:t>
            </a:r>
            <a:r>
              <a:rPr lang="de-AT" altLang="en-US" dirty="0" smtClean="0"/>
              <a:t>plus 9 </a:t>
            </a:r>
            <a:r>
              <a:rPr lang="de-AT" altLang="en-US" dirty="0" err="1" smtClean="0"/>
              <a:t>million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jobs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necessary</a:t>
            </a:r>
            <a:endParaRPr lang="en-GB" alt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2540037" y="5394153"/>
            <a:ext cx="5775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average</a:t>
            </a:r>
            <a:r>
              <a:rPr lang="de-AT" dirty="0" smtClean="0"/>
              <a:t> EU wage (38K €) </a:t>
            </a:r>
            <a:r>
              <a:rPr lang="de-AT" dirty="0" err="1" smtClean="0"/>
              <a:t>approximately</a:t>
            </a:r>
            <a:r>
              <a:rPr lang="de-AT" dirty="0" smtClean="0"/>
              <a:t> 2.4%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</a:p>
          <a:p>
            <a:r>
              <a:rPr lang="de-AT" dirty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current</a:t>
            </a:r>
            <a:r>
              <a:rPr lang="de-AT" dirty="0" smtClean="0"/>
              <a:t> EU GDP (14000 </a:t>
            </a:r>
            <a:r>
              <a:rPr lang="de-AT" dirty="0" err="1" smtClean="0"/>
              <a:t>bill</a:t>
            </a:r>
            <a:r>
              <a:rPr lang="de-AT" dirty="0" smtClean="0"/>
              <a:t> €)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necessary</a:t>
            </a:r>
            <a:r>
              <a:rPr lang="de-AT" dirty="0" smtClean="0"/>
              <a:t>.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 flipH="1">
            <a:off x="683568" y="6119585"/>
            <a:ext cx="122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>
                <a:hlinkClick r:id="rId3" action="ppaction://hlinkfile"/>
              </a:rPr>
              <a:t>diagrams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Capital </a:t>
            </a:r>
            <a:r>
              <a:rPr lang="de-AT" altLang="en-US" sz="4000" dirty="0" err="1" smtClean="0"/>
              <a:t>Accumulation</a:t>
            </a:r>
            <a:r>
              <a:rPr lang="de-AT" altLang="en-US" sz="4000" dirty="0" smtClean="0"/>
              <a:t> (“</a:t>
            </a:r>
            <a:r>
              <a:rPr lang="de-AT" altLang="en-US" sz="4000" dirty="0" err="1" smtClean="0"/>
              <a:t>growth</a:t>
            </a:r>
            <a:r>
              <a:rPr lang="de-AT" altLang="en-US" sz="4000" dirty="0" smtClean="0"/>
              <a:t>“)</a:t>
            </a:r>
            <a:endParaRPr lang="en-GB" altLang="en-US" sz="4000" dirty="0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99592" y="1417638"/>
            <a:ext cx="51283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smtClean="0"/>
              <a:t>Growth in </a:t>
            </a:r>
            <a:r>
              <a:rPr lang="de-AT" altLang="en-US" sz="2400" dirty="0" err="1"/>
              <a:t>c</a:t>
            </a:r>
            <a:r>
              <a:rPr lang="de-AT" altLang="en-US" sz="2400" dirty="0" err="1" smtClean="0"/>
              <a:t>apitalism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is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based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/>
              <a:t> </a:t>
            </a:r>
            <a:r>
              <a:rPr lang="de-AT" altLang="en-US" sz="2400" dirty="0" smtClean="0"/>
              <a:t>       on </a:t>
            </a:r>
            <a:r>
              <a:rPr lang="de-AT" altLang="en-US" sz="2400" dirty="0" err="1" smtClean="0"/>
              <a:t>labour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productivity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increase</a:t>
            </a:r>
            <a:r>
              <a:rPr lang="de-AT" altLang="en-US" sz="2400" dirty="0" smtClean="0"/>
              <a:t>:</a:t>
            </a:r>
            <a:endParaRPr lang="en-GB" altLang="en-US" sz="24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413679"/>
              </p:ext>
            </p:extLst>
          </p:nvPr>
        </p:nvGraphicFramePr>
        <p:xfrm>
          <a:off x="1259632" y="2221238"/>
          <a:ext cx="64807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971600" y="5589240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Reproductive</a:t>
            </a:r>
            <a:r>
              <a:rPr lang="de-AT" dirty="0" smtClean="0"/>
              <a:t> </a:t>
            </a:r>
            <a:r>
              <a:rPr lang="de-AT" dirty="0" err="1" smtClean="0"/>
              <a:t>innovation</a:t>
            </a:r>
            <a:r>
              <a:rPr lang="de-AT" dirty="0" smtClean="0"/>
              <a:t> </a:t>
            </a:r>
            <a:r>
              <a:rPr lang="de-AT" dirty="0" err="1" smtClean="0"/>
              <a:t>stimulated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state</a:t>
            </a:r>
            <a:r>
              <a:rPr lang="de-AT" dirty="0"/>
              <a:t> </a:t>
            </a:r>
            <a:r>
              <a:rPr lang="de-AT" dirty="0" err="1" smtClean="0"/>
              <a:t>replaces</a:t>
            </a:r>
            <a:r>
              <a:rPr lang="de-AT" dirty="0"/>
              <a:t> </a:t>
            </a:r>
            <a:r>
              <a:rPr lang="de-AT" dirty="0" err="1" smtClean="0"/>
              <a:t>old</a:t>
            </a:r>
            <a:r>
              <a:rPr lang="de-AT" dirty="0" smtClean="0"/>
              <a:t> style.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5951838"/>
            <a:ext cx="715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Falling</a:t>
            </a:r>
            <a:r>
              <a:rPr lang="de-AT" dirty="0" smtClean="0"/>
              <a:t> Euro </a:t>
            </a:r>
            <a:r>
              <a:rPr lang="de-AT" dirty="0" err="1" smtClean="0"/>
              <a:t>re</a:t>
            </a:r>
            <a:r>
              <a:rPr lang="de-AT" dirty="0" smtClean="0"/>
              <a:t>-orients European TNCs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innovate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3rd </a:t>
            </a:r>
            <a:r>
              <a:rPr lang="de-AT" dirty="0" err="1" smtClean="0"/>
              <a:t>world</a:t>
            </a:r>
            <a:r>
              <a:rPr lang="de-AT" dirty="0" smtClean="0"/>
              <a:t>.</a:t>
            </a:r>
            <a:endParaRPr lang="en-GB" dirty="0"/>
          </a:p>
        </p:txBody>
      </p:sp>
      <p:sp>
        <p:nvSpPr>
          <p:cNvPr id="2" name="Textfeld 1"/>
          <p:cNvSpPr txBox="1"/>
          <p:nvPr/>
        </p:nvSpPr>
        <p:spPr>
          <a:xfrm>
            <a:off x="7452320" y="170080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hlinkClick r:id="rId4" action="ppaction://hlinkfile"/>
              </a:rPr>
              <a:t>crisis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24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Graphic spid="9" grpId="0">
        <p:bldAsOne/>
      </p:bldGraphic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War</a:t>
            </a:r>
            <a:endParaRPr lang="en-GB" altLang="en-US" sz="4000" dirty="0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99592" y="1565343"/>
            <a:ext cx="69317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smtClean="0"/>
              <a:t>Strong </a:t>
            </a:r>
            <a:r>
              <a:rPr lang="de-AT" altLang="en-US" sz="2400" dirty="0" err="1" smtClean="0"/>
              <a:t>increases</a:t>
            </a:r>
            <a:r>
              <a:rPr lang="de-AT" altLang="en-US" sz="2400" dirty="0" smtClean="0"/>
              <a:t> in </a:t>
            </a:r>
            <a:r>
              <a:rPr lang="de-AT" altLang="en-US" sz="2400" dirty="0" err="1" smtClean="0"/>
              <a:t>military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expenditure</a:t>
            </a:r>
            <a:r>
              <a:rPr lang="de-AT" altLang="en-US" sz="2400" dirty="0" smtClean="0"/>
              <a:t>, </a:t>
            </a:r>
            <a:r>
              <a:rPr lang="de-AT" altLang="en-US" sz="2400" dirty="0" err="1" smtClean="0"/>
              <a:t>renewed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escalating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conflict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between</a:t>
            </a:r>
            <a:r>
              <a:rPr lang="de-AT" altLang="en-US" sz="2400" dirty="0" smtClean="0"/>
              <a:t> NATO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Russia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971600" y="4660072"/>
            <a:ext cx="400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Two</a:t>
            </a:r>
            <a:r>
              <a:rPr lang="de-AT" dirty="0" smtClean="0"/>
              <a:t>-country </a:t>
            </a:r>
            <a:r>
              <a:rPr lang="de-AT" dirty="0" err="1" smtClean="0"/>
              <a:t>solution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Ukraine. 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5226643"/>
            <a:ext cx="660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Attractive</a:t>
            </a:r>
            <a:r>
              <a:rPr lang="de-AT" dirty="0" smtClean="0"/>
              <a:t> </a:t>
            </a:r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Eastern EU </a:t>
            </a:r>
            <a:r>
              <a:rPr lang="de-AT" dirty="0" err="1" smtClean="0"/>
              <a:t>members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prevent</a:t>
            </a:r>
            <a:r>
              <a:rPr lang="de-AT" dirty="0" smtClean="0"/>
              <a:t> </a:t>
            </a:r>
          </a:p>
          <a:p>
            <a:r>
              <a:rPr lang="de-AT" dirty="0"/>
              <a:t> </a:t>
            </a:r>
            <a:r>
              <a:rPr lang="de-AT" dirty="0" smtClean="0"/>
              <a:t>     </a:t>
            </a:r>
            <a:r>
              <a:rPr lang="de-AT" dirty="0" err="1" smtClean="0"/>
              <a:t>authoritarian</a:t>
            </a:r>
            <a:r>
              <a:rPr lang="de-AT" dirty="0" smtClean="0"/>
              <a:t> </a:t>
            </a:r>
            <a:r>
              <a:rPr lang="de-AT" dirty="0" err="1" smtClean="0"/>
              <a:t>nationalism</a:t>
            </a:r>
            <a:r>
              <a:rPr lang="de-AT" dirty="0" smtClean="0"/>
              <a:t> (</a:t>
            </a:r>
            <a:r>
              <a:rPr lang="de-AT" dirty="0" err="1" smtClean="0"/>
              <a:t>Russian</a:t>
            </a:r>
            <a:r>
              <a:rPr lang="de-AT" dirty="0" smtClean="0"/>
              <a:t> style).</a:t>
            </a:r>
            <a:endParaRPr lang="en-GB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899592" y="2906642"/>
            <a:ext cx="7698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Necessity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develop</a:t>
            </a:r>
            <a:r>
              <a:rPr lang="de-AT" altLang="en-US" sz="2400" dirty="0" smtClean="0"/>
              <a:t> an </a:t>
            </a:r>
            <a:r>
              <a:rPr lang="de-AT" altLang="en-US" sz="2400" dirty="0" err="1" smtClean="0"/>
              <a:t>economic</a:t>
            </a:r>
            <a:r>
              <a:rPr lang="de-AT" altLang="en-US" sz="2400" dirty="0" smtClean="0"/>
              <a:t> European </a:t>
            </a:r>
            <a:r>
              <a:rPr lang="de-AT" altLang="en-US" sz="2400" dirty="0" err="1" smtClean="0"/>
              <a:t>policy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/>
              <a:t>s</a:t>
            </a:r>
            <a:r>
              <a:rPr lang="de-AT" altLang="en-US" sz="2400" dirty="0" err="1" smtClean="0"/>
              <a:t>tance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that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secures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peace</a:t>
            </a:r>
            <a:r>
              <a:rPr lang="de-AT" altLang="en-US" sz="2400" dirty="0" smtClean="0"/>
              <a:t> on </a:t>
            </a:r>
            <a:r>
              <a:rPr lang="de-AT" altLang="en-US" sz="2400" dirty="0" err="1" smtClean="0"/>
              <a:t>Europe‘s</a:t>
            </a:r>
            <a:r>
              <a:rPr lang="de-AT" altLang="en-US" sz="2400" dirty="0" smtClean="0"/>
              <a:t> Eastern </a:t>
            </a:r>
            <a:r>
              <a:rPr lang="de-AT" altLang="en-US" sz="2400" dirty="0" err="1" smtClean="0"/>
              <a:t>border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976896" y="419212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Recommendations</a:t>
            </a:r>
            <a:r>
              <a:rPr lang="de-AT" dirty="0" smtClean="0"/>
              <a:t>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9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97152"/>
            <a:ext cx="7272807" cy="857032"/>
          </a:xfrm>
        </p:spPr>
        <p:txBody>
          <a:bodyPr/>
          <a:lstStyle/>
          <a:p>
            <a:r>
              <a:rPr lang="de-DE" sz="4000" dirty="0" smtClean="0"/>
              <a:t>Nato Expansion - </a:t>
            </a:r>
            <a:r>
              <a:rPr lang="de-DE" sz="4000" dirty="0" err="1" smtClean="0"/>
              <a:t>Territory</a:t>
            </a:r>
            <a:endParaRPr lang="de-DE" sz="4000" dirty="0"/>
          </a:p>
        </p:txBody>
      </p:sp>
      <p:pic>
        <p:nvPicPr>
          <p:cNvPr id="7" name="Inhaltsplatzhalter 6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76672"/>
            <a:ext cx="554461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97152"/>
            <a:ext cx="7272807" cy="857032"/>
          </a:xfrm>
        </p:spPr>
        <p:txBody>
          <a:bodyPr/>
          <a:lstStyle/>
          <a:p>
            <a:r>
              <a:rPr lang="de-DE" sz="4000" dirty="0" smtClean="0"/>
              <a:t>Nato Expansion - Money</a:t>
            </a:r>
            <a:endParaRPr lang="de-DE" sz="40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31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75856" y="4437112"/>
            <a:ext cx="4309864" cy="713016"/>
          </a:xfrm>
        </p:spPr>
        <p:txBody>
          <a:bodyPr/>
          <a:lstStyle/>
          <a:p>
            <a:r>
              <a:rPr lang="de-DE" sz="3600" dirty="0" smtClean="0"/>
              <a:t>Trade </a:t>
            </a:r>
            <a:r>
              <a:rPr lang="de-DE" sz="3600" dirty="0" err="1" smtClean="0"/>
              <a:t>with</a:t>
            </a:r>
            <a:r>
              <a:rPr lang="de-DE" sz="3600" dirty="0" smtClean="0"/>
              <a:t> </a:t>
            </a:r>
            <a:r>
              <a:rPr lang="de-DE" sz="3600" dirty="0" err="1" smtClean="0"/>
              <a:t>Russia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4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Bildschirmpräsentation (4:3)</PresentationFormat>
  <Paragraphs>103</Paragraphs>
  <Slides>15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Calibri</vt:lpstr>
      <vt:lpstr>Georgia</vt:lpstr>
      <vt:lpstr>Trebuchet MS</vt:lpstr>
      <vt:lpstr>Diseño predeterminado</vt:lpstr>
      <vt:lpstr>Slipstream</vt:lpstr>
      <vt:lpstr>1_Slipstream</vt:lpstr>
      <vt:lpstr>2_Slipstream</vt:lpstr>
      <vt:lpstr>Europe – in 5 years</vt:lpstr>
      <vt:lpstr>Overview</vt:lpstr>
      <vt:lpstr>Europe‘s Problems</vt:lpstr>
      <vt:lpstr>Unemployment</vt:lpstr>
      <vt:lpstr>Capital Accumulation (“growth“)</vt:lpstr>
      <vt:lpstr>War</vt:lpstr>
      <vt:lpstr>Nato Expansion - Territory</vt:lpstr>
      <vt:lpstr>Nato Expansion - Money</vt:lpstr>
      <vt:lpstr>Trade with Russia</vt:lpstr>
      <vt:lpstr>Foreign Direct Investment Russia and EU</vt:lpstr>
      <vt:lpstr>Immigration</vt:lpstr>
      <vt:lpstr>Environmental Limits</vt:lpstr>
      <vt:lpstr>An Utopian Solution in a Global Context</vt:lpstr>
      <vt:lpstr>How to get from here to there</vt:lpstr>
      <vt:lpstr>Some Open Questions </vt:lpstr>
    </vt:vector>
  </TitlesOfParts>
  <Company>Siracusa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Hardy Hanappi</cp:lastModifiedBy>
  <cp:revision>60</cp:revision>
  <dcterms:created xsi:type="dcterms:W3CDTF">2009-03-26T20:51:52Z</dcterms:created>
  <dcterms:modified xsi:type="dcterms:W3CDTF">2015-03-11T14:50:28Z</dcterms:modified>
</cp:coreProperties>
</file>