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4.xml" ContentType="application/vnd.openxmlformats-officedocument.presentationml.comment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34"/>
  </p:notesMasterIdLst>
  <p:sldIdLst>
    <p:sldId id="256" r:id="rId7"/>
    <p:sldId id="257" r:id="rId8"/>
    <p:sldId id="258" r:id="rId9"/>
    <p:sldId id="277" r:id="rId10"/>
    <p:sldId id="273" r:id="rId11"/>
    <p:sldId id="274" r:id="rId12"/>
    <p:sldId id="271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66" r:id="rId21"/>
    <p:sldId id="259" r:id="rId22"/>
    <p:sldId id="267" r:id="rId23"/>
    <p:sldId id="260" r:id="rId24"/>
    <p:sldId id="262" r:id="rId25"/>
    <p:sldId id="263" r:id="rId26"/>
    <p:sldId id="264" r:id="rId27"/>
    <p:sldId id="265" r:id="rId28"/>
    <p:sldId id="261" r:id="rId29"/>
    <p:sldId id="284" r:id="rId30"/>
    <p:sldId id="268" r:id="rId31"/>
    <p:sldId id="269" r:id="rId32"/>
    <p:sldId id="270" r:id="rId3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dy Hanappi" initials="H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ata\Europaclub\Maddison%20vertical-file_02-2010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rdy\AppData\Local\Temp\amecoSerie.xm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ta\Productivity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rdy\Documents\Data\empl_5EU_US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ata\Sipri\milex_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data\EAEPE_2014\Trade_EU_Russ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data\EAEPE_2014\Trade_EU_Russi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GDP (constant 1990 GK $)</a:t>
            </a:r>
          </a:p>
        </c:rich>
      </c:tx>
      <c:layout>
        <c:manualLayout>
          <c:xMode val="edge"/>
          <c:yMode val="edge"/>
          <c:x val="0.3131796025496813"/>
          <c:y val="1.117321855290476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12 European Countries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GDP!$A$94:$A$208</c:f>
              <c:numCache>
                <c:formatCode>General</c:formatCode>
                <c:ptCount val="11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</c:numCache>
            </c:numRef>
          </c:cat>
          <c:val>
            <c:numRef>
              <c:f>GDP!$N$94:$N$208</c:f>
              <c:numCache>
                <c:formatCode>#,##0</c:formatCode>
                <c:ptCount val="115"/>
                <c:pt idx="0">
                  <c:v>624219.74197899166</c:v>
                </c:pt>
                <c:pt idx="1">
                  <c:v>623627.20720904553</c:v>
                </c:pt>
                <c:pt idx="2">
                  <c:v>630989.98595121701</c:v>
                </c:pt>
                <c:pt idx="3">
                  <c:v>645501.08143572544</c:v>
                </c:pt>
                <c:pt idx="4">
                  <c:v>657607.90790704498</c:v>
                </c:pt>
                <c:pt idx="5">
                  <c:v>675664.7227210406</c:v>
                </c:pt>
                <c:pt idx="6">
                  <c:v>697550.24281405914</c:v>
                </c:pt>
                <c:pt idx="7">
                  <c:v>726429.47692074487</c:v>
                </c:pt>
                <c:pt idx="8">
                  <c:v>723087.60394045827</c:v>
                </c:pt>
                <c:pt idx="9">
                  <c:v>746002.27796073444</c:v>
                </c:pt>
                <c:pt idx="10">
                  <c:v>752720.77625276893</c:v>
                </c:pt>
                <c:pt idx="11">
                  <c:v>787285.9097114373</c:v>
                </c:pt>
                <c:pt idx="12">
                  <c:v>815741.97861372714</c:v>
                </c:pt>
                <c:pt idx="13">
                  <c:v>840481.96799882164</c:v>
                </c:pt>
                <c:pt idx="14">
                  <c:v>791530.60406633187</c:v>
                </c:pt>
                <c:pt idx="15">
                  <c:v>806661.04679954087</c:v>
                </c:pt>
                <c:pt idx="16">
                  <c:v>837479.16779364343</c:v>
                </c:pt>
                <c:pt idx="17">
                  <c:v>812666.8848164815</c:v>
                </c:pt>
                <c:pt idx="18">
                  <c:v>782317.9133038529</c:v>
                </c:pt>
                <c:pt idx="19">
                  <c:v>723553.10035237321</c:v>
                </c:pt>
                <c:pt idx="20">
                  <c:v>741117.68780492945</c:v>
                </c:pt>
                <c:pt idx="21">
                  <c:v>737523.56755005661</c:v>
                </c:pt>
                <c:pt idx="22">
                  <c:v>803104.59791598236</c:v>
                </c:pt>
                <c:pt idx="23">
                  <c:v>794099.55089238321</c:v>
                </c:pt>
                <c:pt idx="24">
                  <c:v>859603.89161927719</c:v>
                </c:pt>
                <c:pt idx="25">
                  <c:v>906250.31727681425</c:v>
                </c:pt>
                <c:pt idx="26">
                  <c:v>918230.34019246767</c:v>
                </c:pt>
                <c:pt idx="27">
                  <c:v>959924.89385214355</c:v>
                </c:pt>
                <c:pt idx="28">
                  <c:v>1002662.7199891282</c:v>
                </c:pt>
                <c:pt idx="29">
                  <c:v>1029947.3501085209</c:v>
                </c:pt>
                <c:pt idx="30">
                  <c:v>1014062.8262576654</c:v>
                </c:pt>
                <c:pt idx="31">
                  <c:v>962123.5574570545</c:v>
                </c:pt>
                <c:pt idx="32">
                  <c:v>931870.07149827678</c:v>
                </c:pt>
                <c:pt idx="33">
                  <c:v>967170.09191596881</c:v>
                </c:pt>
                <c:pt idx="34">
                  <c:v>1006850.2281391927</c:v>
                </c:pt>
                <c:pt idx="35">
                  <c:v>1050586.0475772643</c:v>
                </c:pt>
                <c:pt idx="36">
                  <c:v>1100979.2639304008</c:v>
                </c:pt>
                <c:pt idx="37">
                  <c:v>1156685.5556600345</c:v>
                </c:pt>
                <c:pt idx="38">
                  <c:v>1189456.9530543559</c:v>
                </c:pt>
                <c:pt idx="39">
                  <c:v>1261104.0888427258</c:v>
                </c:pt>
                <c:pt idx="40">
                  <c:v>1240066.9064889252</c:v>
                </c:pt>
                <c:pt idx="41">
                  <c:v>1253150.6742144527</c:v>
                </c:pt>
                <c:pt idx="42">
                  <c:v>1244058.3155210314</c:v>
                </c:pt>
                <c:pt idx="43">
                  <c:v>1243487.0910101612</c:v>
                </c:pt>
                <c:pt idx="44">
                  <c:v>1189732.6193572802</c:v>
                </c:pt>
                <c:pt idx="45">
                  <c:v>1027871.9372871718</c:v>
                </c:pt>
                <c:pt idx="46">
                  <c:v>967156.63834453095</c:v>
                </c:pt>
                <c:pt idx="47">
                  <c:v>1034018.2640960471</c:v>
                </c:pt>
                <c:pt idx="48">
                  <c:v>1110228.2787962328</c:v>
                </c:pt>
                <c:pt idx="49">
                  <c:v>1204137.2220408418</c:v>
                </c:pt>
                <c:pt idx="50">
                  <c:v>1286643.0343770431</c:v>
                </c:pt>
                <c:pt idx="51">
                  <c:v>1360880.4979267051</c:v>
                </c:pt>
                <c:pt idx="52">
                  <c:v>1408010.1498128062</c:v>
                </c:pt>
                <c:pt idx="53">
                  <c:v>1482445.5513947476</c:v>
                </c:pt>
                <c:pt idx="54">
                  <c:v>1563765.8897923299</c:v>
                </c:pt>
                <c:pt idx="55">
                  <c:v>1663674.4028551809</c:v>
                </c:pt>
                <c:pt idx="56">
                  <c:v>1736764.0052280929</c:v>
                </c:pt>
                <c:pt idx="57">
                  <c:v>1813652.0945381541</c:v>
                </c:pt>
                <c:pt idx="58">
                  <c:v>1856687.0945381541</c:v>
                </c:pt>
                <c:pt idx="59">
                  <c:v>1952579.9955117763</c:v>
                </c:pt>
                <c:pt idx="60">
                  <c:v>2083673.2492311895</c:v>
                </c:pt>
                <c:pt idx="61">
                  <c:v>2186942.2127121324</c:v>
                </c:pt>
                <c:pt idx="62">
                  <c:v>2287608.2265039505</c:v>
                </c:pt>
                <c:pt idx="63">
                  <c:v>2386210.2021579128</c:v>
                </c:pt>
                <c:pt idx="64">
                  <c:v>2525406.9218602646</c:v>
                </c:pt>
                <c:pt idx="65">
                  <c:v>2624898.4110362455</c:v>
                </c:pt>
                <c:pt idx="66">
                  <c:v>2716726.0279182307</c:v>
                </c:pt>
                <c:pt idx="67">
                  <c:v>2805156.7227349449</c:v>
                </c:pt>
                <c:pt idx="68">
                  <c:v>2950543.8647723678</c:v>
                </c:pt>
                <c:pt idx="69">
                  <c:v>3112702.9564989153</c:v>
                </c:pt>
                <c:pt idx="70">
                  <c:v>3243118.4445956959</c:v>
                </c:pt>
                <c:pt idx="71">
                  <c:v>3344676.1530031483</c:v>
                </c:pt>
                <c:pt idx="72">
                  <c:v>3476248.9387252973</c:v>
                </c:pt>
                <c:pt idx="73">
                  <c:v>3664830.6572110113</c:v>
                </c:pt>
                <c:pt idx="74">
                  <c:v>3734793.9277353357</c:v>
                </c:pt>
                <c:pt idx="75">
                  <c:v>3703845.011300724</c:v>
                </c:pt>
                <c:pt idx="76">
                  <c:v>3861124.1696268842</c:v>
                </c:pt>
                <c:pt idx="77">
                  <c:v>3964828.7555568302</c:v>
                </c:pt>
                <c:pt idx="78">
                  <c:v>4076083.8609545478</c:v>
                </c:pt>
                <c:pt idx="79">
                  <c:v>4230093.1101057101</c:v>
                </c:pt>
                <c:pt idx="80">
                  <c:v>4289882.9416911332</c:v>
                </c:pt>
                <c:pt idx="81">
                  <c:v>4295710.9571989737</c:v>
                </c:pt>
                <c:pt idx="82">
                  <c:v>4327230.689332433</c:v>
                </c:pt>
                <c:pt idx="83">
                  <c:v>4407012.2664811872</c:v>
                </c:pt>
                <c:pt idx="84">
                  <c:v>4517280.1461452898</c:v>
                </c:pt>
                <c:pt idx="85">
                  <c:v>4630347.5606643558</c:v>
                </c:pt>
                <c:pt idx="86">
                  <c:v>4759311.3623132966</c:v>
                </c:pt>
                <c:pt idx="87">
                  <c:v>4884239.6318790708</c:v>
                </c:pt>
                <c:pt idx="88">
                  <c:v>5071671.8914235886</c:v>
                </c:pt>
                <c:pt idx="89">
                  <c:v>5235114.7910197079</c:v>
                </c:pt>
                <c:pt idx="90">
                  <c:v>5277592</c:v>
                </c:pt>
                <c:pt idx="91">
                  <c:v>5366507.065870584</c:v>
                </c:pt>
                <c:pt idx="92">
                  <c:v>5435201.7655856255</c:v>
                </c:pt>
                <c:pt idx="93">
                  <c:v>5426318.3967642616</c:v>
                </c:pt>
                <c:pt idx="94">
                  <c:v>5582309.4432112817</c:v>
                </c:pt>
                <c:pt idx="95">
                  <c:v>5721433.152342163</c:v>
                </c:pt>
                <c:pt idx="96">
                  <c:v>5815900.9521242194</c:v>
                </c:pt>
                <c:pt idx="97">
                  <c:v>5964849.0152312443</c:v>
                </c:pt>
                <c:pt idx="98">
                  <c:v>6110619</c:v>
                </c:pt>
                <c:pt idx="99">
                  <c:v>6278174</c:v>
                </c:pt>
                <c:pt idx="100">
                  <c:v>6517572</c:v>
                </c:pt>
                <c:pt idx="101">
                  <c:v>6618129</c:v>
                </c:pt>
                <c:pt idx="102">
                  <c:v>6674324</c:v>
                </c:pt>
                <c:pt idx="103">
                  <c:v>6732461</c:v>
                </c:pt>
                <c:pt idx="104">
                  <c:v>6874727</c:v>
                </c:pt>
                <c:pt idx="105">
                  <c:v>6985549</c:v>
                </c:pt>
                <c:pt idx="106">
                  <c:v>7185190</c:v>
                </c:pt>
                <c:pt idx="107">
                  <c:v>7360323</c:v>
                </c:pt>
                <c:pt idx="108">
                  <c:v>7402911</c:v>
                </c:pt>
                <c:pt idx="109">
                  <c:v>7076011.222994349</c:v>
                </c:pt>
                <c:pt idx="110">
                  <c:v>7252731.2115053125</c:v>
                </c:pt>
                <c:pt idx="111">
                  <c:v>7404098.7611889811</c:v>
                </c:pt>
                <c:pt idx="112">
                  <c:v>7391959.8249886082</c:v>
                </c:pt>
                <c:pt idx="113">
                  <c:v>7407160.6738487864</c:v>
                </c:pt>
                <c:pt idx="114">
                  <c:v>7497794.4321915256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94-43A5-A12F-8F939B6FE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671112"/>
        <c:axId val="231668160"/>
      </c:lineChart>
      <c:lineChart>
        <c:grouping val="standard"/>
        <c:varyColors val="0"/>
        <c:ser>
          <c:idx val="1"/>
          <c:order val="1"/>
          <c:tx>
            <c:v>Greece</c:v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GDP!$A$94:$A$208</c:f>
              <c:numCache>
                <c:formatCode>General</c:formatCode>
                <c:ptCount val="11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</c:numCache>
            </c:numRef>
          </c:cat>
          <c:val>
            <c:numRef>
              <c:f>GDP!$P$94:$P$208</c:f>
              <c:numCache>
                <c:formatCode>General</c:formatCode>
                <c:ptCount val="115"/>
                <c:pt idx="0" formatCode="#,##0">
                  <c:v>6704</c:v>
                </c:pt>
                <c:pt idx="13" formatCode="#,##0">
                  <c:v>8635</c:v>
                </c:pt>
                <c:pt idx="14" formatCode="#,##0">
                  <c:v>8208</c:v>
                </c:pt>
                <c:pt idx="15" formatCode="#,##0">
                  <c:v>6289</c:v>
                </c:pt>
                <c:pt idx="16" formatCode="#,##0">
                  <c:v>5385</c:v>
                </c:pt>
                <c:pt idx="17" formatCode="#,##0">
                  <c:v>4733</c:v>
                </c:pt>
                <c:pt idx="18" formatCode="#,##0">
                  <c:v>8037</c:v>
                </c:pt>
                <c:pt idx="19" formatCode="#,##0">
                  <c:v>7212</c:v>
                </c:pt>
                <c:pt idx="20" formatCode="#,##0">
                  <c:v>8166</c:v>
                </c:pt>
                <c:pt idx="21" formatCode="#,##0">
                  <c:v>11196</c:v>
                </c:pt>
                <c:pt idx="22" formatCode="#,##0">
                  <c:v>11565</c:v>
                </c:pt>
                <c:pt idx="23" formatCode="#,##0">
                  <c:v>11947</c:v>
                </c:pt>
                <c:pt idx="24" formatCode="#,##0">
                  <c:v>12341</c:v>
                </c:pt>
                <c:pt idx="25" formatCode="#,##0">
                  <c:v>12748</c:v>
                </c:pt>
                <c:pt idx="26" formatCode="#,##0">
                  <c:v>13169</c:v>
                </c:pt>
                <c:pt idx="27" formatCode="#,##0">
                  <c:v>13603</c:v>
                </c:pt>
                <c:pt idx="28" formatCode="#,##0">
                  <c:v>13864</c:v>
                </c:pt>
                <c:pt idx="29" formatCode="#,##0">
                  <c:v>14696</c:v>
                </c:pt>
                <c:pt idx="30" formatCode="#,##0">
                  <c:v>14342</c:v>
                </c:pt>
                <c:pt idx="31" formatCode="#,##0">
                  <c:v>13746</c:v>
                </c:pt>
                <c:pt idx="32" formatCode="#,##0">
                  <c:v>14912</c:v>
                </c:pt>
                <c:pt idx="33" formatCode="#,##0">
                  <c:v>15784</c:v>
                </c:pt>
                <c:pt idx="34" formatCode="#,##0">
                  <c:v>16173</c:v>
                </c:pt>
                <c:pt idx="35" formatCode="#,##0">
                  <c:v>16846</c:v>
                </c:pt>
                <c:pt idx="36" formatCode="#,##0">
                  <c:v>16907</c:v>
                </c:pt>
                <c:pt idx="37" formatCode="#,##0">
                  <c:v>19307</c:v>
                </c:pt>
                <c:pt idx="38" formatCode="#,##0">
                  <c:v>18901</c:v>
                </c:pt>
                <c:pt idx="39" formatCode="#,##0">
                  <c:v>18875</c:v>
                </c:pt>
                <c:pt idx="40" formatCode="#,##0">
                  <c:v>16183</c:v>
                </c:pt>
                <c:pt idx="41" formatCode="#,##0">
                  <c:v>13796</c:v>
                </c:pt>
                <c:pt idx="42" formatCode="#,##0">
                  <c:v>11588</c:v>
                </c:pt>
                <c:pt idx="43" formatCode="#,##0">
                  <c:v>9683</c:v>
                </c:pt>
                <c:pt idx="44" formatCode="#,##0">
                  <c:v>8129</c:v>
                </c:pt>
                <c:pt idx="45" formatCode="#,##0">
                  <c:v>6865</c:v>
                </c:pt>
                <c:pt idx="46" formatCode="#,##0">
                  <c:v>10284</c:v>
                </c:pt>
                <c:pt idx="47" formatCode="#,##0">
                  <c:v>13272</c:v>
                </c:pt>
                <c:pt idx="48" formatCode="#,##0">
                  <c:v>13936</c:v>
                </c:pt>
                <c:pt idx="49" formatCode="#,##0">
                  <c:v>14679</c:v>
                </c:pt>
                <c:pt idx="50" formatCode="#,##0">
                  <c:v>14489</c:v>
                </c:pt>
                <c:pt idx="51" formatCode="#,##0">
                  <c:v>15765</c:v>
                </c:pt>
                <c:pt idx="52" formatCode="#,##0">
                  <c:v>15878</c:v>
                </c:pt>
                <c:pt idx="53" formatCode="#,##0">
                  <c:v>18053</c:v>
                </c:pt>
                <c:pt idx="54" formatCode="#,##0">
                  <c:v>18615</c:v>
                </c:pt>
                <c:pt idx="55" formatCode="#,##0">
                  <c:v>20022</c:v>
                </c:pt>
                <c:pt idx="56" formatCode="#,##0">
                  <c:v>21731</c:v>
                </c:pt>
                <c:pt idx="57" formatCode="#,##0">
                  <c:v>23147</c:v>
                </c:pt>
                <c:pt idx="58" formatCode="#,##0">
                  <c:v>24218</c:v>
                </c:pt>
                <c:pt idx="59" formatCode="#,##0">
                  <c:v>25107</c:v>
                </c:pt>
                <c:pt idx="60" formatCode="#,##0">
                  <c:v>26195</c:v>
                </c:pt>
                <c:pt idx="61" formatCode="#,##0">
                  <c:v>28492</c:v>
                </c:pt>
                <c:pt idx="62" formatCode="#,##0">
                  <c:v>29562</c:v>
                </c:pt>
                <c:pt idx="63" formatCode="#,##0">
                  <c:v>32567</c:v>
                </c:pt>
                <c:pt idx="64" formatCode="#,##0">
                  <c:v>35243</c:v>
                </c:pt>
                <c:pt idx="65" formatCode="#,##0">
                  <c:v>38553</c:v>
                </c:pt>
                <c:pt idx="66" formatCode="#,##0">
                  <c:v>40907</c:v>
                </c:pt>
                <c:pt idx="67" formatCode="#,##0">
                  <c:v>43152</c:v>
                </c:pt>
                <c:pt idx="68" formatCode="#,##0">
                  <c:v>46027</c:v>
                </c:pt>
                <c:pt idx="69" formatCode="#,##0">
                  <c:v>50585</c:v>
                </c:pt>
                <c:pt idx="70" formatCode="#,##0">
                  <c:v>54609</c:v>
                </c:pt>
                <c:pt idx="71" formatCode="#,##0">
                  <c:v>58496</c:v>
                </c:pt>
                <c:pt idx="72" formatCode="#,##0">
                  <c:v>65775</c:v>
                </c:pt>
                <c:pt idx="73" formatCode="#,##0">
                  <c:v>68355</c:v>
                </c:pt>
                <c:pt idx="74" formatCode="#,##0">
                  <c:v>65868</c:v>
                </c:pt>
                <c:pt idx="75" formatCode="#,##0">
                  <c:v>69853</c:v>
                </c:pt>
                <c:pt idx="76" formatCode="#,##0">
                  <c:v>74296</c:v>
                </c:pt>
                <c:pt idx="77" formatCode="#,##0">
                  <c:v>76843</c:v>
                </c:pt>
                <c:pt idx="78" formatCode="#,##0">
                  <c:v>81989</c:v>
                </c:pt>
                <c:pt idx="79" formatCode="#,##0">
                  <c:v>85015</c:v>
                </c:pt>
                <c:pt idx="80" formatCode="#,##0">
                  <c:v>86505</c:v>
                </c:pt>
                <c:pt idx="81" formatCode="#,##0">
                  <c:v>86553</c:v>
                </c:pt>
                <c:pt idx="82" formatCode="#,##0">
                  <c:v>86895</c:v>
                </c:pt>
                <c:pt idx="83" formatCode="#,##0">
                  <c:v>87244</c:v>
                </c:pt>
                <c:pt idx="84" formatCode="#,##0">
                  <c:v>89645</c:v>
                </c:pt>
                <c:pt idx="85" formatCode="#,##0">
                  <c:v>92442</c:v>
                </c:pt>
                <c:pt idx="86" formatCode="#,##0">
                  <c:v>93941</c:v>
                </c:pt>
                <c:pt idx="87" formatCode="#,##0">
                  <c:v>93507</c:v>
                </c:pt>
                <c:pt idx="88" formatCode="#,##0">
                  <c:v>97670</c:v>
                </c:pt>
                <c:pt idx="89" formatCode="#,##0">
                  <c:v>101425</c:v>
                </c:pt>
                <c:pt idx="90" formatCode="#,##0">
                  <c:v>101452</c:v>
                </c:pt>
                <c:pt idx="91" formatCode="#,##0">
                  <c:v>104597.05150884928</c:v>
                </c:pt>
                <c:pt idx="92" formatCode="#,##0">
                  <c:v>105329.22614095852</c:v>
                </c:pt>
                <c:pt idx="93" formatCode="#,##0">
                  <c:v>103643.90052034998</c:v>
                </c:pt>
                <c:pt idx="94" formatCode="#,##0">
                  <c:v>105716.85418600026</c:v>
                </c:pt>
                <c:pt idx="95" formatCode="#,##0">
                  <c:v>107936.60003894339</c:v>
                </c:pt>
                <c:pt idx="96" formatCode="#,##0">
                  <c:v>110482.18882158956</c:v>
                </c:pt>
                <c:pt idx="97" formatCode="#,##0">
                  <c:v>114501.05839022934</c:v>
                </c:pt>
                <c:pt idx="98" formatCode="#,##0">
                  <c:v>118329</c:v>
                </c:pt>
                <c:pt idx="99" formatCode="#,##0">
                  <c:v>122405</c:v>
                </c:pt>
                <c:pt idx="100" formatCode="#,##0">
                  <c:v>127880</c:v>
                </c:pt>
                <c:pt idx="101" formatCode="#,##0">
                  <c:v>133600</c:v>
                </c:pt>
                <c:pt idx="102" formatCode="#,##0">
                  <c:v>138834</c:v>
                </c:pt>
                <c:pt idx="103" formatCode="#,##0">
                  <c:v>145837</c:v>
                </c:pt>
                <c:pt idx="104" formatCode="#,##0">
                  <c:v>152462</c:v>
                </c:pt>
                <c:pt idx="105" formatCode="#,##0">
                  <c:v>156883</c:v>
                </c:pt>
                <c:pt idx="106" formatCode="#,##0">
                  <c:v>163943</c:v>
                </c:pt>
                <c:pt idx="107" formatCode="#,##0">
                  <c:v>170501</c:v>
                </c:pt>
                <c:pt idx="108" formatCode="#,##0">
                  <c:v>175445</c:v>
                </c:pt>
                <c:pt idx="109" formatCode="#,##0">
                  <c:v>167734.60186314827</c:v>
                </c:pt>
                <c:pt idx="110" formatCode="#,##0">
                  <c:v>158595.15515912327</c:v>
                </c:pt>
                <c:pt idx="111" formatCode="#,##0">
                  <c:v>144537.78465620033</c:v>
                </c:pt>
                <c:pt idx="112" formatCode="#,##0">
                  <c:v>135038.88487834431</c:v>
                </c:pt>
                <c:pt idx="113" formatCode="#,##0">
                  <c:v>129778.96535209163</c:v>
                </c:pt>
                <c:pt idx="114" formatCode="#,##0">
                  <c:v>130783.70925711837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94-43A5-A12F-8F939B6FE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669336"/>
        <c:axId val="231668552"/>
      </c:lineChart>
      <c:catAx>
        <c:axId val="378671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1668160"/>
        <c:crosses val="autoZero"/>
        <c:auto val="1"/>
        <c:lblAlgn val="ctr"/>
        <c:lblOffset val="100"/>
        <c:noMultiLvlLbl val="0"/>
      </c:catAx>
      <c:valAx>
        <c:axId val="2316681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1990 International Geary Khamis Dollars (for </a:t>
                </a:r>
                <a:r>
                  <a:rPr lang="en-US"/>
                  <a:t>12 countries</a:t>
                </a:r>
                <a:r>
                  <a:rPr lang="en-US" b="0"/>
                  <a:t>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4250440917107582E-2"/>
              <c:y val="0.10486775453051499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378671112"/>
        <c:crosses val="autoZero"/>
        <c:crossBetween val="between"/>
      </c:valAx>
      <c:catAx>
        <c:axId val="231669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668552"/>
        <c:crosses val="autoZero"/>
        <c:auto val="1"/>
        <c:lblAlgn val="ctr"/>
        <c:lblOffset val="100"/>
        <c:noMultiLvlLbl val="0"/>
      </c:catAx>
      <c:valAx>
        <c:axId val="23166855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/>
                  <a:t>1990 International Geary Khamis Dollars (for </a:t>
                </a:r>
                <a:r>
                  <a:rPr lang="en-US" b="1"/>
                  <a:t>Greece</a:t>
                </a:r>
                <a:r>
                  <a:rPr lang="en-US" b="0"/>
                  <a:t>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5996270055795285"/>
              <c:y val="0.138263162533787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3166933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Government </a:t>
            </a:r>
            <a:r>
              <a:rPr lang="en-GB" dirty="0" smtClean="0"/>
              <a:t>Gross Debt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8999867415150937"/>
          <c:y val="0.11353081580000812"/>
          <c:w val="0.53331967017271864"/>
          <c:h val="0.77699387576552936"/>
        </c:manualLayout>
      </c:layout>
      <c:lineChart>
        <c:grouping val="standard"/>
        <c:varyColors val="0"/>
        <c:ser>
          <c:idx val="1"/>
          <c:order val="1"/>
          <c:tx>
            <c:v>Italy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[amecoSerie.xml]AmecoAll!$AW$4:$BE$4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[amecoSerie.xml]AmecoAll!$AW$20:$BE$20</c:f>
              <c:numCache>
                <c:formatCode>General</c:formatCode>
                <c:ptCount val="9"/>
                <c:pt idx="0">
                  <c:v>1588.1</c:v>
                </c:pt>
                <c:pt idx="1">
                  <c:v>1605.9</c:v>
                </c:pt>
                <c:pt idx="2">
                  <c:v>1671.1</c:v>
                </c:pt>
                <c:pt idx="3">
                  <c:v>1769.8</c:v>
                </c:pt>
                <c:pt idx="4">
                  <c:v>1851.2</c:v>
                </c:pt>
                <c:pt idx="5">
                  <c:v>1907.5</c:v>
                </c:pt>
                <c:pt idx="6">
                  <c:v>1988.9</c:v>
                </c:pt>
                <c:pt idx="7">
                  <c:v>2068.6999999999998</c:v>
                </c:pt>
                <c:pt idx="8">
                  <c:v>2134.9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34-490F-AC88-9B36C72D0A10}"/>
            </c:ext>
          </c:extLst>
        </c:ser>
        <c:ser>
          <c:idx val="3"/>
          <c:order val="2"/>
          <c:tx>
            <c:v>France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[amecoSerie.xml]AmecoAll!$AW$4:$BE$4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[amecoSerie.xml]AmecoAll!$AW$18:$BE$18</c:f>
              <c:numCache>
                <c:formatCode>General</c:formatCode>
                <c:ptCount val="9"/>
                <c:pt idx="0">
                  <c:v>1194.2</c:v>
                </c:pt>
                <c:pt idx="1">
                  <c:v>1253</c:v>
                </c:pt>
                <c:pt idx="2">
                  <c:v>1358.2</c:v>
                </c:pt>
                <c:pt idx="3">
                  <c:v>1531.6</c:v>
                </c:pt>
                <c:pt idx="4">
                  <c:v>1632.5</c:v>
                </c:pt>
                <c:pt idx="5">
                  <c:v>1754.4</c:v>
                </c:pt>
                <c:pt idx="6">
                  <c:v>1869.2</c:v>
                </c:pt>
                <c:pt idx="7">
                  <c:v>1953.4</c:v>
                </c:pt>
                <c:pt idx="8">
                  <c:v>2037.8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34-490F-AC88-9B36C72D0A10}"/>
            </c:ext>
          </c:extLst>
        </c:ser>
        <c:ser>
          <c:idx val="4"/>
          <c:order val="3"/>
          <c:tx>
            <c:v>Germany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[amecoSerie.xml]AmecoAll!$AW$4:$BE$4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[amecoSerie.xml]AmecoAll!$AW$13:$BE$13</c:f>
              <c:numCache>
                <c:formatCode>General</c:formatCode>
                <c:ptCount val="9"/>
                <c:pt idx="0">
                  <c:v>1589.7</c:v>
                </c:pt>
                <c:pt idx="1">
                  <c:v>1599.4</c:v>
                </c:pt>
                <c:pt idx="2">
                  <c:v>1666.4</c:v>
                </c:pt>
                <c:pt idx="3">
                  <c:v>1784.1</c:v>
                </c:pt>
                <c:pt idx="4">
                  <c:v>2073.6999999999998</c:v>
                </c:pt>
                <c:pt idx="5">
                  <c:v>2101.8000000000002</c:v>
                </c:pt>
                <c:pt idx="6">
                  <c:v>2179.8000000000002</c:v>
                </c:pt>
                <c:pt idx="7">
                  <c:v>2166</c:v>
                </c:pt>
                <c:pt idx="8">
                  <c:v>2170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34-490F-AC88-9B36C72D0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589448"/>
        <c:axId val="499580432"/>
      </c:lineChart>
      <c:lineChart>
        <c:grouping val="standard"/>
        <c:varyColors val="0"/>
        <c:ser>
          <c:idx val="0"/>
          <c:order val="0"/>
          <c:tx>
            <c:v>EU</c:v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[amecoSerie.xml]AmecoAll!$AW$4:$BE$4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[amecoSerie.xml]AmecoAll!$AW$5:$BE$5</c:f>
              <c:numCache>
                <c:formatCode>General</c:formatCode>
                <c:ptCount val="9"/>
                <c:pt idx="0">
                  <c:v>7362.9</c:v>
                </c:pt>
                <c:pt idx="1">
                  <c:v>7469.4</c:v>
                </c:pt>
                <c:pt idx="2">
                  <c:v>7921.7</c:v>
                </c:pt>
                <c:pt idx="3">
                  <c:v>8943.6</c:v>
                </c:pt>
                <c:pt idx="4">
                  <c:v>10037.4</c:v>
                </c:pt>
                <c:pt idx="5">
                  <c:v>10726.1</c:v>
                </c:pt>
                <c:pt idx="6">
                  <c:v>11423.5</c:v>
                </c:pt>
                <c:pt idx="7">
                  <c:v>11797.9</c:v>
                </c:pt>
                <c:pt idx="8">
                  <c:v>12340.8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34-490F-AC88-9B36C72D0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585136"/>
        <c:axId val="499581216"/>
      </c:lineChart>
      <c:catAx>
        <c:axId val="49958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9580432"/>
        <c:crosses val="autoZero"/>
        <c:auto val="1"/>
        <c:lblAlgn val="ctr"/>
        <c:lblOffset val="100"/>
        <c:noMultiLvlLbl val="0"/>
      </c:catAx>
      <c:valAx>
        <c:axId val="49958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bill. Euro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9589448"/>
        <c:crosses val="autoZero"/>
        <c:crossBetween val="between"/>
      </c:valAx>
      <c:valAx>
        <c:axId val="4995812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9585136"/>
        <c:crosses val="max"/>
        <c:crossBetween val="between"/>
      </c:valAx>
      <c:catAx>
        <c:axId val="499585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9581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Labor</a:t>
            </a:r>
            <a:r>
              <a:rPr lang="de-DE" baseline="0"/>
              <a:t> </a:t>
            </a:r>
            <a:r>
              <a:rPr lang="de-DE"/>
              <a:t>Productivity Growth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Tabelle1!$B$28</c:f>
              <c:strCache>
                <c:ptCount val="1"/>
                <c:pt idx="0">
                  <c:v>Greece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Tabelle1!$D$2:$BG$2</c:f>
              <c:numCache>
                <c:formatCode>General</c:formatCod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numCache>
            </c:numRef>
          </c:cat>
          <c:val>
            <c:numRef>
              <c:f>Tabelle1!$D$28:$BG$28</c:f>
              <c:numCache>
                <c:formatCode>0.0%</c:formatCode>
                <c:ptCount val="56"/>
                <c:pt idx="0">
                  <c:v>0.12753987509235065</c:v>
                </c:pt>
                <c:pt idx="1">
                  <c:v>1.3790888878557839E-2</c:v>
                </c:pt>
                <c:pt idx="2">
                  <c:v>0.1343302076363504</c:v>
                </c:pt>
                <c:pt idx="3">
                  <c:v>0.1085011297291818</c:v>
                </c:pt>
                <c:pt idx="4">
                  <c:v>0.11548367294135264</c:v>
                </c:pt>
                <c:pt idx="5">
                  <c:v>7.4629716791158707E-2</c:v>
                </c:pt>
                <c:pt idx="6">
                  <c:v>6.9510379863610527E-2</c:v>
                </c:pt>
                <c:pt idx="7">
                  <c:v>8.5059325764853755E-2</c:v>
                </c:pt>
                <c:pt idx="8">
                  <c:v>0.11901647576606456</c:v>
                </c:pt>
                <c:pt idx="9">
                  <c:v>9.0383943216202134E-2</c:v>
                </c:pt>
                <c:pt idx="10">
                  <c:v>7.5200440293822446E-2</c:v>
                </c:pt>
                <c:pt idx="11">
                  <c:v>9.6115369443527054E-2</c:v>
                </c:pt>
                <c:pt idx="12">
                  <c:v>7.0202211880315613E-2</c:v>
                </c:pt>
                <c:pt idx="13">
                  <c:v>-6.5326687504229097E-2</c:v>
                </c:pt>
                <c:pt idx="14">
                  <c:v>6.2619662050596325E-2</c:v>
                </c:pt>
                <c:pt idx="15">
                  <c:v>5.5850964055503161E-2</c:v>
                </c:pt>
                <c:pt idx="16">
                  <c:v>2.1251503174500863E-2</c:v>
                </c:pt>
                <c:pt idx="17">
                  <c:v>6.8186014344796098E-2</c:v>
                </c:pt>
                <c:pt idx="18">
                  <c:v>2.1595757100259627E-2</c:v>
                </c:pt>
                <c:pt idx="19">
                  <c:v>-7.1144375896768919E-3</c:v>
                </c:pt>
                <c:pt idx="20">
                  <c:v>-6.4234514460037806E-2</c:v>
                </c:pt>
                <c:pt idx="21">
                  <c:v>-5.4122822127244952E-4</c:v>
                </c:pt>
                <c:pt idx="22">
                  <c:v>-1.5632024169116354E-2</c:v>
                </c:pt>
                <c:pt idx="23">
                  <c:v>2.2427251022678174E-2</c:v>
                </c:pt>
                <c:pt idx="24">
                  <c:v>-3.5545243717849395E-5</c:v>
                </c:pt>
                <c:pt idx="25">
                  <c:v>1.7138763210644559E-3</c:v>
                </c:pt>
                <c:pt idx="26">
                  <c:v>-2.1644086118908223E-2</c:v>
                </c:pt>
                <c:pt idx="27">
                  <c:v>2.5771138253596115E-2</c:v>
                </c:pt>
                <c:pt idx="28">
                  <c:v>3.417235337855784E-2</c:v>
                </c:pt>
                <c:pt idx="29">
                  <c:v>-1.2930238001481742E-2</c:v>
                </c:pt>
                <c:pt idx="30">
                  <c:v>4.9486619871698112E-2</c:v>
                </c:pt>
                <c:pt idx="31">
                  <c:v>-7.3240109368514217E-3</c:v>
                </c:pt>
                <c:pt idx="32">
                  <c:v>-2.4090209688340969E-2</c:v>
                </c:pt>
                <c:pt idx="33">
                  <c:v>1.2742836995878193E-3</c:v>
                </c:pt>
                <c:pt idx="34">
                  <c:v>1.1892414128451323E-2</c:v>
                </c:pt>
                <c:pt idx="35">
                  <c:v>3.5449368157939309E-2</c:v>
                </c:pt>
                <c:pt idx="36">
                  <c:v>4.8746942868601151E-2</c:v>
                </c:pt>
                <c:pt idx="37">
                  <c:v>-3.2163317141312708E-3</c:v>
                </c:pt>
                <c:pt idx="38">
                  <c:v>3.0399853084848383E-2</c:v>
                </c:pt>
                <c:pt idx="39">
                  <c:v>3.6274058454603741E-2</c:v>
                </c:pt>
                <c:pt idx="40">
                  <c:v>3.3632762331297306E-2</c:v>
                </c:pt>
                <c:pt idx="41">
                  <c:v>6.9854488365859169E-3</c:v>
                </c:pt>
                <c:pt idx="42">
                  <c:v>5.1817257101297143E-2</c:v>
                </c:pt>
                <c:pt idx="43">
                  <c:v>2.4812158104947635E-2</c:v>
                </c:pt>
                <c:pt idx="44">
                  <c:v>-3.8114944047240584E-4</c:v>
                </c:pt>
                <c:pt idx="45">
                  <c:v>3.926094772096933E-2</c:v>
                </c:pt>
                <c:pt idx="46">
                  <c:v>2.1615141246402958E-2</c:v>
                </c:pt>
                <c:pt idx="47">
                  <c:v>-1.7007521670769798E-2</c:v>
                </c:pt>
                <c:pt idx="48">
                  <c:v>-3.8530893313121428E-2</c:v>
                </c:pt>
                <c:pt idx="49">
                  <c:v>-2.834604983715161E-2</c:v>
                </c:pt>
                <c:pt idx="50">
                  <c:v>-2.1026509352359501E-2</c:v>
                </c:pt>
                <c:pt idx="51">
                  <c:v>1.3642764771933491E-2</c:v>
                </c:pt>
                <c:pt idx="52">
                  <c:v>-6.5066701669003191E-4</c:v>
                </c:pt>
                <c:pt idx="53">
                  <c:v>3.7367772543750455E-4</c:v>
                </c:pt>
                <c:pt idx="54">
                  <c:v>-6.7345252341866058E-5</c:v>
                </c:pt>
                <c:pt idx="55">
                  <c:v>1.8478981856184795E-4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D8-44F0-8AF8-DDC6D55083FE}"/>
            </c:ext>
          </c:extLst>
        </c:ser>
        <c:ser>
          <c:idx val="1"/>
          <c:order val="1"/>
          <c:tx>
            <c:strRef>
              <c:f>Tabelle1!$B$29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numRef>
              <c:f>Tabelle1!$D$2:$BG$2</c:f>
              <c:numCache>
                <c:formatCode>General</c:formatCod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numCache>
            </c:numRef>
          </c:cat>
          <c:val>
            <c:numRef>
              <c:f>Tabelle1!$D$29:$BG$29</c:f>
              <c:numCache>
                <c:formatCode>0.0%</c:formatCode>
                <c:ptCount val="56"/>
                <c:pt idx="0">
                  <c:v>0.11609616578615922</c:v>
                </c:pt>
                <c:pt idx="1">
                  <c:v>8.3835734505344206E-2</c:v>
                </c:pt>
                <c:pt idx="2">
                  <c:v>8.2026010837810137E-2</c:v>
                </c:pt>
                <c:pt idx="3">
                  <c:v>5.6397700792763628E-2</c:v>
                </c:pt>
                <c:pt idx="4">
                  <c:v>5.7282932099191886E-2</c:v>
                </c:pt>
                <c:pt idx="5">
                  <c:v>6.7299108718306355E-2</c:v>
                </c:pt>
                <c:pt idx="6">
                  <c:v>3.5076845003278567E-2</c:v>
                </c:pt>
                <c:pt idx="7">
                  <c:v>5.7080284284852789E-2</c:v>
                </c:pt>
                <c:pt idx="8">
                  <c:v>7.9874574977333523E-2</c:v>
                </c:pt>
                <c:pt idx="9">
                  <c:v>3.5598771990140277E-2</c:v>
                </c:pt>
                <c:pt idx="10">
                  <c:v>4.1044904450887598E-2</c:v>
                </c:pt>
                <c:pt idx="11">
                  <c:v>7.8196802732174664E-2</c:v>
                </c:pt>
                <c:pt idx="12">
                  <c:v>5.6863226587460236E-2</c:v>
                </c:pt>
                <c:pt idx="13">
                  <c:v>4.8841111700228756E-2</c:v>
                </c:pt>
                <c:pt idx="14">
                  <c:v>2.2056432322553388E-2</c:v>
                </c:pt>
                <c:pt idx="15">
                  <c:v>4.4199878693820027E-2</c:v>
                </c:pt>
                <c:pt idx="16">
                  <c:v>3.5583995070969543E-2</c:v>
                </c:pt>
                <c:pt idx="17">
                  <c:v>3.2579661219240608E-2</c:v>
                </c:pt>
                <c:pt idx="18">
                  <c:v>1.7605940737629444E-2</c:v>
                </c:pt>
                <c:pt idx="19">
                  <c:v>4.4785813628339666E-2</c:v>
                </c:pt>
                <c:pt idx="20">
                  <c:v>2.31686990843607E-2</c:v>
                </c:pt>
                <c:pt idx="21">
                  <c:v>2.1249733441133012E-2</c:v>
                </c:pt>
                <c:pt idx="22">
                  <c:v>2.1244131759081464E-2</c:v>
                </c:pt>
                <c:pt idx="23">
                  <c:v>4.1115859851216241E-2</c:v>
                </c:pt>
                <c:pt idx="24">
                  <c:v>3.3825912630326194E-2</c:v>
                </c:pt>
                <c:pt idx="25">
                  <c:v>9.1477630743890259E-3</c:v>
                </c:pt>
                <c:pt idx="26">
                  <c:v>7.2140120404160513E-3</c:v>
                </c:pt>
                <c:pt idx="27">
                  <c:v>1.5363568950235384E-2</c:v>
                </c:pt>
                <c:pt idx="28">
                  <c:v>1.161734202576592E-2</c:v>
                </c:pt>
                <c:pt idx="29">
                  <c:v>-1.7466063884741256E-4</c:v>
                </c:pt>
                <c:pt idx="30">
                  <c:v>1.3268809311185459E-2</c:v>
                </c:pt>
                <c:pt idx="31">
                  <c:v>2.3581549309616756E-2</c:v>
                </c:pt>
                <c:pt idx="32">
                  <c:v>1.8593199041633257E-2</c:v>
                </c:pt>
                <c:pt idx="33">
                  <c:v>2.8667484653648323E-2</c:v>
                </c:pt>
                <c:pt idx="34">
                  <c:v>8.5317367302402136E-3</c:v>
                </c:pt>
                <c:pt idx="35">
                  <c:v>1.2103545081200817E-2</c:v>
                </c:pt>
                <c:pt idx="36">
                  <c:v>-4.8025775621851619E-4</c:v>
                </c:pt>
                <c:pt idx="37">
                  <c:v>-7.439531256837606E-4</c:v>
                </c:pt>
                <c:pt idx="38">
                  <c:v>-6.2891715715718277E-4</c:v>
                </c:pt>
                <c:pt idx="39">
                  <c:v>3.0503515222068955E-3</c:v>
                </c:pt>
                <c:pt idx="40">
                  <c:v>6.4366739188270738E-3</c:v>
                </c:pt>
                <c:pt idx="41">
                  <c:v>2.9161760432596662E-3</c:v>
                </c:pt>
                <c:pt idx="42">
                  <c:v>-1.363441585927605E-3</c:v>
                </c:pt>
                <c:pt idx="43">
                  <c:v>-5.7649531763723783E-3</c:v>
                </c:pt>
                <c:pt idx="44">
                  <c:v>-5.4399337127021274E-3</c:v>
                </c:pt>
                <c:pt idx="45">
                  <c:v>2.9488084976714291E-5</c:v>
                </c:pt>
                <c:pt idx="46">
                  <c:v>4.7469878912043129E-3</c:v>
                </c:pt>
                <c:pt idx="47">
                  <c:v>9.3009170316813439E-3</c:v>
                </c:pt>
                <c:pt idx="48">
                  <c:v>2.8779832129651073E-2</c:v>
                </c:pt>
                <c:pt idx="49">
                  <c:v>1.7824053000070839E-2</c:v>
                </c:pt>
                <c:pt idx="50">
                  <c:v>1.9711786631784856E-2</c:v>
                </c:pt>
                <c:pt idx="51">
                  <c:v>1.6863354613354531E-2</c:v>
                </c:pt>
                <c:pt idx="52">
                  <c:v>1.4252975163624892E-2</c:v>
                </c:pt>
                <c:pt idx="53">
                  <c:v>1.1921334061482103E-3</c:v>
                </c:pt>
                <c:pt idx="54">
                  <c:v>-1.0501920259370356E-3</c:v>
                </c:pt>
                <c:pt idx="55">
                  <c:v>-6.6125931024452189E-4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D8-44F0-8AF8-DDC6D55083FE}"/>
            </c:ext>
          </c:extLst>
        </c:ser>
        <c:ser>
          <c:idx val="2"/>
          <c:order val="2"/>
          <c:tx>
            <c:strRef>
              <c:f>Tabelle1!$B$30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numRef>
              <c:f>Tabelle1!$D$2:$BG$2</c:f>
              <c:numCache>
                <c:formatCode>General</c:formatCod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numCache>
            </c:numRef>
          </c:cat>
          <c:val>
            <c:numRef>
              <c:f>Tabelle1!$D$30:$BG$30</c:f>
              <c:numCache>
                <c:formatCode>0.0%</c:formatCode>
                <c:ptCount val="56"/>
                <c:pt idx="0">
                  <c:v>7.9891857361952479E-2</c:v>
                </c:pt>
                <c:pt idx="1">
                  <c:v>7.3361407843294701E-2</c:v>
                </c:pt>
                <c:pt idx="2">
                  <c:v>7.2793358181712398E-2</c:v>
                </c:pt>
                <c:pt idx="3">
                  <c:v>3.2558680287437802E-2</c:v>
                </c:pt>
                <c:pt idx="4">
                  <c:v>5.0529930888506547E-2</c:v>
                </c:pt>
                <c:pt idx="5">
                  <c:v>7.6942801073718536E-2</c:v>
                </c:pt>
                <c:pt idx="6">
                  <c:v>5.9209045662776738E-2</c:v>
                </c:pt>
                <c:pt idx="7">
                  <c:v>6.7249051575019925E-2</c:v>
                </c:pt>
                <c:pt idx="8">
                  <c:v>5.6179521563705537E-2</c:v>
                </c:pt>
                <c:pt idx="9">
                  <c:v>5.1477438040101298E-2</c:v>
                </c:pt>
                <c:pt idx="10">
                  <c:v>1.7858777803158699E-2</c:v>
                </c:pt>
                <c:pt idx="11">
                  <c:v>3.9591209666565597E-2</c:v>
                </c:pt>
                <c:pt idx="12">
                  <c:v>5.630075884656649E-2</c:v>
                </c:pt>
                <c:pt idx="13">
                  <c:v>3.8861831928725499E-2</c:v>
                </c:pt>
                <c:pt idx="14">
                  <c:v>-2.1650797094593055E-2</c:v>
                </c:pt>
                <c:pt idx="15">
                  <c:v>6.0522319584017659E-2</c:v>
                </c:pt>
                <c:pt idx="16">
                  <c:v>2.2463856071370136E-2</c:v>
                </c:pt>
                <c:pt idx="17">
                  <c:v>2.8988499277466273E-2</c:v>
                </c:pt>
                <c:pt idx="18">
                  <c:v>4.7938013942250279E-2</c:v>
                </c:pt>
                <c:pt idx="19">
                  <c:v>1.9559933604952118E-2</c:v>
                </c:pt>
                <c:pt idx="20">
                  <c:v>9.2591453127341961E-3</c:v>
                </c:pt>
                <c:pt idx="21">
                  <c:v>2.0851978699429896E-3</c:v>
                </c:pt>
                <c:pt idx="22">
                  <c:v>8.4409320525655751E-3</c:v>
                </c:pt>
                <c:pt idx="23">
                  <c:v>3.2315605969625016E-2</c:v>
                </c:pt>
                <c:pt idx="24">
                  <c:v>1.8342248381219672E-2</c:v>
                </c:pt>
                <c:pt idx="25">
                  <c:v>2.1570550370469288E-2</c:v>
                </c:pt>
                <c:pt idx="26">
                  <c:v>2.9569727564190407E-2</c:v>
                </c:pt>
                <c:pt idx="27">
                  <c:v>3.0880510285613783E-2</c:v>
                </c:pt>
                <c:pt idx="28">
                  <c:v>2.6873288261117567E-2</c:v>
                </c:pt>
                <c:pt idx="29">
                  <c:v>4.5202309347625036E-3</c:v>
                </c:pt>
                <c:pt idx="30">
                  <c:v>-3.267355402001626E-3</c:v>
                </c:pt>
                <c:pt idx="31">
                  <c:v>1.5711436338990969E-2</c:v>
                </c:pt>
                <c:pt idx="32">
                  <c:v>1.883996377621644E-2</c:v>
                </c:pt>
                <c:pt idx="33">
                  <c:v>3.8598483796941307E-2</c:v>
                </c:pt>
                <c:pt idx="34">
                  <c:v>3.0940646321512277E-2</c:v>
                </c:pt>
                <c:pt idx="35">
                  <c:v>6.7485708221786123E-3</c:v>
                </c:pt>
                <c:pt idx="36">
                  <c:v>1.5153715734631312E-2</c:v>
                </c:pt>
                <c:pt idx="37">
                  <c:v>6.044626925239438E-3</c:v>
                </c:pt>
                <c:pt idx="38">
                  <c:v>4.6097929774602253E-3</c:v>
                </c:pt>
                <c:pt idx="39">
                  <c:v>1.7266412733524472E-2</c:v>
                </c:pt>
                <c:pt idx="40">
                  <c:v>-1.8690915600453328E-3</c:v>
                </c:pt>
                <c:pt idx="41">
                  <c:v>-1.4045596117135739E-2</c:v>
                </c:pt>
                <c:pt idx="42">
                  <c:v>-1.2968823727678158E-2</c:v>
                </c:pt>
                <c:pt idx="43">
                  <c:v>9.7168161773319994E-3</c:v>
                </c:pt>
                <c:pt idx="44">
                  <c:v>3.8633064769868497E-3</c:v>
                </c:pt>
                <c:pt idx="45">
                  <c:v>3.6411574257666501E-4</c:v>
                </c:pt>
                <c:pt idx="46">
                  <c:v>2.2615018291018973E-3</c:v>
                </c:pt>
                <c:pt idx="47">
                  <c:v>-1.2618043783406696E-2</c:v>
                </c:pt>
                <c:pt idx="48">
                  <c:v>-3.874671560616183E-2</c:v>
                </c:pt>
                <c:pt idx="49">
                  <c:v>2.3668165691526744E-2</c:v>
                </c:pt>
                <c:pt idx="50">
                  <c:v>2.7507990439299412E-3</c:v>
                </c:pt>
                <c:pt idx="51">
                  <c:v>-2.4645426713957086E-2</c:v>
                </c:pt>
                <c:pt idx="52">
                  <c:v>7.9809618342441269E-4</c:v>
                </c:pt>
                <c:pt idx="53">
                  <c:v>-4.9270834666683694E-3</c:v>
                </c:pt>
                <c:pt idx="54">
                  <c:v>7.1968513709697035E-4</c:v>
                </c:pt>
                <c:pt idx="55">
                  <c:v>1.0464300930163262E-2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D8-44F0-8AF8-DDC6D55083FE}"/>
            </c:ext>
          </c:extLst>
        </c:ser>
        <c:ser>
          <c:idx val="3"/>
          <c:order val="3"/>
          <c:tx>
            <c:strRef>
              <c:f>Tabelle1!$B$31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numRef>
              <c:f>Tabelle1!$D$2:$BG$2</c:f>
              <c:numCache>
                <c:formatCode>General</c:formatCod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numCache>
            </c:numRef>
          </c:cat>
          <c:val>
            <c:numRef>
              <c:f>Tabelle1!$D$31:$BG$31</c:f>
              <c:numCache>
                <c:formatCode>0.0%</c:formatCode>
                <c:ptCount val="56"/>
                <c:pt idx="0">
                  <c:v>5.0073913616960342E-2</c:v>
                </c:pt>
                <c:pt idx="1">
                  <c:v>6.9175648507346477E-2</c:v>
                </c:pt>
                <c:pt idx="2">
                  <c:v>5.426763309663829E-2</c:v>
                </c:pt>
                <c:pt idx="3">
                  <c:v>5.5144356855803212E-2</c:v>
                </c:pt>
                <c:pt idx="4">
                  <c:v>4.5115434066542281E-2</c:v>
                </c:pt>
                <c:pt idx="5">
                  <c:v>4.4302066532372786E-2</c:v>
                </c:pt>
                <c:pt idx="6">
                  <c:v>4.6205556527653791E-2</c:v>
                </c:pt>
                <c:pt idx="7">
                  <c:v>4.7472948974924378E-2</c:v>
                </c:pt>
                <c:pt idx="8">
                  <c:v>5.5218193817572203E-2</c:v>
                </c:pt>
                <c:pt idx="9">
                  <c:v>4.700845204695403E-2</c:v>
                </c:pt>
                <c:pt idx="10">
                  <c:v>4.8546351497150697E-2</c:v>
                </c:pt>
                <c:pt idx="11">
                  <c:v>3.9022401389007255E-2</c:v>
                </c:pt>
                <c:pt idx="12">
                  <c:v>4.8434966203059648E-2</c:v>
                </c:pt>
                <c:pt idx="13">
                  <c:v>3.3374754610329349E-2</c:v>
                </c:pt>
                <c:pt idx="14">
                  <c:v>-2.0748984746926658E-3</c:v>
                </c:pt>
                <c:pt idx="15">
                  <c:v>3.4504675081433733E-2</c:v>
                </c:pt>
                <c:pt idx="16">
                  <c:v>2.5327497400998933E-2</c:v>
                </c:pt>
                <c:pt idx="17">
                  <c:v>3.3622849145318989E-2</c:v>
                </c:pt>
                <c:pt idx="18">
                  <c:v>2.8711947441159014E-2</c:v>
                </c:pt>
                <c:pt idx="19">
                  <c:v>1.126823284588685E-2</c:v>
                </c:pt>
                <c:pt idx="20">
                  <c:v>1.1938208885578172E-2</c:v>
                </c:pt>
                <c:pt idx="21">
                  <c:v>2.2513009535876094E-2</c:v>
                </c:pt>
                <c:pt idx="22">
                  <c:v>1.3767971794046208E-2</c:v>
                </c:pt>
                <c:pt idx="23">
                  <c:v>2.0643017743193992E-2</c:v>
                </c:pt>
                <c:pt idx="24">
                  <c:v>1.8579403041712794E-2</c:v>
                </c:pt>
                <c:pt idx="25">
                  <c:v>1.8626490175600585E-2</c:v>
                </c:pt>
                <c:pt idx="26">
                  <c:v>1.6740918731242171E-2</c:v>
                </c:pt>
                <c:pt idx="27">
                  <c:v>3.7070252507913182E-2</c:v>
                </c:pt>
                <c:pt idx="28">
                  <c:v>2.5601744278252792E-2</c:v>
                </c:pt>
                <c:pt idx="29">
                  <c:v>1.9791788210561378E-2</c:v>
                </c:pt>
                <c:pt idx="30">
                  <c:v>8.0486360098173115E-3</c:v>
                </c:pt>
                <c:pt idx="31">
                  <c:v>2.2461440517818509E-2</c:v>
                </c:pt>
                <c:pt idx="32">
                  <c:v>4.3541332752095041E-3</c:v>
                </c:pt>
                <c:pt idx="33">
                  <c:v>1.82161186976042E-2</c:v>
                </c:pt>
                <c:pt idx="34">
                  <c:v>1.0593203670260509E-2</c:v>
                </c:pt>
                <c:pt idx="35">
                  <c:v>8.0917905372555055E-3</c:v>
                </c:pt>
                <c:pt idx="36">
                  <c:v>1.527631474043778E-2</c:v>
                </c:pt>
                <c:pt idx="37">
                  <c:v>1.7551231040507265E-2</c:v>
                </c:pt>
                <c:pt idx="38">
                  <c:v>9.4512371271384676E-3</c:v>
                </c:pt>
                <c:pt idx="39">
                  <c:v>1.2935583666652262E-2</c:v>
                </c:pt>
                <c:pt idx="40">
                  <c:v>5.2128398735318271E-3</c:v>
                </c:pt>
                <c:pt idx="41">
                  <c:v>6.391675427273924E-3</c:v>
                </c:pt>
                <c:pt idx="42">
                  <c:v>8.1567800658652878E-3</c:v>
                </c:pt>
                <c:pt idx="43">
                  <c:v>2.6530167806614546E-2</c:v>
                </c:pt>
                <c:pt idx="44">
                  <c:v>9.0665217513181684E-3</c:v>
                </c:pt>
                <c:pt idx="45">
                  <c:v>1.2654722809942287E-2</c:v>
                </c:pt>
                <c:pt idx="46">
                  <c:v>9.4201946796390601E-3</c:v>
                </c:pt>
                <c:pt idx="47">
                  <c:v>-2.6939189299183264E-3</c:v>
                </c:pt>
                <c:pt idx="48">
                  <c:v>-1.8247274199366448E-2</c:v>
                </c:pt>
                <c:pt idx="49">
                  <c:v>1.904952239233304E-2</c:v>
                </c:pt>
                <c:pt idx="50">
                  <c:v>1.3776018649070076E-2</c:v>
                </c:pt>
                <c:pt idx="51">
                  <c:v>2.2694866904542366E-3</c:v>
                </c:pt>
                <c:pt idx="52">
                  <c:v>4.6312810059245813E-3</c:v>
                </c:pt>
                <c:pt idx="53">
                  <c:v>1.4018122658225884E-3</c:v>
                </c:pt>
                <c:pt idx="54">
                  <c:v>6.2822807416806903E-3</c:v>
                </c:pt>
                <c:pt idx="55">
                  <c:v>6.6585654899085078E-3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D8-44F0-8AF8-DDC6D55083FE}"/>
            </c:ext>
          </c:extLst>
        </c:ser>
        <c:ser>
          <c:idx val="4"/>
          <c:order val="4"/>
          <c:tx>
            <c:strRef>
              <c:f>Tabelle1!$B$32</c:f>
              <c:strCache>
                <c:ptCount val="1"/>
                <c:pt idx="0">
                  <c:v>UK</c:v>
                </c:pt>
              </c:strCache>
            </c:strRef>
          </c:tx>
          <c:marker>
            <c:symbol val="none"/>
          </c:marker>
          <c:cat>
            <c:numRef>
              <c:f>Tabelle1!$D$2:$BG$2</c:f>
              <c:numCache>
                <c:formatCode>General</c:formatCod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numCache>
            </c:numRef>
          </c:cat>
          <c:val>
            <c:numRef>
              <c:f>Tabelle1!$D$32:$BG$32</c:f>
              <c:numCache>
                <c:formatCode>0.0%</c:formatCode>
                <c:ptCount val="56"/>
                <c:pt idx="0">
                  <c:v>1.2825811319956193E-2</c:v>
                </c:pt>
                <c:pt idx="1">
                  <c:v>2.406154626994006E-3</c:v>
                </c:pt>
                <c:pt idx="2">
                  <c:v>4.693343279832396E-2</c:v>
                </c:pt>
                <c:pt idx="3">
                  <c:v>4.3078379363598707E-2</c:v>
                </c:pt>
                <c:pt idx="4">
                  <c:v>1.1253177197460662E-2</c:v>
                </c:pt>
                <c:pt idx="5">
                  <c:v>9.2178460495824233E-3</c:v>
                </c:pt>
                <c:pt idx="6">
                  <c:v>4.3099377989350041E-2</c:v>
                </c:pt>
                <c:pt idx="7">
                  <c:v>6.0751064126228549E-2</c:v>
                </c:pt>
                <c:pt idx="8">
                  <c:v>1.7963315773297239E-2</c:v>
                </c:pt>
                <c:pt idx="9">
                  <c:v>3.1153462949953692E-2</c:v>
                </c:pt>
                <c:pt idx="10">
                  <c:v>4.4068192891224545E-2</c:v>
                </c:pt>
                <c:pt idx="11">
                  <c:v>4.365626956137425E-2</c:v>
                </c:pt>
                <c:pt idx="12">
                  <c:v>4.5751900745654384E-2</c:v>
                </c:pt>
                <c:pt idx="13">
                  <c:v>-3.1147290751463941E-2</c:v>
                </c:pt>
                <c:pt idx="14">
                  <c:v>-1.4777333841108686E-2</c:v>
                </c:pt>
                <c:pt idx="15">
                  <c:v>3.9109840930553696E-2</c:v>
                </c:pt>
                <c:pt idx="16">
                  <c:v>2.4751022765690411E-2</c:v>
                </c:pt>
                <c:pt idx="17">
                  <c:v>2.9807048898427446E-2</c:v>
                </c:pt>
                <c:pt idx="18">
                  <c:v>2.1085866492662531E-2</c:v>
                </c:pt>
                <c:pt idx="19">
                  <c:v>-1.2531123329862837E-2</c:v>
                </c:pt>
                <c:pt idx="20">
                  <c:v>2.4185447995498599E-2</c:v>
                </c:pt>
                <c:pt idx="21">
                  <c:v>3.9468065052846724E-2</c:v>
                </c:pt>
                <c:pt idx="22">
                  <c:v>4.7495085230442324E-2</c:v>
                </c:pt>
                <c:pt idx="23">
                  <c:v>2.5121793581264207E-3</c:v>
                </c:pt>
                <c:pt idx="24">
                  <c:v>2.4395250645478983E-2</c:v>
                </c:pt>
                <c:pt idx="25">
                  <c:v>3.033008430323525E-2</c:v>
                </c:pt>
                <c:pt idx="26">
                  <c:v>2.8365931699689373E-2</c:v>
                </c:pt>
                <c:pt idx="27">
                  <c:v>1.6062183037116151E-2</c:v>
                </c:pt>
                <c:pt idx="28">
                  <c:v>1.1966917744081762E-3</c:v>
                </c:pt>
                <c:pt idx="29">
                  <c:v>2.1951669561559584E-3</c:v>
                </c:pt>
                <c:pt idx="30">
                  <c:v>1.8228468247193597E-2</c:v>
                </c:pt>
                <c:pt idx="31">
                  <c:v>2.4149180334435583E-2</c:v>
                </c:pt>
                <c:pt idx="32">
                  <c:v>3.5241659816206639E-2</c:v>
                </c:pt>
                <c:pt idx="33">
                  <c:v>3.2031063605281851E-2</c:v>
                </c:pt>
                <c:pt idx="34">
                  <c:v>1.2834917284246572E-2</c:v>
                </c:pt>
                <c:pt idx="35">
                  <c:v>1.7132126039020923E-2</c:v>
                </c:pt>
                <c:pt idx="36">
                  <c:v>7.4896645511413062E-3</c:v>
                </c:pt>
                <c:pt idx="37">
                  <c:v>2.4647392610958274E-2</c:v>
                </c:pt>
                <c:pt idx="38">
                  <c:v>1.7330125372859051E-2</c:v>
                </c:pt>
                <c:pt idx="39">
                  <c:v>2.5738543276093706E-2</c:v>
                </c:pt>
                <c:pt idx="40">
                  <c:v>1.8199077012540643E-2</c:v>
                </c:pt>
                <c:pt idx="41">
                  <c:v>1.5998387839716299E-2</c:v>
                </c:pt>
                <c:pt idx="42">
                  <c:v>3.2692728441645835E-2</c:v>
                </c:pt>
                <c:pt idx="43">
                  <c:v>1.3399832128702771E-2</c:v>
                </c:pt>
                <c:pt idx="44">
                  <c:v>1.666326838945098E-2</c:v>
                </c:pt>
                <c:pt idx="45">
                  <c:v>2.025506653964082E-2</c:v>
                </c:pt>
                <c:pt idx="46">
                  <c:v>1.7248480276376821E-2</c:v>
                </c:pt>
                <c:pt idx="47">
                  <c:v>-1.1696930088719637E-2</c:v>
                </c:pt>
                <c:pt idx="48">
                  <c:v>-2.7565287972635244E-2</c:v>
                </c:pt>
                <c:pt idx="49">
                  <c:v>1.6576670253115822E-2</c:v>
                </c:pt>
                <c:pt idx="50">
                  <c:v>1.1347885395132762E-2</c:v>
                </c:pt>
                <c:pt idx="51">
                  <c:v>-4.265543641766345E-3</c:v>
                </c:pt>
                <c:pt idx="52">
                  <c:v>4.9390173584000774E-3</c:v>
                </c:pt>
                <c:pt idx="53">
                  <c:v>5.3800546012079398E-3</c:v>
                </c:pt>
                <c:pt idx="54">
                  <c:v>1.3011822434254805E-2</c:v>
                </c:pt>
                <c:pt idx="55">
                  <c:v>1.6273219410402273E-2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DD8-44F0-8AF8-DDC6D55083FE}"/>
            </c:ext>
          </c:extLst>
        </c:ser>
        <c:ser>
          <c:idx val="5"/>
          <c:order val="5"/>
          <c:tx>
            <c:strRef>
              <c:f>Tabelle1!$B$33</c:f>
              <c:strCache>
                <c:ptCount val="1"/>
                <c:pt idx="0">
                  <c:v>Germany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Tabelle1!$D$2:$BG$2</c:f>
              <c:numCache>
                <c:formatCode>General</c:formatCod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numCache>
            </c:numRef>
          </c:cat>
          <c:val>
            <c:numRef>
              <c:f>Tabelle1!$D$33:$BG$33</c:f>
              <c:numCache>
                <c:formatCode>0.0%</c:formatCode>
                <c:ptCount val="56"/>
                <c:pt idx="0">
                  <c:v>3.1927613662774634E-2</c:v>
                </c:pt>
                <c:pt idx="1">
                  <c:v>4.3009752356197861E-2</c:v>
                </c:pt>
                <c:pt idx="2">
                  <c:v>2.5688768814727814E-2</c:v>
                </c:pt>
                <c:pt idx="3">
                  <c:v>6.5691444105141272E-2</c:v>
                </c:pt>
                <c:pt idx="4">
                  <c:v>4.7597276224805363E-2</c:v>
                </c:pt>
                <c:pt idx="5">
                  <c:v>3.1060427212537212E-2</c:v>
                </c:pt>
                <c:pt idx="6">
                  <c:v>3.0497979915077744E-2</c:v>
                </c:pt>
                <c:pt idx="7">
                  <c:v>5.3632151475199175E-2</c:v>
                </c:pt>
                <c:pt idx="8">
                  <c:v>5.8134667636094095E-2</c:v>
                </c:pt>
                <c:pt idx="9">
                  <c:v>3.7238463387157861E-2</c:v>
                </c:pt>
                <c:pt idx="10">
                  <c:v>2.6654870763908045E-2</c:v>
                </c:pt>
                <c:pt idx="11">
                  <c:v>3.7294057683395998E-2</c:v>
                </c:pt>
                <c:pt idx="12">
                  <c:v>3.5285633125037741E-2</c:v>
                </c:pt>
                <c:pt idx="13">
                  <c:v>1.8530788157835376E-2</c:v>
                </c:pt>
                <c:pt idx="14">
                  <c:v>1.6864323829406835E-2</c:v>
                </c:pt>
                <c:pt idx="15">
                  <c:v>5.3868386196064266E-2</c:v>
                </c:pt>
                <c:pt idx="16">
                  <c:v>3.1145264770083614E-2</c:v>
                </c:pt>
                <c:pt idx="17">
                  <c:v>2.0000377675333247E-2</c:v>
                </c:pt>
                <c:pt idx="18">
                  <c:v>2.1769099856448593E-2</c:v>
                </c:pt>
                <c:pt idx="19">
                  <c:v>-2.6283812473553159E-3</c:v>
                </c:pt>
                <c:pt idx="20">
                  <c:v>4.0839463206157056E-3</c:v>
                </c:pt>
                <c:pt idx="21">
                  <c:v>3.8032834553636263E-3</c:v>
                </c:pt>
                <c:pt idx="22">
                  <c:v>2.5056444421472923E-2</c:v>
                </c:pt>
                <c:pt idx="23">
                  <c:v>1.9429517994558276E-2</c:v>
                </c:pt>
                <c:pt idx="24">
                  <c:v>9.1209022045999344E-3</c:v>
                </c:pt>
                <c:pt idx="25">
                  <c:v>3.6066319075931386E-3</c:v>
                </c:pt>
                <c:pt idx="26">
                  <c:v>5.4035088383752594E-5</c:v>
                </c:pt>
                <c:pt idx="27">
                  <c:v>2.2521690493930047E-2</c:v>
                </c:pt>
                <c:pt idx="28">
                  <c:v>1.98285914035643E-2</c:v>
                </c:pt>
                <c:pt idx="29">
                  <c:v>2.0394649275960575E-2</c:v>
                </c:pt>
                <c:pt idx="30">
                  <c:v>-8.0568821046530403E-2</c:v>
                </c:pt>
                <c:pt idx="31">
                  <c:v>3.2716839719681534E-2</c:v>
                </c:pt>
                <c:pt idx="32">
                  <c:v>3.4751636388088425E-3</c:v>
                </c:pt>
                <c:pt idx="33">
                  <c:v>2.4223870647238854E-2</c:v>
                </c:pt>
                <c:pt idx="34">
                  <c:v>1.270563586187512E-2</c:v>
                </c:pt>
                <c:pt idx="35">
                  <c:v>7.5217328662411376E-3</c:v>
                </c:pt>
                <c:pt idx="36">
                  <c:v>1.883930358546082E-2</c:v>
                </c:pt>
                <c:pt idx="37">
                  <c:v>7.4665917547493965E-3</c:v>
                </c:pt>
                <c:pt idx="38">
                  <c:v>3.5683478919106282E-3</c:v>
                </c:pt>
                <c:pt idx="39">
                  <c:v>6.9905509000502963E-3</c:v>
                </c:pt>
                <c:pt idx="40">
                  <c:v>1.9711631877088021E-2</c:v>
                </c:pt>
                <c:pt idx="41">
                  <c:v>4.6249745408446508E-3</c:v>
                </c:pt>
                <c:pt idx="42">
                  <c:v>3.6851391629628694E-3</c:v>
                </c:pt>
                <c:pt idx="43">
                  <c:v>8.2829993434880844E-3</c:v>
                </c:pt>
                <c:pt idx="44">
                  <c:v>7.3472928654696457E-3</c:v>
                </c:pt>
                <c:pt idx="45">
                  <c:v>2.9014625485969336E-2</c:v>
                </c:pt>
                <c:pt idx="46">
                  <c:v>1.502759255777053E-2</c:v>
                </c:pt>
                <c:pt idx="47">
                  <c:v>-2.6124920072906344E-3</c:v>
                </c:pt>
                <c:pt idx="48">
                  <c:v>-5.721024392973606E-2</c:v>
                </c:pt>
                <c:pt idx="49">
                  <c:v>3.7659405953447855E-2</c:v>
                </c:pt>
                <c:pt idx="50">
                  <c:v>2.2194208686051153E-2</c:v>
                </c:pt>
                <c:pt idx="51">
                  <c:v>-7.2915075217140357E-3</c:v>
                </c:pt>
                <c:pt idx="52">
                  <c:v>-4.8141408050372814E-3</c:v>
                </c:pt>
                <c:pt idx="53">
                  <c:v>7.2060007422496408E-3</c:v>
                </c:pt>
                <c:pt idx="54">
                  <c:v>1.1310954149409858E-2</c:v>
                </c:pt>
                <c:pt idx="55">
                  <c:v>1.3101473740381619E-2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DD8-44F0-8AF8-DDC6D55083FE}"/>
            </c:ext>
          </c:extLst>
        </c:ser>
        <c:ser>
          <c:idx val="6"/>
          <c:order val="6"/>
          <c:tx>
            <c:v>Real GDP growth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Tabelle1!$D$18:$BG$18</c:f>
              <c:numCache>
                <c:formatCode>0.0%</c:formatCode>
                <c:ptCount val="56"/>
                <c:pt idx="0">
                  <c:v>6.699722106941719E-2</c:v>
                </c:pt>
                <c:pt idx="1">
                  <c:v>4.2934953938841947E-2</c:v>
                </c:pt>
                <c:pt idx="2">
                  <c:v>6.0770871291950357E-2</c:v>
                </c:pt>
                <c:pt idx="3">
                  <c:v>6.2541514378568808E-2</c:v>
                </c:pt>
                <c:pt idx="4">
                  <c:v>5.3796846584410307E-2</c:v>
                </c:pt>
                <c:pt idx="5">
                  <c:v>4.5217554714522379E-2</c:v>
                </c:pt>
                <c:pt idx="6">
                  <c:v>3.7453086419057202E-2</c:v>
                </c:pt>
                <c:pt idx="7">
                  <c:v>5.8769778212389046E-2</c:v>
                </c:pt>
                <c:pt idx="8">
                  <c:v>7.2004829381026481E-2</c:v>
                </c:pt>
                <c:pt idx="9">
                  <c:v>5.6260079947942687E-2</c:v>
                </c:pt>
                <c:pt idx="10">
                  <c:v>4.4309229531782846E-2</c:v>
                </c:pt>
                <c:pt idx="11">
                  <c:v>5.7570321044557282E-2</c:v>
                </c:pt>
                <c:pt idx="12">
                  <c:v>6.6225810905374383E-2</c:v>
                </c:pt>
                <c:pt idx="13">
                  <c:v>5.1825245311292178E-3</c:v>
                </c:pt>
                <c:pt idx="14">
                  <c:v>4.1545045383903911E-3</c:v>
                </c:pt>
                <c:pt idx="15">
                  <c:v>5.1940625016083874E-2</c:v>
                </c:pt>
                <c:pt idx="16">
                  <c:v>3.0083961098066769E-2</c:v>
                </c:pt>
                <c:pt idx="17">
                  <c:v>4.1657841349770353E-2</c:v>
                </c:pt>
                <c:pt idx="18">
                  <c:v>3.7384795389586278E-2</c:v>
                </c:pt>
                <c:pt idx="19">
                  <c:v>1.1349001158636129E-2</c:v>
                </c:pt>
                <c:pt idx="20">
                  <c:v>-1.057582893492226E-4</c:v>
                </c:pt>
                <c:pt idx="21">
                  <c:v>5.5025885348465309E-3</c:v>
                </c:pt>
                <c:pt idx="22">
                  <c:v>1.2198113228693463E-2</c:v>
                </c:pt>
                <c:pt idx="23">
                  <c:v>2.3183052042640373E-2</c:v>
                </c:pt>
                <c:pt idx="24">
                  <c:v>2.4742631735819698E-2</c:v>
                </c:pt>
                <c:pt idx="25">
                  <c:v>2.2147358092605041E-2</c:v>
                </c:pt>
                <c:pt idx="26">
                  <c:v>2.0510944951351195E-2</c:v>
                </c:pt>
                <c:pt idx="27">
                  <c:v>4.5187874482401025E-2</c:v>
                </c:pt>
                <c:pt idx="28">
                  <c:v>3.7601446721470921E-2</c:v>
                </c:pt>
                <c:pt idx="29">
                  <c:v>2.4492562707356447E-2</c:v>
                </c:pt>
                <c:pt idx="30">
                  <c:v>5.0201758059290391E-2</c:v>
                </c:pt>
                <c:pt idx="31">
                  <c:v>1.1798139833973709E-2</c:v>
                </c:pt>
                <c:pt idx="32">
                  <c:v>-5.5090806544794146E-3</c:v>
                </c:pt>
                <c:pt idx="33">
                  <c:v>2.4977774963762966E-2</c:v>
                </c:pt>
                <c:pt idx="34">
                  <c:v>2.2367495510384749E-2</c:v>
                </c:pt>
                <c:pt idx="35">
                  <c:v>1.7866727416737227E-2</c:v>
                </c:pt>
                <c:pt idx="36">
                  <c:v>2.6695413708176741E-2</c:v>
                </c:pt>
                <c:pt idx="37">
                  <c:v>2.999898876653484E-2</c:v>
                </c:pt>
                <c:pt idx="38">
                  <c:v>2.7556594925666422E-2</c:v>
                </c:pt>
                <c:pt idx="39">
                  <c:v>3.7599109548472898E-2</c:v>
                </c:pt>
                <c:pt idx="40">
                  <c:v>2.4870594754548669E-2</c:v>
                </c:pt>
                <c:pt idx="41">
                  <c:v>1.4568830207046135E-2</c:v>
                </c:pt>
                <c:pt idx="42">
                  <c:v>2.20652735940845E-2</c:v>
                </c:pt>
                <c:pt idx="43">
                  <c:v>2.6752604907342992E-2</c:v>
                </c:pt>
                <c:pt idx="44">
                  <c:v>1.5136742079876475E-2</c:v>
                </c:pt>
                <c:pt idx="45">
                  <c:v>3.6126205783470144E-2</c:v>
                </c:pt>
                <c:pt idx="46">
                  <c:v>2.8495890993134321E-2</c:v>
                </c:pt>
                <c:pt idx="47">
                  <c:v>8.1575340349915315E-4</c:v>
                </c:pt>
                <c:pt idx="48">
                  <c:v>-4.4889258163695156E-2</c:v>
                </c:pt>
                <c:pt idx="49">
                  <c:v>5.972416245967116E-3</c:v>
                </c:pt>
                <c:pt idx="50">
                  <c:v>-3.436364717582574E-3</c:v>
                </c:pt>
                <c:pt idx="51">
                  <c:v>-1.5878844096283817E-2</c:v>
                </c:pt>
                <c:pt idx="52">
                  <c:v>-7.3071964065858364E-3</c:v>
                </c:pt>
                <c:pt idx="53">
                  <c:v>1.1011863107579956E-2</c:v>
                </c:pt>
                <c:pt idx="54">
                  <c:v>1.5116638533676507E-2</c:v>
                </c:pt>
                <c:pt idx="55">
                  <c:v>2.1411855783878941E-2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DD8-44F0-8AF8-DDC6D5508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739712"/>
        <c:axId val="268741248"/>
      </c:lineChart>
      <c:catAx>
        <c:axId val="26873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268741248"/>
        <c:crosses val="autoZero"/>
        <c:auto val="1"/>
        <c:lblAlgn val="ctr"/>
        <c:lblOffset val="100"/>
        <c:noMultiLvlLbl val="0"/>
      </c:catAx>
      <c:valAx>
        <c:axId val="268741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percent</a:t>
                </a:r>
              </a:p>
            </c:rich>
          </c:tx>
          <c:overlay val="0"/>
        </c:title>
        <c:numFmt formatCode="0.0%" sourceLinked="0"/>
        <c:majorTickMark val="none"/>
        <c:minorTickMark val="none"/>
        <c:tickLblPos val="nextTo"/>
        <c:crossAx val="2687397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of Labour Productivity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5924218296732462"/>
          <c:y val="0.16474495258102634"/>
          <c:w val="0.58586653952030021"/>
          <c:h val="0.72224740180383995"/>
        </c:manualLayout>
      </c:layout>
      <c:lineChart>
        <c:grouping val="standard"/>
        <c:varyColors val="0"/>
        <c:ser>
          <c:idx val="1"/>
          <c:order val="0"/>
          <c:tx>
            <c:v>EU 5 Countries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og"/>
            <c:forward val="10"/>
            <c:dispRSqr val="0"/>
            <c:dispEq val="0"/>
          </c:trendline>
          <c:cat>
            <c:strRef>
              <c:f>'OECD.Stat export'!$E$63:$BN$63</c:f>
              <c:strCache>
                <c:ptCount val="62"/>
                <c:pt idx="0">
                  <c:v>1952</c:v>
                </c:pt>
                <c:pt idx="1">
                  <c:v>1953</c:v>
                </c:pt>
                <c:pt idx="2">
                  <c:v>1954</c:v>
                </c:pt>
                <c:pt idx="3">
                  <c:v>1955</c:v>
                </c:pt>
                <c:pt idx="4">
                  <c:v>1956</c:v>
                </c:pt>
                <c:pt idx="5">
                  <c:v>1957</c:v>
                </c:pt>
                <c:pt idx="6">
                  <c:v>1958</c:v>
                </c:pt>
                <c:pt idx="7">
                  <c:v>1959</c:v>
                </c:pt>
                <c:pt idx="8">
                  <c:v>1960</c:v>
                </c:pt>
                <c:pt idx="9">
                  <c:v>1961</c:v>
                </c:pt>
                <c:pt idx="10">
                  <c:v>1962</c:v>
                </c:pt>
                <c:pt idx="11">
                  <c:v>1963</c:v>
                </c:pt>
                <c:pt idx="12">
                  <c:v>1964</c:v>
                </c:pt>
                <c:pt idx="13">
                  <c:v>1965</c:v>
                </c:pt>
                <c:pt idx="14">
                  <c:v>1966</c:v>
                </c:pt>
                <c:pt idx="15">
                  <c:v>1967</c:v>
                </c:pt>
                <c:pt idx="16">
                  <c:v>1968</c:v>
                </c:pt>
                <c:pt idx="17">
                  <c:v>1969</c:v>
                </c:pt>
                <c:pt idx="18">
                  <c:v>1970</c:v>
                </c:pt>
                <c:pt idx="19">
                  <c:v>1971</c:v>
                </c:pt>
                <c:pt idx="20">
                  <c:v>1972</c:v>
                </c:pt>
                <c:pt idx="21">
                  <c:v>1973</c:v>
                </c:pt>
                <c:pt idx="22">
                  <c:v>1974</c:v>
                </c:pt>
                <c:pt idx="23">
                  <c:v>1975</c:v>
                </c:pt>
                <c:pt idx="24">
                  <c:v>1976</c:v>
                </c:pt>
                <c:pt idx="25">
                  <c:v>1977</c:v>
                </c:pt>
                <c:pt idx="26">
                  <c:v>1978</c:v>
                </c:pt>
                <c:pt idx="27">
                  <c:v>1979</c:v>
                </c:pt>
                <c:pt idx="28">
                  <c:v>1980</c:v>
                </c:pt>
                <c:pt idx="29">
                  <c:v>1981</c:v>
                </c:pt>
                <c:pt idx="30">
                  <c:v>1982</c:v>
                </c:pt>
                <c:pt idx="31">
                  <c:v>1983</c:v>
                </c:pt>
                <c:pt idx="32">
                  <c:v>1984</c:v>
                </c:pt>
                <c:pt idx="33">
                  <c:v>1985</c:v>
                </c:pt>
                <c:pt idx="34">
                  <c:v>1986</c:v>
                </c:pt>
                <c:pt idx="35">
                  <c:v>1987</c:v>
                </c:pt>
                <c:pt idx="36">
                  <c:v>1988</c:v>
                </c:pt>
                <c:pt idx="37">
                  <c:v>1989</c:v>
                </c:pt>
                <c:pt idx="38">
                  <c:v>1990</c:v>
                </c:pt>
                <c:pt idx="39">
                  <c:v>1991</c:v>
                </c:pt>
                <c:pt idx="40">
                  <c:v>1992</c:v>
                </c:pt>
                <c:pt idx="41">
                  <c:v>1993</c:v>
                </c:pt>
                <c:pt idx="42">
                  <c:v>1994</c:v>
                </c:pt>
                <c:pt idx="43">
                  <c:v>1995</c:v>
                </c:pt>
                <c:pt idx="44">
                  <c:v>1996</c:v>
                </c:pt>
                <c:pt idx="45">
                  <c:v>1997</c:v>
                </c:pt>
                <c:pt idx="46">
                  <c:v>1998</c:v>
                </c:pt>
                <c:pt idx="47">
                  <c:v>1999</c:v>
                </c:pt>
                <c:pt idx="48">
                  <c:v>2000</c:v>
                </c:pt>
                <c:pt idx="49">
                  <c:v>2001</c:v>
                </c:pt>
                <c:pt idx="50">
                  <c:v>2002</c:v>
                </c:pt>
                <c:pt idx="51">
                  <c:v>2003</c:v>
                </c:pt>
                <c:pt idx="52">
                  <c:v>2004</c:v>
                </c:pt>
                <c:pt idx="53">
                  <c:v>2005</c:v>
                </c:pt>
                <c:pt idx="54">
                  <c:v>2006</c:v>
                </c:pt>
                <c:pt idx="55">
                  <c:v>2007</c:v>
                </c:pt>
                <c:pt idx="56">
                  <c:v>2008</c:v>
                </c:pt>
                <c:pt idx="57">
                  <c:v>2009</c:v>
                </c:pt>
                <c:pt idx="58">
                  <c:v>2010</c:v>
                </c:pt>
                <c:pt idx="59">
                  <c:v>2011</c:v>
                </c:pt>
                <c:pt idx="60">
                  <c:v>2012</c:v>
                </c:pt>
                <c:pt idx="61">
                  <c:v>2013</c:v>
                </c:pt>
              </c:strCache>
            </c:strRef>
          </c:cat>
          <c:val>
            <c:numRef>
              <c:f>'OECD.Stat export'!$E$74:$BN$74</c:f>
              <c:numCache>
                <c:formatCode>0.00%</c:formatCode>
                <c:ptCount val="62"/>
                <c:pt idx="0">
                  <c:v>5.2473757225935502E-2</c:v>
                </c:pt>
                <c:pt idx="1">
                  <c:v>3.3167368699201782E-2</c:v>
                </c:pt>
                <c:pt idx="2">
                  <c:v>3.2472521690990686E-2</c:v>
                </c:pt>
                <c:pt idx="3">
                  <c:v>4.7278043698369965E-2</c:v>
                </c:pt>
                <c:pt idx="4">
                  <c:v>4.0056841770855334E-2</c:v>
                </c:pt>
                <c:pt idx="5">
                  <c:v>4.1217157216337119E-2</c:v>
                </c:pt>
                <c:pt idx="6">
                  <c:v>5.6701568176934281E-2</c:v>
                </c:pt>
                <c:pt idx="7">
                  <c:v>3.2758173879298136E-2</c:v>
                </c:pt>
                <c:pt idx="8">
                  <c:v>2.3883215774010091E-2</c:v>
                </c:pt>
                <c:pt idx="9">
                  <c:v>8.2812903022565498E-2</c:v>
                </c:pt>
                <c:pt idx="10">
                  <c:v>4.8596260720316087E-2</c:v>
                </c:pt>
                <c:pt idx="11">
                  <c:v>6.042147362980721E-2</c:v>
                </c:pt>
                <c:pt idx="12">
                  <c:v>5.0517085091072333E-2</c:v>
                </c:pt>
                <c:pt idx="13">
                  <c:v>6.122271104209398E-2</c:v>
                </c:pt>
                <c:pt idx="14">
                  <c:v>4.0165788417485748E-2</c:v>
                </c:pt>
                <c:pt idx="15">
                  <c:v>4.932085840257594E-2</c:v>
                </c:pt>
                <c:pt idx="16">
                  <c:v>5.1908903490712532E-2</c:v>
                </c:pt>
                <c:pt idx="17">
                  <c:v>2.8774436481234344E-2</c:v>
                </c:pt>
                <c:pt idx="18">
                  <c:v>5.683759377054165E-2</c:v>
                </c:pt>
                <c:pt idx="19">
                  <c:v>5.7029072166490336E-2</c:v>
                </c:pt>
                <c:pt idx="20">
                  <c:v>4.1832658873464698E-2</c:v>
                </c:pt>
                <c:pt idx="21">
                  <c:v>5.2097539617924148E-2</c:v>
                </c:pt>
                <c:pt idx="22">
                  <c:v>4.8528908812561306E-2</c:v>
                </c:pt>
                <c:pt idx="23">
                  <c:v>1.2344570404350882E-2</c:v>
                </c:pt>
                <c:pt idx="24">
                  <c:v>2.4833647006418005E-2</c:v>
                </c:pt>
                <c:pt idx="25">
                  <c:v>2.5335687590563434E-2</c:v>
                </c:pt>
                <c:pt idx="26">
                  <c:v>2.9646080125813969E-2</c:v>
                </c:pt>
                <c:pt idx="27">
                  <c:v>4.4127287424004499E-2</c:v>
                </c:pt>
                <c:pt idx="28">
                  <c:v>2.6637026793393352E-2</c:v>
                </c:pt>
                <c:pt idx="29">
                  <c:v>6.3433100757076324E-3</c:v>
                </c:pt>
                <c:pt idx="30">
                  <c:v>2.4042881811569671E-2</c:v>
                </c:pt>
                <c:pt idx="31">
                  <c:v>2.9049907432920311E-2</c:v>
                </c:pt>
                <c:pt idx="32">
                  <c:v>2.4564702185441583E-2</c:v>
                </c:pt>
                <c:pt idx="33">
                  <c:v>2.3796755174713517E-2</c:v>
                </c:pt>
                <c:pt idx="34">
                  <c:v>2.3146507780878192E-2</c:v>
                </c:pt>
                <c:pt idx="35">
                  <c:v>2.7567267238911661E-2</c:v>
                </c:pt>
                <c:pt idx="36">
                  <c:v>2.3188035670096654E-2</c:v>
                </c:pt>
                <c:pt idx="37">
                  <c:v>1.3339443261097327E-2</c:v>
                </c:pt>
                <c:pt idx="38">
                  <c:v>7.9483328040233607E-3</c:v>
                </c:pt>
                <c:pt idx="39">
                  <c:v>5.5705957947933121E-4</c:v>
                </c:pt>
                <c:pt idx="40">
                  <c:v>1.936921032388126E-2</c:v>
                </c:pt>
                <c:pt idx="41">
                  <c:v>1.7381342661570355E-2</c:v>
                </c:pt>
                <c:pt idx="42">
                  <c:v>3.2194814564108998E-2</c:v>
                </c:pt>
                <c:pt idx="43">
                  <c:v>2.4334116513924704E-2</c:v>
                </c:pt>
                <c:pt idx="44">
                  <c:v>1.334539421389758E-2</c:v>
                </c:pt>
                <c:pt idx="45">
                  <c:v>1.812910390090873E-2</c:v>
                </c:pt>
                <c:pt idx="46">
                  <c:v>9.6427218329649279E-3</c:v>
                </c:pt>
                <c:pt idx="47">
                  <c:v>8.1764032131112479E-3</c:v>
                </c:pt>
                <c:pt idx="48">
                  <c:v>1.6495443793067752E-2</c:v>
                </c:pt>
                <c:pt idx="49">
                  <c:v>8.1977059187009552E-3</c:v>
                </c:pt>
                <c:pt idx="50">
                  <c:v>3.8670725701192713E-3</c:v>
                </c:pt>
                <c:pt idx="51">
                  <c:v>7.3319573504912125E-3</c:v>
                </c:pt>
                <c:pt idx="52">
                  <c:v>9.1156515517229735E-3</c:v>
                </c:pt>
                <c:pt idx="53">
                  <c:v>1.150851772161603E-2</c:v>
                </c:pt>
                <c:pt idx="54">
                  <c:v>1.6704831949828615E-2</c:v>
                </c:pt>
                <c:pt idx="55">
                  <c:v>1.0763722304568573E-2</c:v>
                </c:pt>
                <c:pt idx="56">
                  <c:v>-6.8447155603738787E-3</c:v>
                </c:pt>
                <c:pt idx="57">
                  <c:v>-3.9090954072785178E-2</c:v>
                </c:pt>
                <c:pt idx="58">
                  <c:v>2.544153369652841E-2</c:v>
                </c:pt>
                <c:pt idx="59">
                  <c:v>1.4606388910265413E-2</c:v>
                </c:pt>
                <c:pt idx="60">
                  <c:v>-1.6833044065646709E-3</c:v>
                </c:pt>
                <c:pt idx="61">
                  <c:v>2.3925896074130175E-3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34-4082-87A9-D7047EACC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953416"/>
        <c:axId val="189956160"/>
      </c:lineChart>
      <c:catAx>
        <c:axId val="18995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9956160"/>
        <c:crosses val="autoZero"/>
        <c:auto val="1"/>
        <c:lblAlgn val="ctr"/>
        <c:lblOffset val="100"/>
        <c:noMultiLvlLbl val="0"/>
      </c:catAx>
      <c:valAx>
        <c:axId val="1899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995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Military Expenditure</a:t>
            </a:r>
          </a:p>
        </c:rich>
      </c:tx>
      <c:layout>
        <c:manualLayout>
          <c:xMode val="edge"/>
          <c:yMode val="edge"/>
          <c:x val="0.39344021144984292"/>
          <c:y val="2.489626556016597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report!$A$6</c:f>
              <c:strCache>
                <c:ptCount val="1"/>
                <c:pt idx="0">
                  <c:v>North Atlantic Treaty Organization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report!$C$6:$BL$6</c:f>
              <c:numCache>
                <c:formatCode>General</c:formatCode>
                <c:ptCount val="62"/>
                <c:pt idx="0">
                  <c:v>286246</c:v>
                </c:pt>
                <c:pt idx="1">
                  <c:v>403149</c:v>
                </c:pt>
                <c:pt idx="2">
                  <c:v>415121</c:v>
                </c:pt>
                <c:pt idx="3">
                  <c:v>358281</c:v>
                </c:pt>
                <c:pt idx="4">
                  <c:v>339020</c:v>
                </c:pt>
                <c:pt idx="5">
                  <c:v>343529</c:v>
                </c:pt>
                <c:pt idx="6">
                  <c:v>353344</c:v>
                </c:pt>
                <c:pt idx="7">
                  <c:v>351135</c:v>
                </c:pt>
                <c:pt idx="8">
                  <c:v>353702</c:v>
                </c:pt>
                <c:pt idx="9">
                  <c:v>344977</c:v>
                </c:pt>
                <c:pt idx="10">
                  <c:v>359546</c:v>
                </c:pt>
                <c:pt idx="11">
                  <c:v>389572</c:v>
                </c:pt>
                <c:pt idx="12">
                  <c:v>384286</c:v>
                </c:pt>
                <c:pt idx="13">
                  <c:v>371527</c:v>
                </c:pt>
                <c:pt idx="14">
                  <c:v>369803</c:v>
                </c:pt>
                <c:pt idx="15">
                  <c:v>446698</c:v>
                </c:pt>
                <c:pt idx="16">
                  <c:v>508602</c:v>
                </c:pt>
                <c:pt idx="17">
                  <c:v>522053</c:v>
                </c:pt>
                <c:pt idx="18">
                  <c:v>499727</c:v>
                </c:pt>
                <c:pt idx="19">
                  <c:v>462624</c:v>
                </c:pt>
                <c:pt idx="20">
                  <c:v>618428</c:v>
                </c:pt>
                <c:pt idx="21">
                  <c:v>635632</c:v>
                </c:pt>
                <c:pt idx="22">
                  <c:v>621949</c:v>
                </c:pt>
                <c:pt idx="23">
                  <c:v>623817</c:v>
                </c:pt>
                <c:pt idx="24">
                  <c:v>606471</c:v>
                </c:pt>
                <c:pt idx="25">
                  <c:v>599874</c:v>
                </c:pt>
                <c:pt idx="26">
                  <c:v>621561</c:v>
                </c:pt>
                <c:pt idx="27">
                  <c:v>635218</c:v>
                </c:pt>
                <c:pt idx="28">
                  <c:v>654538</c:v>
                </c:pt>
                <c:pt idx="29">
                  <c:v>665226</c:v>
                </c:pt>
                <c:pt idx="30">
                  <c:v>723749</c:v>
                </c:pt>
                <c:pt idx="31">
                  <c:v>813082</c:v>
                </c:pt>
                <c:pt idx="32">
                  <c:v>801682</c:v>
                </c:pt>
                <c:pt idx="33">
                  <c:v>824206</c:v>
                </c:pt>
                <c:pt idx="34">
                  <c:v>865775</c:v>
                </c:pt>
                <c:pt idx="35">
                  <c:v>908718</c:v>
                </c:pt>
                <c:pt idx="36">
                  <c:v>910665</c:v>
                </c:pt>
                <c:pt idx="37">
                  <c:v>911471</c:v>
                </c:pt>
                <c:pt idx="38">
                  <c:v>906982</c:v>
                </c:pt>
                <c:pt idx="39">
                  <c:v>878718</c:v>
                </c:pt>
                <c:pt idx="40">
                  <c:v>805782</c:v>
                </c:pt>
                <c:pt idx="41">
                  <c:v>820344</c:v>
                </c:pt>
                <c:pt idx="42">
                  <c:v>788208</c:v>
                </c:pt>
                <c:pt idx="43">
                  <c:v>752191</c:v>
                </c:pt>
                <c:pt idx="44">
                  <c:v>717864</c:v>
                </c:pt>
                <c:pt idx="45">
                  <c:v>695984</c:v>
                </c:pt>
                <c:pt idx="46">
                  <c:v>693043</c:v>
                </c:pt>
                <c:pt idx="47">
                  <c:v>685654</c:v>
                </c:pt>
                <c:pt idx="48">
                  <c:v>693459</c:v>
                </c:pt>
                <c:pt idx="49">
                  <c:v>709534</c:v>
                </c:pt>
                <c:pt idx="50">
                  <c:v>712912</c:v>
                </c:pt>
                <c:pt idx="51">
                  <c:v>770615</c:v>
                </c:pt>
                <c:pt idx="52">
                  <c:v>835041</c:v>
                </c:pt>
                <c:pt idx="53">
                  <c:v>882512</c:v>
                </c:pt>
                <c:pt idx="54">
                  <c:v>907188</c:v>
                </c:pt>
                <c:pt idx="55">
                  <c:v>920212</c:v>
                </c:pt>
                <c:pt idx="56">
                  <c:v>940235</c:v>
                </c:pt>
                <c:pt idx="57">
                  <c:v>992108</c:v>
                </c:pt>
                <c:pt idx="58">
                  <c:v>1051880</c:v>
                </c:pt>
                <c:pt idx="59">
                  <c:v>1060092</c:v>
                </c:pt>
                <c:pt idx="60">
                  <c:v>1037414</c:v>
                </c:pt>
                <c:pt idx="61">
                  <c:v>988107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2E-418C-BA58-6A88AC70CCD9}"/>
            </c:ext>
          </c:extLst>
        </c:ser>
        <c:ser>
          <c:idx val="1"/>
          <c:order val="1"/>
          <c:tx>
            <c:v>USA</c:v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report!$C$41:$BL$41</c:f>
              <c:numCache>
                <c:formatCode>0</c:formatCode>
                <c:ptCount val="62"/>
                <c:pt idx="0">
                  <c:v>286220</c:v>
                </c:pt>
                <c:pt idx="1">
                  <c:v>403187</c:v>
                </c:pt>
                <c:pt idx="2">
                  <c:v>415115</c:v>
                </c:pt>
                <c:pt idx="3">
                  <c:v>358167</c:v>
                </c:pt>
                <c:pt idx="4">
                  <c:v>339037</c:v>
                </c:pt>
                <c:pt idx="5">
                  <c:v>343474</c:v>
                </c:pt>
                <c:pt idx="6">
                  <c:v>353274</c:v>
                </c:pt>
                <c:pt idx="7">
                  <c:v>351179</c:v>
                </c:pt>
                <c:pt idx="8">
                  <c:v>353638</c:v>
                </c:pt>
                <c:pt idx="9">
                  <c:v>344934</c:v>
                </c:pt>
                <c:pt idx="10">
                  <c:v>359524</c:v>
                </c:pt>
                <c:pt idx="11">
                  <c:v>389566</c:v>
                </c:pt>
                <c:pt idx="12">
                  <c:v>384261</c:v>
                </c:pt>
                <c:pt idx="13">
                  <c:v>371450</c:v>
                </c:pt>
                <c:pt idx="14">
                  <c:v>369734</c:v>
                </c:pt>
                <c:pt idx="15">
                  <c:v>440352</c:v>
                </c:pt>
                <c:pt idx="16">
                  <c:v>508501</c:v>
                </c:pt>
                <c:pt idx="17">
                  <c:v>522093</c:v>
                </c:pt>
                <c:pt idx="18">
                  <c:v>499637</c:v>
                </c:pt>
                <c:pt idx="19">
                  <c:v>462570</c:v>
                </c:pt>
                <c:pt idx="20">
                  <c:v>415992</c:v>
                </c:pt>
                <c:pt idx="21">
                  <c:v>417618</c:v>
                </c:pt>
                <c:pt idx="22">
                  <c:v>396804</c:v>
                </c:pt>
                <c:pt idx="23">
                  <c:v>391792</c:v>
                </c:pt>
                <c:pt idx="24">
                  <c:v>369430</c:v>
                </c:pt>
                <c:pt idx="25">
                  <c:v>359713</c:v>
                </c:pt>
                <c:pt idx="26">
                  <c:v>374591</c:v>
                </c:pt>
                <c:pt idx="27">
                  <c:v>376673</c:v>
                </c:pt>
                <c:pt idx="28">
                  <c:v>378917</c:v>
                </c:pt>
                <c:pt idx="29">
                  <c:v>377260</c:v>
                </c:pt>
                <c:pt idx="30">
                  <c:v>420423</c:v>
                </c:pt>
                <c:pt idx="31">
                  <c:v>497983</c:v>
                </c:pt>
                <c:pt idx="32">
                  <c:v>482484</c:v>
                </c:pt>
                <c:pt idx="33">
                  <c:v>501126</c:v>
                </c:pt>
                <c:pt idx="34">
                  <c:v>539726</c:v>
                </c:pt>
                <c:pt idx="35">
                  <c:v>576961</c:v>
                </c:pt>
                <c:pt idx="36">
                  <c:v>570108</c:v>
                </c:pt>
                <c:pt idx="37" formatCode="General">
                  <c:v>557522</c:v>
                </c:pt>
                <c:pt idx="38" formatCode="General">
                  <c:v>551839</c:v>
                </c:pt>
                <c:pt idx="39" formatCode="General">
                  <c:v>527174</c:v>
                </c:pt>
                <c:pt idx="40" formatCode="General">
                  <c:v>463013</c:v>
                </c:pt>
                <c:pt idx="41" formatCode="General">
                  <c:v>489226</c:v>
                </c:pt>
                <c:pt idx="42" formatCode="General">
                  <c:v>463504</c:v>
                </c:pt>
                <c:pt idx="43" formatCode="General">
                  <c:v>435273</c:v>
                </c:pt>
                <c:pt idx="44" formatCode="General">
                  <c:v>411675</c:v>
                </c:pt>
                <c:pt idx="45" formatCode="General">
                  <c:v>389287</c:v>
                </c:pt>
                <c:pt idx="46" formatCode="General">
                  <c:v>387258</c:v>
                </c:pt>
                <c:pt idx="47" formatCode="General">
                  <c:v>378533</c:v>
                </c:pt>
                <c:pt idx="48" formatCode="General">
                  <c:v>379466</c:v>
                </c:pt>
                <c:pt idx="49" formatCode="General">
                  <c:v>394155</c:v>
                </c:pt>
                <c:pt idx="50" formatCode="General">
                  <c:v>397334</c:v>
                </c:pt>
                <c:pt idx="51" formatCode="General">
                  <c:v>446142</c:v>
                </c:pt>
                <c:pt idx="52" formatCode="General">
                  <c:v>507781</c:v>
                </c:pt>
                <c:pt idx="53" formatCode="General">
                  <c:v>553441</c:v>
                </c:pt>
                <c:pt idx="54" formatCode="General">
                  <c:v>579831</c:v>
                </c:pt>
                <c:pt idx="55" formatCode="General">
                  <c:v>588837</c:v>
                </c:pt>
                <c:pt idx="56" formatCode="General">
                  <c:v>604292</c:v>
                </c:pt>
                <c:pt idx="57" formatCode="General">
                  <c:v>649003</c:v>
                </c:pt>
                <c:pt idx="58" formatCode="General">
                  <c:v>701048</c:v>
                </c:pt>
                <c:pt idx="59" formatCode="General">
                  <c:v>720282</c:v>
                </c:pt>
                <c:pt idx="60" formatCode="General">
                  <c:v>711338</c:v>
                </c:pt>
                <c:pt idx="61" formatCode="General">
                  <c:v>671097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2E-418C-BA58-6A88AC70CCD9}"/>
            </c:ext>
          </c:extLst>
        </c:ser>
        <c:ser>
          <c:idx val="3"/>
          <c:order val="2"/>
          <c:tx>
            <c:strRef>
              <c:f>report!$A$30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report!$C$30:$BL$30</c:f>
              <c:numCache>
                <c:formatCode>General</c:formatCode>
                <c:ptCount val="62"/>
                <c:pt idx="24">
                  <c:v>2823</c:v>
                </c:pt>
                <c:pt idx="25">
                  <c:v>3709</c:v>
                </c:pt>
                <c:pt idx="26">
                  <c:v>3982</c:v>
                </c:pt>
                <c:pt idx="27">
                  <c:v>4360</c:v>
                </c:pt>
                <c:pt idx="28">
                  <c:v>4657</c:v>
                </c:pt>
                <c:pt idx="29">
                  <c:v>5468</c:v>
                </c:pt>
                <c:pt idx="30">
                  <c:v>5771</c:v>
                </c:pt>
                <c:pt idx="31">
                  <c:v>6327</c:v>
                </c:pt>
                <c:pt idx="32">
                  <c:v>6487</c:v>
                </c:pt>
                <c:pt idx="33">
                  <c:v>6413</c:v>
                </c:pt>
                <c:pt idx="34">
                  <c:v>8837</c:v>
                </c:pt>
                <c:pt idx="35">
                  <c:v>10942</c:v>
                </c:pt>
                <c:pt idx="36">
                  <c:v>13015</c:v>
                </c:pt>
                <c:pt idx="37">
                  <c:v>14353</c:v>
                </c:pt>
                <c:pt idx="38">
                  <c:v>18336</c:v>
                </c:pt>
                <c:pt idx="39">
                  <c:v>19820</c:v>
                </c:pt>
                <c:pt idx="40">
                  <c:v>20833</c:v>
                </c:pt>
                <c:pt idx="41">
                  <c:v>25317</c:v>
                </c:pt>
                <c:pt idx="42">
                  <c:v>23454</c:v>
                </c:pt>
                <c:pt idx="43">
                  <c:v>22432</c:v>
                </c:pt>
                <c:pt idx="44">
                  <c:v>23059</c:v>
                </c:pt>
                <c:pt idx="45">
                  <c:v>25424</c:v>
                </c:pt>
                <c:pt idx="46">
                  <c:v>26335</c:v>
                </c:pt>
                <c:pt idx="47">
                  <c:v>29901</c:v>
                </c:pt>
                <c:pt idx="48">
                  <c:v>34454</c:v>
                </c:pt>
                <c:pt idx="49">
                  <c:v>37040</c:v>
                </c:pt>
                <c:pt idx="50">
                  <c:v>45422</c:v>
                </c:pt>
                <c:pt idx="51">
                  <c:v>52832</c:v>
                </c:pt>
                <c:pt idx="52">
                  <c:v>57390</c:v>
                </c:pt>
                <c:pt idx="53">
                  <c:v>63560</c:v>
                </c:pt>
                <c:pt idx="54">
                  <c:v>71496</c:v>
                </c:pt>
                <c:pt idx="55">
                  <c:v>84021</c:v>
                </c:pt>
                <c:pt idx="56">
                  <c:v>96906</c:v>
                </c:pt>
                <c:pt idx="57">
                  <c:v>106774</c:v>
                </c:pt>
                <c:pt idx="58">
                  <c:v>128869</c:v>
                </c:pt>
                <c:pt idx="59">
                  <c:v>136467</c:v>
                </c:pt>
                <c:pt idx="60">
                  <c:v>146154</c:v>
                </c:pt>
                <c:pt idx="61">
                  <c:v>157603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2E-418C-BA58-6A88AC70CCD9}"/>
            </c:ext>
          </c:extLst>
        </c:ser>
        <c:ser>
          <c:idx val="4"/>
          <c:order val="3"/>
          <c:tx>
            <c:strRef>
              <c:f>report!$A$42</c:f>
              <c:strCache>
                <c:ptCount val="1"/>
                <c:pt idx="0">
                  <c:v>Soviet Union + Allies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report!$C$42:$BL$42</c:f>
              <c:numCache>
                <c:formatCode>General</c:formatCode>
                <c:ptCount val="62"/>
                <c:pt idx="25" formatCode="0">
                  <c:v>87273.5</c:v>
                </c:pt>
                <c:pt idx="26" formatCode="0">
                  <c:v>90018.5</c:v>
                </c:pt>
                <c:pt idx="27" formatCode="0">
                  <c:v>94204.5</c:v>
                </c:pt>
                <c:pt idx="28" formatCode="0">
                  <c:v>111946.2</c:v>
                </c:pt>
                <c:pt idx="29" formatCode="0">
                  <c:v>126167.4</c:v>
                </c:pt>
                <c:pt idx="30" formatCode="0">
                  <c:v>147120</c:v>
                </c:pt>
                <c:pt idx="31" formatCode="0">
                  <c:v>152248</c:v>
                </c:pt>
                <c:pt idx="32" formatCode="0">
                  <c:v>158026</c:v>
                </c:pt>
                <c:pt idx="33" formatCode="0">
                  <c:v>167915</c:v>
                </c:pt>
                <c:pt idx="34" formatCode="0">
                  <c:v>170801</c:v>
                </c:pt>
                <c:pt idx="35" formatCode="0">
                  <c:v>180129</c:v>
                </c:pt>
                <c:pt idx="36" formatCode="0">
                  <c:v>185155</c:v>
                </c:pt>
                <c:pt idx="37" formatCode="0">
                  <c:v>422049</c:v>
                </c:pt>
                <c:pt idx="38" formatCode="0">
                  <c:v>396917</c:v>
                </c:pt>
                <c:pt idx="39" formatCode="0">
                  <c:v>334069</c:v>
                </c:pt>
                <c:pt idx="40" formatCode="0">
                  <c:v>178956.3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2E-418C-BA58-6A88AC70CCD9}"/>
            </c:ext>
          </c:extLst>
        </c:ser>
        <c:ser>
          <c:idx val="2"/>
          <c:order val="4"/>
          <c:tx>
            <c:strRef>
              <c:f>report!$A$43</c:f>
              <c:strCache>
                <c:ptCount val="1"/>
                <c:pt idx="0">
                  <c:v>Russia + Allies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report!$C$40:$BL$40</c:f>
              <c:strCache>
                <c:ptCount val="62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</c:strCache>
            </c:strRef>
          </c:cat>
          <c:val>
            <c:numRef>
              <c:f>report!$C$43:$BL$43</c:f>
              <c:numCache>
                <c:formatCode>General</c:formatCode>
                <c:ptCount val="62"/>
                <c:pt idx="41" formatCode="0">
                  <c:v>74626.700000000012</c:v>
                </c:pt>
                <c:pt idx="42" formatCode="0">
                  <c:v>65224.9</c:v>
                </c:pt>
                <c:pt idx="43" formatCode="0">
                  <c:v>64993.8</c:v>
                </c:pt>
                <c:pt idx="44" formatCode="0">
                  <c:v>40262.9</c:v>
                </c:pt>
                <c:pt idx="45" formatCode="0">
                  <c:v>35797.100000000006</c:v>
                </c:pt>
                <c:pt idx="46" formatCode="0">
                  <c:v>40107</c:v>
                </c:pt>
                <c:pt idx="47" formatCode="0">
                  <c:v>26536.5</c:v>
                </c:pt>
                <c:pt idx="48" formatCode="0">
                  <c:v>27210.700000000004</c:v>
                </c:pt>
                <c:pt idx="49" formatCode="0">
                  <c:v>36373.599999999999</c:v>
                </c:pt>
                <c:pt idx="50" formatCode="0">
                  <c:v>39817.9</c:v>
                </c:pt>
                <c:pt idx="51" formatCode="0">
                  <c:v>44094.899999999994</c:v>
                </c:pt>
                <c:pt idx="52" formatCode="0">
                  <c:v>47257.700000000012</c:v>
                </c:pt>
                <c:pt idx="53" formatCode="0">
                  <c:v>49517.2</c:v>
                </c:pt>
                <c:pt idx="54" formatCode="0">
                  <c:v>56907.799999999996</c:v>
                </c:pt>
                <c:pt idx="55" formatCode="0">
                  <c:v>64529.9</c:v>
                </c:pt>
                <c:pt idx="56" formatCode="0">
                  <c:v>72168.600000000006</c:v>
                </c:pt>
                <c:pt idx="57" formatCode="0">
                  <c:v>78692.5</c:v>
                </c:pt>
                <c:pt idx="58" formatCode="0">
                  <c:v>80955.600000000006</c:v>
                </c:pt>
                <c:pt idx="59" formatCode="0">
                  <c:v>82464.2</c:v>
                </c:pt>
                <c:pt idx="60" formatCode="0">
                  <c:v>89432</c:v>
                </c:pt>
                <c:pt idx="61" formatCode="0">
                  <c:v>103307.4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2E-418C-BA58-6A88AC70C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660832"/>
        <c:axId val="231656912"/>
      </c:lineChart>
      <c:catAx>
        <c:axId val="23166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1656912"/>
        <c:crosses val="autoZero"/>
        <c:auto val="1"/>
        <c:lblAlgn val="ctr"/>
        <c:lblOffset val="100"/>
        <c:noMultiLvlLbl val="0"/>
      </c:catAx>
      <c:valAx>
        <c:axId val="23165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Mil .US $, constant 2011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166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Trade between EU28 and Russian Federation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'comtrade-1'!$A$3:$A$16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'comtrade-1'!$B$3:$B$16</c:f>
              <c:numCache>
                <c:formatCode>0</c:formatCode>
                <c:ptCount val="14"/>
                <c:pt idx="0">
                  <c:v>20905610304</c:v>
                </c:pt>
                <c:pt idx="1">
                  <c:v>28282464442</c:v>
                </c:pt>
                <c:pt idx="2">
                  <c:v>32620380728</c:v>
                </c:pt>
                <c:pt idx="3">
                  <c:v>42122391588</c:v>
                </c:pt>
                <c:pt idx="4">
                  <c:v>57244313525</c:v>
                </c:pt>
                <c:pt idx="5">
                  <c:v>70635282970</c:v>
                </c:pt>
                <c:pt idx="6">
                  <c:v>90858570042</c:v>
                </c:pt>
                <c:pt idx="7">
                  <c:v>122323944553</c:v>
                </c:pt>
                <c:pt idx="8">
                  <c:v>154994791090</c:v>
                </c:pt>
                <c:pt idx="9">
                  <c:v>91671562614</c:v>
                </c:pt>
                <c:pt idx="10">
                  <c:v>114019089483</c:v>
                </c:pt>
                <c:pt idx="11">
                  <c:v>136907273250</c:v>
                </c:pt>
                <c:pt idx="12">
                  <c:v>158535696784</c:v>
                </c:pt>
                <c:pt idx="13">
                  <c:v>158985409156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34-42A5-9C95-723BAA2657D5}"/>
            </c:ext>
          </c:extLst>
        </c:ser>
        <c:ser>
          <c:idx val="1"/>
          <c:order val="1"/>
          <c:tx>
            <c:v>Imports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'comtrade-1'!$A$3:$A$16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'comtrade-1'!$C$3:$C$16</c:f>
              <c:numCache>
                <c:formatCode>0</c:formatCode>
                <c:ptCount val="14"/>
                <c:pt idx="0">
                  <c:v>58676070355</c:v>
                </c:pt>
                <c:pt idx="1">
                  <c:v>58990809047</c:v>
                </c:pt>
                <c:pt idx="2">
                  <c:v>61601837957</c:v>
                </c:pt>
                <c:pt idx="3">
                  <c:v>79910326978</c:v>
                </c:pt>
                <c:pt idx="4">
                  <c:v>104406287539</c:v>
                </c:pt>
                <c:pt idx="5">
                  <c:v>139872437585</c:v>
                </c:pt>
                <c:pt idx="6">
                  <c:v>176928266181</c:v>
                </c:pt>
                <c:pt idx="7">
                  <c:v>197962246027</c:v>
                </c:pt>
                <c:pt idx="8">
                  <c:v>255417602363</c:v>
                </c:pt>
                <c:pt idx="9">
                  <c:v>160816396682</c:v>
                </c:pt>
                <c:pt idx="10">
                  <c:v>212788588139</c:v>
                </c:pt>
                <c:pt idx="11">
                  <c:v>277346238778</c:v>
                </c:pt>
                <c:pt idx="12">
                  <c:v>276499782857</c:v>
                </c:pt>
                <c:pt idx="13">
                  <c:v>274191098337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34-42A5-9C95-723BAA265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662400"/>
        <c:axId val="231659264"/>
      </c:lineChart>
      <c:catAx>
        <c:axId val="23166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1659264"/>
        <c:crosses val="autoZero"/>
        <c:auto val="1"/>
        <c:lblAlgn val="ctr"/>
        <c:lblOffset val="100"/>
        <c:noMultiLvlLbl val="0"/>
      </c:catAx>
      <c:valAx>
        <c:axId val="23165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US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166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Foreign Direct Investment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'comtrade-1'!$A$28</c:f>
              <c:strCache>
                <c:ptCount val="1"/>
                <c:pt idx="0">
                  <c:v>Inflows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'comtrade-1'!$E$29:$Y$29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'comtrade-1'!$E$30:$Y$30</c:f>
              <c:numCache>
                <c:formatCode>0.0</c:formatCode>
                <c:ptCount val="21"/>
                <c:pt idx="1">
                  <c:v>689.57359999999994</c:v>
                </c:pt>
                <c:pt idx="2">
                  <c:v>2065.72345</c:v>
                </c:pt>
                <c:pt idx="3">
                  <c:v>2579.3205499999995</c:v>
                </c:pt>
                <c:pt idx="4">
                  <c:v>4864.64327337943</c:v>
                </c:pt>
                <c:pt idx="5">
                  <c:v>2761.26</c:v>
                </c:pt>
                <c:pt idx="6">
                  <c:v>3309.43</c:v>
                </c:pt>
                <c:pt idx="7">
                  <c:v>2714.23</c:v>
                </c:pt>
                <c:pt idx="8">
                  <c:v>2748.2856000000006</c:v>
                </c:pt>
                <c:pt idx="9">
                  <c:v>3461.1318000000006</c:v>
                </c:pt>
                <c:pt idx="10">
                  <c:v>7958.1202000000012</c:v>
                </c:pt>
                <c:pt idx="11">
                  <c:v>15444.370799999999</c:v>
                </c:pt>
                <c:pt idx="12">
                  <c:v>14375.000000000002</c:v>
                </c:pt>
                <c:pt idx="13">
                  <c:v>37441.599999999999</c:v>
                </c:pt>
                <c:pt idx="14">
                  <c:v>54467.799999999996</c:v>
                </c:pt>
                <c:pt idx="15">
                  <c:v>75855.7</c:v>
                </c:pt>
                <c:pt idx="16">
                  <c:v>27752.100000000002</c:v>
                </c:pt>
                <c:pt idx="17">
                  <c:v>31668</c:v>
                </c:pt>
                <c:pt idx="18">
                  <c:v>36867.899999999994</c:v>
                </c:pt>
                <c:pt idx="19">
                  <c:v>30187.663800000002</c:v>
                </c:pt>
                <c:pt idx="20">
                  <c:v>54477.24969099999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9E-401F-A948-37BCB958E675}"/>
            </c:ext>
          </c:extLst>
        </c:ser>
        <c:ser>
          <c:idx val="1"/>
          <c:order val="1"/>
          <c:tx>
            <c:strRef>
              <c:f>'comtrade-1'!$A$31</c:f>
              <c:strCache>
                <c:ptCount val="1"/>
                <c:pt idx="0">
                  <c:v>Outflows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'comtrade-1'!$E$32:$Y$32</c:f>
              <c:numCache>
                <c:formatCode>0.0</c:formatCode>
                <c:ptCount val="21"/>
                <c:pt idx="1">
                  <c:v>281.36975000000001</c:v>
                </c:pt>
                <c:pt idx="2">
                  <c:v>605.78345000000002</c:v>
                </c:pt>
                <c:pt idx="3">
                  <c:v>922.82410202700817</c:v>
                </c:pt>
                <c:pt idx="4">
                  <c:v>3183.9090999999999</c:v>
                </c:pt>
                <c:pt idx="5">
                  <c:v>1269.752</c:v>
                </c:pt>
                <c:pt idx="6">
                  <c:v>2207.62</c:v>
                </c:pt>
                <c:pt idx="7">
                  <c:v>3176.7750000000001</c:v>
                </c:pt>
                <c:pt idx="8">
                  <c:v>2532.5783999999999</c:v>
                </c:pt>
                <c:pt idx="9">
                  <c:v>3532.6492000000003</c:v>
                </c:pt>
                <c:pt idx="10">
                  <c:v>9727.1276999999991</c:v>
                </c:pt>
                <c:pt idx="11">
                  <c:v>13782.026600000001</c:v>
                </c:pt>
                <c:pt idx="12">
                  <c:v>16746.5</c:v>
                </c:pt>
                <c:pt idx="13">
                  <c:v>29839.9</c:v>
                </c:pt>
                <c:pt idx="14">
                  <c:v>44927</c:v>
                </c:pt>
                <c:pt idx="15">
                  <c:v>56735.600000000006</c:v>
                </c:pt>
                <c:pt idx="16">
                  <c:v>34449.600000000006</c:v>
                </c:pt>
                <c:pt idx="17">
                  <c:v>41116.299999999996</c:v>
                </c:pt>
                <c:pt idx="18">
                  <c:v>48634.899999999994</c:v>
                </c:pt>
                <c:pt idx="19">
                  <c:v>28422.530499999997</c:v>
                </c:pt>
                <c:pt idx="20">
                  <c:v>70122.227888000009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9E-401F-A948-37BCB958E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663184"/>
        <c:axId val="231657304"/>
      </c:lineChart>
      <c:lineChart>
        <c:grouping val="standard"/>
        <c:varyColors val="0"/>
        <c:ser>
          <c:idx val="2"/>
          <c:order val="2"/>
          <c:tx>
            <c:strRef>
              <c:f>'comtrade-1'!$A$33</c:f>
              <c:strCache>
                <c:ptCount val="1"/>
                <c:pt idx="0">
                  <c:v>INWARD STOCKS</c:v>
                </c:pt>
              </c:strCache>
            </c:strRef>
          </c:tx>
          <c:spPr>
            <a:ln w="158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val>
            <c:numRef>
              <c:f>'comtrade-1'!$E$34:$Y$34</c:f>
              <c:numCache>
                <c:formatCode>General</c:formatCode>
                <c:ptCount val="21"/>
                <c:pt idx="0">
                  <c:v>183</c:v>
                </c:pt>
                <c:pt idx="1">
                  <c:v>332</c:v>
                </c:pt>
                <c:pt idx="2">
                  <c:v>345</c:v>
                </c:pt>
                <c:pt idx="3">
                  <c:v>426</c:v>
                </c:pt>
                <c:pt idx="4">
                  <c:v>970</c:v>
                </c:pt>
                <c:pt idx="5">
                  <c:v>373</c:v>
                </c:pt>
                <c:pt idx="6">
                  <c:v>731</c:v>
                </c:pt>
                <c:pt idx="7">
                  <c:v>32204</c:v>
                </c:pt>
                <c:pt idx="8">
                  <c:v>52919</c:v>
                </c:pt>
                <c:pt idx="9">
                  <c:v>70884</c:v>
                </c:pt>
                <c:pt idx="10">
                  <c:v>96729</c:v>
                </c:pt>
                <c:pt idx="11">
                  <c:v>122295</c:v>
                </c:pt>
                <c:pt idx="12">
                  <c:v>180228</c:v>
                </c:pt>
                <c:pt idx="13">
                  <c:v>265873</c:v>
                </c:pt>
                <c:pt idx="14">
                  <c:v>491052</c:v>
                </c:pt>
                <c:pt idx="15">
                  <c:v>215756</c:v>
                </c:pt>
                <c:pt idx="16">
                  <c:v>378837</c:v>
                </c:pt>
                <c:pt idx="17">
                  <c:v>490560</c:v>
                </c:pt>
                <c:pt idx="18">
                  <c:v>454949</c:v>
                </c:pt>
                <c:pt idx="19">
                  <c:v>497820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9E-401F-A948-37BCB958E675}"/>
            </c:ext>
          </c:extLst>
        </c:ser>
        <c:ser>
          <c:idx val="3"/>
          <c:order val="3"/>
          <c:tx>
            <c:strRef>
              <c:f>'comtrade-1'!$A$35</c:f>
              <c:strCache>
                <c:ptCount val="1"/>
                <c:pt idx="0">
                  <c:v>OUTWARD STOCKS</c:v>
                </c:pt>
              </c:strCache>
            </c:strRef>
          </c:tx>
          <c:spPr>
            <a:ln w="127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'comtrade-1'!$E$36:$Y$36</c:f>
              <c:numCache>
                <c:formatCode>General</c:formatCode>
                <c:ptCount val="21"/>
                <c:pt idx="0">
                  <c:v>2277</c:v>
                </c:pt>
                <c:pt idx="1">
                  <c:v>2272</c:v>
                </c:pt>
                <c:pt idx="2">
                  <c:v>2420</c:v>
                </c:pt>
                <c:pt idx="3">
                  <c:v>2685</c:v>
                </c:pt>
                <c:pt idx="4">
                  <c:v>2789</c:v>
                </c:pt>
                <c:pt idx="5">
                  <c:v>2703</c:v>
                </c:pt>
                <c:pt idx="6">
                  <c:v>1076</c:v>
                </c:pt>
                <c:pt idx="7">
                  <c:v>20141</c:v>
                </c:pt>
                <c:pt idx="8">
                  <c:v>44219</c:v>
                </c:pt>
                <c:pt idx="9">
                  <c:v>62350</c:v>
                </c:pt>
                <c:pt idx="10">
                  <c:v>90873.05</c:v>
                </c:pt>
                <c:pt idx="11">
                  <c:v>107291</c:v>
                </c:pt>
                <c:pt idx="12">
                  <c:v>146679</c:v>
                </c:pt>
                <c:pt idx="13">
                  <c:v>216488</c:v>
                </c:pt>
                <c:pt idx="14">
                  <c:v>370161</c:v>
                </c:pt>
                <c:pt idx="15">
                  <c:v>205631</c:v>
                </c:pt>
                <c:pt idx="16">
                  <c:v>302542</c:v>
                </c:pt>
                <c:pt idx="17">
                  <c:v>366301</c:v>
                </c:pt>
                <c:pt idx="18">
                  <c:v>361452</c:v>
                </c:pt>
                <c:pt idx="19">
                  <c:v>387217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9E-401F-A948-37BCB958E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658480"/>
        <c:axId val="231661224"/>
      </c:lineChart>
      <c:catAx>
        <c:axId val="23166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1657304"/>
        <c:crosses val="autoZero"/>
        <c:auto val="1"/>
        <c:lblAlgn val="ctr"/>
        <c:lblOffset val="100"/>
        <c:noMultiLvlLbl val="0"/>
      </c:catAx>
      <c:valAx>
        <c:axId val="23165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Mil. US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1663184"/>
        <c:crosses val="autoZero"/>
        <c:crossBetween val="between"/>
      </c:valAx>
      <c:valAx>
        <c:axId val="2316612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1658480"/>
        <c:crosses val="max"/>
        <c:crossBetween val="between"/>
      </c:valAx>
      <c:catAx>
        <c:axId val="231658480"/>
        <c:scaling>
          <c:orientation val="minMax"/>
        </c:scaling>
        <c:delete val="1"/>
        <c:axPos val="b"/>
        <c:majorTickMark val="out"/>
        <c:minorTickMark val="none"/>
        <c:tickLblPos val="nextTo"/>
        <c:crossAx val="231661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09T22:34:21.894" idx="1">
    <p:pos x="10" y="10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0.23542</cdr:x>
      <cdr:y>0.61122</cdr:y>
    </cdr:from>
    <cdr:to>
      <cdr:x>0.25486</cdr:x>
      <cdr:y>0.73337</cdr:y>
    </cdr:to>
    <cdr:sp macro="" textlink="">
      <cdr:nvSpPr>
        <cdr:cNvPr id="2" name="Pfeil nach unten 1"/>
        <cdr:cNvSpPr/>
      </cdr:nvSpPr>
      <cdr:spPr>
        <a:xfrm xmlns:a="http://schemas.openxmlformats.org/drawingml/2006/main">
          <a:off x="1658080" y="2860850"/>
          <a:ext cx="136914" cy="57172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0.41722</cdr:x>
      <cdr:y>0.58462</cdr:y>
    </cdr:from>
    <cdr:to>
      <cdr:x>0.43664</cdr:x>
      <cdr:y>0.70678</cdr:y>
    </cdr:to>
    <cdr:sp macro="" textlink="">
      <cdr:nvSpPr>
        <cdr:cNvPr id="3" name="Pfeil nach unten 2"/>
        <cdr:cNvSpPr/>
      </cdr:nvSpPr>
      <cdr:spPr>
        <a:xfrm xmlns:a="http://schemas.openxmlformats.org/drawingml/2006/main">
          <a:off x="2938472" y="2736304"/>
          <a:ext cx="136772" cy="571772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0.32521</cdr:x>
      <cdr:y>0.58462</cdr:y>
    </cdr:from>
    <cdr:to>
      <cdr:x>0.3444</cdr:x>
      <cdr:y>0.70703</cdr:y>
    </cdr:to>
    <cdr:sp macro="" textlink="">
      <cdr:nvSpPr>
        <cdr:cNvPr id="4" name="Pfeil nach unten 3"/>
        <cdr:cNvSpPr/>
      </cdr:nvSpPr>
      <cdr:spPr>
        <a:xfrm xmlns:a="http://schemas.openxmlformats.org/drawingml/2006/main">
          <a:off x="2290400" y="2736304"/>
          <a:ext cx="135153" cy="572943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0.30476</cdr:x>
      <cdr:y>0.37751</cdr:y>
    </cdr:from>
    <cdr:to>
      <cdr:x>0.37935</cdr:x>
      <cdr:y>0.5468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2146384" y="1766927"/>
          <a:ext cx="525347" cy="79236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de-DE" sz="800" b="1" dirty="0"/>
            <a:t>Great</a:t>
          </a:r>
        </a:p>
        <a:p xmlns:a="http://schemas.openxmlformats.org/drawingml/2006/main">
          <a:r>
            <a:rPr lang="de-DE" sz="800" b="1" dirty="0"/>
            <a:t>Depression</a:t>
          </a:r>
        </a:p>
      </cdr:txBody>
    </cdr:sp>
  </cdr:relSizeAnchor>
  <cdr:relSizeAnchor xmlns:cdr="http://schemas.openxmlformats.org/drawingml/2006/chartDrawing">
    <cdr:from>
      <cdr:x>0.39677</cdr:x>
      <cdr:y>0.48968</cdr:y>
    </cdr:from>
    <cdr:to>
      <cdr:x>0.46844</cdr:x>
      <cdr:y>0.55264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2794456" y="2291967"/>
          <a:ext cx="504767" cy="29468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000" dirty="0"/>
            <a:t>WW 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0.34447</cdr:x>
      <cdr:y>0.23739</cdr:y>
    </cdr:from>
    <cdr:to>
      <cdr:x>0.38947</cdr:x>
      <cdr:y>0.42389</cdr:y>
    </cdr:to>
    <cdr:sp macro="" textlink="">
      <cdr:nvSpPr>
        <cdr:cNvPr id="2" name="Textfeld 1"/>
        <cdr:cNvSpPr txBox="1"/>
      </cdr:nvSpPr>
      <cdr:spPr>
        <a:xfrm xmlns:a="http://schemas.openxmlformats.org/drawingml/2006/main" rot="16200000">
          <a:off x="2024844" y="100497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dirty="0" smtClean="0"/>
            <a:t>Reagan</a:t>
          </a:r>
          <a:endParaRPr lang="de-DE" sz="1100" dirty="0"/>
        </a:p>
      </cdr:txBody>
    </cdr:sp>
  </cdr:relSizeAnchor>
  <cdr:relSizeAnchor xmlns:cdr="http://schemas.openxmlformats.org/drawingml/2006/chartDrawing">
    <cdr:from>
      <cdr:x>0.50759</cdr:x>
      <cdr:y>0.11307</cdr:y>
    </cdr:from>
    <cdr:to>
      <cdr:x>0.55259</cdr:x>
      <cdr:y>0.44461</cdr:y>
    </cdr:to>
    <cdr:sp macro="" textlink="">
      <cdr:nvSpPr>
        <cdr:cNvPr id="3" name="Textfeld 2"/>
        <cdr:cNvSpPr txBox="1"/>
      </cdr:nvSpPr>
      <cdr:spPr>
        <a:xfrm xmlns:a="http://schemas.openxmlformats.org/drawingml/2006/main" rot="16200000">
          <a:off x="2816931" y="824954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 dirty="0" smtClean="0"/>
            <a:t>George W. </a:t>
          </a:r>
          <a:r>
            <a:rPr lang="de-DE" dirty="0" smtClean="0"/>
            <a:t>Bush</a:t>
          </a:r>
          <a:endParaRPr lang="de-D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73E1D3-42E1-482E-B333-320701D19E3E}" type="datetimeFigureOut">
              <a:rPr lang="en-GB"/>
              <a:pPr>
                <a:defRPr/>
              </a:pPr>
              <a:t>06/06/2016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C78016-FBA3-4B64-A25A-611ED9A9501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513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89A5D2-4518-4048-8B92-38F9CEB2E026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49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2CC701-D80A-463B-8415-A8548531208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04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2CC701-D80A-463B-8415-A85485312088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9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93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05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35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71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78016-FBA3-4B64-A25A-611ED9A95011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9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2675C-77F9-43ED-85E1-7EA7F141FC65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8743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8F2F-0BB0-4F19-B7F0-C883453126EF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9961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934F3-87FB-4B71-AE92-8EF38B056A67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47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4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4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4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62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2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0B386-5637-4945-A65D-E8F516034080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59821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5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2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74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4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4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29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5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C354-9DDF-4E6B-A7E5-E4ED50F3F630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09159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8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50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8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21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67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75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7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2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6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2752-A9DD-484E-B32F-28869F07B3DE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490207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47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46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9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5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6/6/2016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47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0518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1727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4365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8797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49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F9F3-396D-4DCA-AC1B-93CC53CD80EF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757127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9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5075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1817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754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384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5197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 noEditPoints="1"/>
          </p:cNvSpPr>
          <p:nvPr/>
        </p:nvSpPr>
        <p:spPr bwMode="auto">
          <a:xfrm>
            <a:off x="2857053" y="0"/>
            <a:ext cx="6286947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>
              <a:solidFill>
                <a:schemeClr val="l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448" y="1828800"/>
            <a:ext cx="7317105" cy="3048001"/>
          </a:xfrm>
        </p:spPr>
        <p:txBody>
          <a:bodyPr>
            <a:normAutofit/>
          </a:bodyPr>
          <a:lstStyle>
            <a:lvl1pPr>
              <a:defRPr sz="330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661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68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449" y="3429001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0100" y="685802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644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8083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01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7A1D8-4E3C-43EF-99F5-54101B7D6191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571200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3448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13448" y="2743201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97764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97764" y="2743201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247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391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251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565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280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827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1601153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06.06.2016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509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60EE-5C42-4C6E-8021-DE8FF14EF75A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9444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BAB81-C3CC-4892-BF07-24B80B2C2123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5466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D79F-BF05-45F5-AF23-F2BF1ED8CF5D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680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216CE20-95D4-4A5F-AC33-8B8D8342D2E1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6/6/2016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0867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6/6/2016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0131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8E80666-FB37-4B36-9149-507F3B0178E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6/6/2016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383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336F-A26E-42E6-B9EE-86743468BFA5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00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3449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115452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de-DE" smtClean="0"/>
              <a:pPr/>
              <a:t>06.06.2016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06863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cap="all" baseline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97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001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.tuwien.ac.at/hanapp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649"/>
            <a:ext cx="7772400" cy="2736304"/>
          </a:xfrm>
        </p:spPr>
        <p:txBody>
          <a:bodyPr anchor="ctr"/>
          <a:lstStyle/>
          <a:p>
            <a:pPr eaLnBrk="1" hangingPunct="1"/>
            <a:r>
              <a:rPr lang="de-AT" altLang="en-US" sz="2400" b="1" dirty="0">
                <a:solidFill>
                  <a:srgbClr val="FF0000"/>
                </a:solidFill>
              </a:rPr>
              <a:t>EUROPA?</a:t>
            </a:r>
            <a:r>
              <a:rPr lang="de-AT" altLang="en-US" sz="2400" b="1" dirty="0">
                <a:solidFill>
                  <a:schemeClr val="tx1"/>
                </a:solidFill>
              </a:rPr>
              <a:t> ZERFALL IN AUTORITÄRE NATIONALSTAATEN</a:t>
            </a:r>
            <a:br>
              <a:rPr lang="de-AT" altLang="en-US" sz="2400" b="1" dirty="0">
                <a:solidFill>
                  <a:schemeClr val="tx1"/>
                </a:solidFill>
              </a:rPr>
            </a:br>
            <a:r>
              <a:rPr lang="de-AT" altLang="en-US" sz="2400" b="1" dirty="0">
                <a:solidFill>
                  <a:schemeClr val="tx1"/>
                </a:solidFill>
              </a:rPr>
              <a:t/>
            </a:r>
            <a:br>
              <a:rPr lang="de-AT" altLang="en-US" sz="2400" b="1" dirty="0">
                <a:solidFill>
                  <a:schemeClr val="tx1"/>
                </a:solidFill>
              </a:rPr>
            </a:br>
            <a:r>
              <a:rPr lang="de-AT" altLang="en-US" sz="2400" b="1" dirty="0">
                <a:solidFill>
                  <a:schemeClr val="tx1"/>
                </a:solidFill>
              </a:rPr>
              <a:t>ODER FORTFÜHRUNG ÖKONOMISCH-POLITISCHER EINIGUNG</a:t>
            </a:r>
            <a:endParaRPr lang="es-ES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hteck 1"/>
          <p:cNvSpPr>
            <a:spLocks noChangeArrowheads="1"/>
          </p:cNvSpPr>
          <p:nvPr/>
        </p:nvSpPr>
        <p:spPr bwMode="auto">
          <a:xfrm>
            <a:off x="2555776" y="3068960"/>
            <a:ext cx="532859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dirty="0"/>
              <a:t>Hardy </a:t>
            </a:r>
            <a:r>
              <a:rPr lang="de-AT" altLang="en-US" dirty="0" smtClean="0"/>
              <a:t>Hanappi</a:t>
            </a:r>
          </a:p>
          <a:p>
            <a:pPr eaLnBrk="1" hangingPunct="1"/>
            <a:r>
              <a:rPr lang="de-AT" altLang="en-US" dirty="0" smtClean="0"/>
              <a:t>Ad personam Jean Monnet Professor für Politische Ökonomie der europäischen Integration</a:t>
            </a:r>
            <a:endParaRPr lang="de-AT" altLang="en-US" dirty="0"/>
          </a:p>
          <a:p>
            <a:pPr eaLnBrk="1" hangingPunct="1"/>
            <a:r>
              <a:rPr lang="de-AT" altLang="en-US" dirty="0"/>
              <a:t>University </a:t>
            </a:r>
            <a:r>
              <a:rPr lang="de-AT" altLang="en-US" dirty="0" err="1"/>
              <a:t>of</a:t>
            </a:r>
            <a:r>
              <a:rPr lang="de-AT" altLang="en-US" dirty="0"/>
              <a:t> Technology </a:t>
            </a:r>
            <a:r>
              <a:rPr lang="de-AT" altLang="en-US" dirty="0" err="1"/>
              <a:t>of</a:t>
            </a:r>
            <a:r>
              <a:rPr lang="de-AT" altLang="en-US" dirty="0"/>
              <a:t> Vienna (Austria)</a:t>
            </a:r>
          </a:p>
          <a:p>
            <a:pPr eaLnBrk="1" hangingPunct="1"/>
            <a:r>
              <a:rPr lang="de-AT" altLang="en-US" dirty="0">
                <a:hlinkClick r:id="rId2"/>
              </a:rPr>
              <a:t>www.econ.tuwien.ac.at/hanappi/</a:t>
            </a:r>
            <a:endParaRPr lang="de-AT" altLang="en-US" dirty="0"/>
          </a:p>
          <a:p>
            <a:pPr eaLnBrk="1" hangingPunct="1"/>
            <a:r>
              <a:rPr lang="de-AT" altLang="en-US" dirty="0"/>
              <a:t>hanappi@tuwien.ac.at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570186"/>
          </a:xfrm>
        </p:spPr>
        <p:txBody>
          <a:bodyPr>
            <a:normAutofit/>
          </a:bodyPr>
          <a:lstStyle/>
          <a:p>
            <a:pPr algn="ctr"/>
            <a:r>
              <a:rPr lang="de-AT" altLang="en-US" sz="3200" dirty="0"/>
              <a:t>Zeitalter der Entfremdung - Ideologisierung</a:t>
            </a:r>
            <a:br>
              <a:rPr lang="de-AT" altLang="en-US" sz="3200" dirty="0"/>
            </a:b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1403648" y="1988840"/>
            <a:ext cx="578459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Notwendige Entfremdung - Arbeitsteilung</a:t>
            </a:r>
            <a:endParaRPr lang="de-AT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1403648" y="2489238"/>
            <a:ext cx="6098144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Religion und ideologische Manipulation als </a:t>
            </a:r>
          </a:p>
          <a:p>
            <a:pPr>
              <a:lnSpc>
                <a:spcPct val="90000"/>
              </a:lnSpc>
            </a:pPr>
            <a:r>
              <a:rPr lang="de-AT" sz="2400" dirty="0" smtClean="0"/>
              <a:t>Ersatz von Wissen</a:t>
            </a:r>
            <a:endParaRPr lang="de-AT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403648" y="3335911"/>
            <a:ext cx="482760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Bildungs- und Ausbildungsmisere</a:t>
            </a:r>
            <a:endParaRPr lang="de-AT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1403648" y="3807647"/>
            <a:ext cx="385958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Zwiespältige Rolle der IKT </a:t>
            </a:r>
            <a:endParaRPr lang="de-AT" sz="2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403647" y="4365104"/>
            <a:ext cx="487505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Zerstörung und Neuformation von </a:t>
            </a:r>
          </a:p>
          <a:p>
            <a:pPr>
              <a:lnSpc>
                <a:spcPct val="90000"/>
              </a:lnSpc>
            </a:pPr>
            <a:r>
              <a:rPr lang="de-AT" sz="2400" dirty="0" smtClean="0"/>
              <a:t>„Klassenbewußtsein“?</a:t>
            </a:r>
            <a:endParaRPr lang="de-AT" sz="2400" dirty="0"/>
          </a:p>
        </p:txBody>
      </p:sp>
      <p:sp>
        <p:nvSpPr>
          <p:cNvPr id="12" name="Textfeld 11"/>
          <p:cNvSpPr txBox="1"/>
          <p:nvPr/>
        </p:nvSpPr>
        <p:spPr>
          <a:xfrm>
            <a:off x="1403647" y="5195719"/>
            <a:ext cx="498245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Eine neue globale Klassendynamik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99882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173" y="1484277"/>
            <a:ext cx="7532169" cy="648241"/>
          </a:xfrm>
        </p:spPr>
        <p:txBody>
          <a:bodyPr>
            <a:normAutofit/>
          </a:bodyPr>
          <a:lstStyle/>
          <a:p>
            <a:r>
              <a:rPr lang="de-DE" sz="2701" b="1" dirty="0" err="1"/>
              <a:t>From</a:t>
            </a:r>
            <a:r>
              <a:rPr lang="de-DE" sz="2701" b="1" dirty="0"/>
              <a:t> </a:t>
            </a:r>
            <a:r>
              <a:rPr lang="de-DE" sz="2701" b="1" dirty="0" err="1"/>
              <a:t>subsidiarity</a:t>
            </a:r>
            <a:r>
              <a:rPr lang="de-DE" sz="2701" b="1" dirty="0"/>
              <a:t> </a:t>
            </a:r>
            <a:r>
              <a:rPr lang="de-DE" sz="2701" b="1" dirty="0" err="1"/>
              <a:t>to</a:t>
            </a:r>
            <a:r>
              <a:rPr lang="de-DE" sz="2701" b="1" dirty="0"/>
              <a:t> </a:t>
            </a:r>
            <a:r>
              <a:rPr lang="de-DE" sz="2701" b="1" dirty="0" err="1"/>
              <a:t>network</a:t>
            </a:r>
            <a:r>
              <a:rPr lang="de-DE" sz="2701" b="1" dirty="0"/>
              <a:t> design - 1</a:t>
            </a:r>
            <a:endParaRPr lang="de-DE" sz="270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6173" y="2348599"/>
            <a:ext cx="1386984" cy="324120"/>
          </a:xfrm>
        </p:spPr>
        <p:txBody>
          <a:bodyPr/>
          <a:lstStyle/>
          <a:p>
            <a:r>
              <a:rPr lang="de-DE" b="1" dirty="0" err="1" smtClean="0"/>
              <a:t>Subsidiarity</a:t>
            </a:r>
            <a:endParaRPr lang="de-DE" b="1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4317662" y="2393715"/>
            <a:ext cx="1080401" cy="1512562"/>
            <a:chOff x="5446340" y="2060848"/>
            <a:chExt cx="1440160" cy="2016224"/>
          </a:xfrm>
        </p:grpSpPr>
        <p:sp>
          <p:nvSpPr>
            <p:cNvPr id="7" name="Gefaltete Ecke 6"/>
            <p:cNvSpPr/>
            <p:nvPr/>
          </p:nvSpPr>
          <p:spPr>
            <a:xfrm>
              <a:off x="5446340" y="2060848"/>
              <a:ext cx="1440160" cy="2016224"/>
            </a:xfrm>
            <a:prstGeom prst="foldedCorner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983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571120" y="2205764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1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571120" y="2518527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2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571120" y="2841663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3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571120" y="3164799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4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571120" y="3498979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5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916173" y="2809363"/>
            <a:ext cx="2673106" cy="1012977"/>
            <a:chOff x="1221245" y="2603031"/>
            <a:chExt cx="3563213" cy="1350283"/>
          </a:xfrm>
        </p:grpSpPr>
        <p:sp>
          <p:nvSpPr>
            <p:cNvPr id="4" name="Textfeld 3"/>
            <p:cNvSpPr txBox="1"/>
            <p:nvPr/>
          </p:nvSpPr>
          <p:spPr>
            <a:xfrm>
              <a:off x="2425097" y="2603031"/>
              <a:ext cx="1296144" cy="455391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500" b="1" dirty="0">
                  <a:solidFill>
                    <a:srgbClr val="545454"/>
                  </a:solidFill>
                  <a:latin typeface="Century Gothic"/>
                </a:rPr>
                <a:t>Entity 1</a:t>
              </a:r>
              <a:r>
                <a:rPr lang="de-AT" dirty="0">
                  <a:solidFill>
                    <a:srgbClr val="545454"/>
                  </a:solidFill>
                  <a:latin typeface="Century Gothic"/>
                </a:rPr>
                <a:t> </a:t>
              </a:r>
              <a:endParaRPr lang="en-GB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221245" y="3497923"/>
              <a:ext cx="1296144" cy="455391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500" b="1" dirty="0">
                  <a:solidFill>
                    <a:srgbClr val="545454"/>
                  </a:solidFill>
                  <a:latin typeface="Century Gothic"/>
                </a:rPr>
                <a:t>Entity 2</a:t>
              </a:r>
              <a:r>
                <a:rPr lang="de-AT" dirty="0">
                  <a:solidFill>
                    <a:srgbClr val="545454"/>
                  </a:solidFill>
                  <a:latin typeface="Century Gothic"/>
                </a:rPr>
                <a:t> </a:t>
              </a:r>
              <a:endParaRPr lang="en-GB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488314" y="3497301"/>
              <a:ext cx="1296144" cy="455390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500" b="1" dirty="0">
                  <a:solidFill>
                    <a:srgbClr val="545454"/>
                  </a:solidFill>
                  <a:latin typeface="Century Gothic"/>
                </a:rPr>
                <a:t>Entity 3</a:t>
              </a:r>
              <a:r>
                <a:rPr lang="de-AT" dirty="0">
                  <a:solidFill>
                    <a:srgbClr val="545454"/>
                  </a:solidFill>
                  <a:latin typeface="Century Gothic"/>
                </a:rPr>
                <a:t> </a:t>
              </a:r>
              <a:endParaRPr lang="en-GB" dirty="0">
                <a:solidFill>
                  <a:srgbClr val="545454"/>
                </a:solidFill>
                <a:latin typeface="Century Gothic"/>
              </a:endParaRPr>
            </a:p>
          </p:txBody>
        </p:sp>
        <p:cxnSp>
          <p:nvCxnSpPr>
            <p:cNvPr id="29" name="Gerade Verbindung mit Pfeil 28"/>
            <p:cNvCxnSpPr/>
            <p:nvPr/>
          </p:nvCxnSpPr>
          <p:spPr>
            <a:xfrm flipH="1">
              <a:off x="2114736" y="3027763"/>
              <a:ext cx="564376" cy="3820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>
              <a:off x="3457390" y="3027763"/>
              <a:ext cx="517866" cy="3820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ieren 65"/>
          <p:cNvGrpSpPr/>
          <p:nvPr/>
        </p:nvGrpSpPr>
        <p:grpSpPr>
          <a:xfrm>
            <a:off x="4411271" y="3086844"/>
            <a:ext cx="810301" cy="471112"/>
            <a:chOff x="5880163" y="2972911"/>
            <a:chExt cx="1080120" cy="627986"/>
          </a:xfrm>
        </p:grpSpPr>
        <p:cxnSp>
          <p:nvCxnSpPr>
            <p:cNvPr id="35" name="Gerader Verbinder 34"/>
            <p:cNvCxnSpPr>
              <a:stCxn id="10" idx="1"/>
              <a:endCxn id="10" idx="3"/>
            </p:cNvCxnSpPr>
            <p:nvPr/>
          </p:nvCxnSpPr>
          <p:spPr>
            <a:xfrm>
              <a:off x="5880163" y="2972911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>
              <a:off x="5880163" y="3266718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>
              <a:off x="5880163" y="3600897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pieren 64"/>
          <p:cNvGrpSpPr/>
          <p:nvPr/>
        </p:nvGrpSpPr>
        <p:grpSpPr>
          <a:xfrm>
            <a:off x="1574560" y="4393613"/>
            <a:ext cx="822207" cy="729406"/>
            <a:chOff x="2098865" y="4714816"/>
            <a:chExt cx="1095991" cy="972288"/>
          </a:xfrm>
        </p:grpSpPr>
        <p:cxnSp>
          <p:nvCxnSpPr>
            <p:cNvPr id="38" name="Gerader Verbinder 37"/>
            <p:cNvCxnSpPr/>
            <p:nvPr/>
          </p:nvCxnSpPr>
          <p:spPr>
            <a:xfrm>
              <a:off x="2114736" y="5687104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2098865" y="5037907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2114736" y="4714816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>
          <a:xfrm>
            <a:off x="3646690" y="4364544"/>
            <a:ext cx="815465" cy="978905"/>
            <a:chOff x="4860987" y="4676066"/>
            <a:chExt cx="1087003" cy="1304867"/>
          </a:xfrm>
        </p:grpSpPr>
        <p:cxnSp>
          <p:nvCxnSpPr>
            <p:cNvPr id="41" name="Gerader Verbinder 40"/>
            <p:cNvCxnSpPr/>
            <p:nvPr/>
          </p:nvCxnSpPr>
          <p:spPr>
            <a:xfrm>
              <a:off x="4860987" y="5003407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>
              <a:off x="4860987" y="4676066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>
              <a:off x="4867870" y="5980933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/>
            <p:cNvCxnSpPr/>
            <p:nvPr/>
          </p:nvCxnSpPr>
          <p:spPr>
            <a:xfrm>
              <a:off x="4860987" y="5311965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Gerader Verbinder 45"/>
          <p:cNvCxnSpPr/>
          <p:nvPr/>
        </p:nvCxnSpPr>
        <p:spPr>
          <a:xfrm flipV="1">
            <a:off x="2908466" y="2623385"/>
            <a:ext cx="1326314" cy="30630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3553081" y="4157205"/>
            <a:ext cx="1080401" cy="1512562"/>
            <a:chOff x="5446340" y="2060848"/>
            <a:chExt cx="1440160" cy="2016224"/>
          </a:xfrm>
        </p:grpSpPr>
        <p:sp>
          <p:nvSpPr>
            <p:cNvPr id="15" name="Gefaltete Ecke 14"/>
            <p:cNvSpPr/>
            <p:nvPr/>
          </p:nvSpPr>
          <p:spPr>
            <a:xfrm>
              <a:off x="5446340" y="2060848"/>
              <a:ext cx="1440160" cy="2016224"/>
            </a:xfrm>
            <a:prstGeom prst="foldedCorner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983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571120" y="2205764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1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571120" y="2518527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2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71120" y="2841663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3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571120" y="3164799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4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571120" y="3498979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5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1473140" y="4201418"/>
            <a:ext cx="1080401" cy="1512562"/>
            <a:chOff x="5446340" y="2060848"/>
            <a:chExt cx="1440160" cy="2016224"/>
          </a:xfrm>
        </p:grpSpPr>
        <p:sp>
          <p:nvSpPr>
            <p:cNvPr id="22" name="Gefaltete Ecke 21"/>
            <p:cNvSpPr/>
            <p:nvPr/>
          </p:nvSpPr>
          <p:spPr>
            <a:xfrm>
              <a:off x="5446340" y="2060848"/>
              <a:ext cx="1440160" cy="2016224"/>
            </a:xfrm>
            <a:prstGeom prst="foldedCorner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983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571120" y="2205764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1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571120" y="2518527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2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71120" y="2841663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3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571120" y="3164799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4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5571120" y="3498979"/>
              <a:ext cx="1080120" cy="510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5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</p:grpSp>
      <p:cxnSp>
        <p:nvCxnSpPr>
          <p:cNvPr id="49" name="Gerader Verbinder 48"/>
          <p:cNvCxnSpPr/>
          <p:nvPr/>
        </p:nvCxnSpPr>
        <p:spPr>
          <a:xfrm>
            <a:off x="3050042" y="3855982"/>
            <a:ext cx="452257" cy="59637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/>
          <p:nvPr/>
        </p:nvCxnSpPr>
        <p:spPr>
          <a:xfrm flipH="1" flipV="1">
            <a:off x="1108203" y="3884274"/>
            <a:ext cx="287638" cy="509339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platzhalter 2"/>
          <p:cNvSpPr txBox="1">
            <a:spLocks/>
          </p:cNvSpPr>
          <p:nvPr/>
        </p:nvSpPr>
        <p:spPr>
          <a:xfrm>
            <a:off x="5868482" y="4018246"/>
            <a:ext cx="2471820" cy="13940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68598" tIns="34299" rIns="68598" bIns="34299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Decisions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are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only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transferred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to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higher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level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entities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if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they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cannot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be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(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better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)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performed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at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the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lower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level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.</a:t>
            </a:r>
          </a:p>
        </p:txBody>
      </p:sp>
      <p:sp>
        <p:nvSpPr>
          <p:cNvPr id="48" name="Titel 1"/>
          <p:cNvSpPr txBox="1">
            <a:spLocks/>
          </p:cNvSpPr>
          <p:nvPr/>
        </p:nvSpPr>
        <p:spPr>
          <a:xfrm>
            <a:off x="913449" y="274638"/>
            <a:ext cx="7317105" cy="1570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b="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de-AT" altLang="en-US" sz="3200" dirty="0"/>
              <a:t>Fehlende demokratische Organisation</a:t>
            </a:r>
            <a:r>
              <a:rPr lang="de-AT" altLang="en-US" sz="3200" dirty="0" smtClean="0"/>
              <a:t/>
            </a:r>
            <a:br>
              <a:rPr lang="de-AT" altLang="en-US" sz="3200" dirty="0" smtClean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2622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173" y="1484277"/>
            <a:ext cx="7532169" cy="648241"/>
          </a:xfrm>
        </p:spPr>
        <p:txBody>
          <a:bodyPr>
            <a:normAutofit/>
          </a:bodyPr>
          <a:lstStyle/>
          <a:p>
            <a:r>
              <a:rPr lang="de-DE" sz="2701" b="1" dirty="0" err="1"/>
              <a:t>From</a:t>
            </a:r>
            <a:r>
              <a:rPr lang="de-DE" sz="2701" b="1" dirty="0"/>
              <a:t> </a:t>
            </a:r>
            <a:r>
              <a:rPr lang="de-DE" sz="2701" b="1" dirty="0" err="1"/>
              <a:t>subsidiarity</a:t>
            </a:r>
            <a:r>
              <a:rPr lang="de-DE" sz="2701" b="1" dirty="0"/>
              <a:t> </a:t>
            </a:r>
            <a:r>
              <a:rPr lang="de-DE" sz="2701" b="1" dirty="0" err="1"/>
              <a:t>to</a:t>
            </a:r>
            <a:r>
              <a:rPr lang="de-DE" sz="2701" b="1" dirty="0"/>
              <a:t> </a:t>
            </a:r>
            <a:r>
              <a:rPr lang="de-DE" sz="2701" b="1" dirty="0" err="1"/>
              <a:t>network</a:t>
            </a:r>
            <a:r>
              <a:rPr lang="de-DE" sz="2701" b="1" dirty="0"/>
              <a:t> design - 2</a:t>
            </a:r>
            <a:endParaRPr lang="de-DE" sz="270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6173" y="2348599"/>
            <a:ext cx="6032710" cy="32412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Problems</a:t>
            </a:r>
            <a:r>
              <a:rPr lang="de-DE" b="1" dirty="0" smtClean="0"/>
              <a:t> 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Subsidiarity</a:t>
            </a:r>
            <a:r>
              <a:rPr lang="de-DE" b="1" dirty="0" smtClean="0"/>
              <a:t> </a:t>
            </a:r>
            <a:r>
              <a:rPr lang="de-DE" b="1" dirty="0" err="1" smtClean="0"/>
              <a:t>Principle</a:t>
            </a:r>
            <a:r>
              <a:rPr lang="de-DE" b="1" dirty="0" smtClean="0"/>
              <a:t> in Political Economy</a:t>
            </a:r>
            <a:endParaRPr lang="de-DE" b="1" dirty="0"/>
          </a:p>
        </p:txBody>
      </p:sp>
      <p:sp>
        <p:nvSpPr>
          <p:cNvPr id="51" name="Textplatzhalter 2"/>
          <p:cNvSpPr txBox="1">
            <a:spLocks/>
          </p:cNvSpPr>
          <p:nvPr/>
        </p:nvSpPr>
        <p:spPr>
          <a:xfrm>
            <a:off x="1276776" y="2780759"/>
            <a:ext cx="6158288" cy="1188441"/>
          </a:xfrm>
          <a:prstGeom prst="rect">
            <a:avLst/>
          </a:prstGeom>
        </p:spPr>
        <p:txBody>
          <a:bodyPr vert="horz" lIns="68598" tIns="34299" rIns="68598" bIns="34299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1.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Two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different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types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of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entities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:</a:t>
            </a:r>
          </a:p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	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Firms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: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maximize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profit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,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capital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accumulation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(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growth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)</a:t>
            </a:r>
          </a:p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		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side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constraint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: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reproduction</a:t>
            </a:r>
            <a:endParaRPr lang="de-DE" sz="1500" b="1" dirty="0">
              <a:solidFill>
                <a:srgbClr val="545454"/>
              </a:solidFill>
              <a:latin typeface="Century Gothic"/>
            </a:endParaRPr>
          </a:p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	Political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units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: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stabilize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reproduction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,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welfare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growth</a:t>
            </a:r>
            <a:endParaRPr lang="de-DE" sz="1500" b="1" dirty="0">
              <a:solidFill>
                <a:srgbClr val="545454"/>
              </a:solidFill>
              <a:latin typeface="Century Gothic"/>
            </a:endParaRPr>
          </a:p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		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side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constraint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: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finance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(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including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feasible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debt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)</a:t>
            </a:r>
          </a:p>
        </p:txBody>
      </p:sp>
      <p:sp>
        <p:nvSpPr>
          <p:cNvPr id="52" name="Textplatzhalter 2"/>
          <p:cNvSpPr txBox="1">
            <a:spLocks/>
          </p:cNvSpPr>
          <p:nvPr/>
        </p:nvSpPr>
        <p:spPr>
          <a:xfrm>
            <a:off x="1276776" y="4078186"/>
            <a:ext cx="6498176" cy="755336"/>
          </a:xfrm>
          <a:prstGeom prst="rect">
            <a:avLst/>
          </a:prstGeom>
        </p:spPr>
        <p:txBody>
          <a:bodyPr vert="horz" lIns="68598" tIns="34299" rIns="68598" bIns="34299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2. Time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horizons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of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feedback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loops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:</a:t>
            </a:r>
          </a:p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	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Firms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: Innovation-banking-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competion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-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cooperation-demand</a:t>
            </a:r>
            <a:endParaRPr lang="de-DE" sz="1500" b="1" dirty="0">
              <a:solidFill>
                <a:srgbClr val="545454"/>
              </a:solidFill>
              <a:latin typeface="Century Gothic"/>
            </a:endParaRPr>
          </a:p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	Political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units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: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Election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cycles</a:t>
            </a:r>
            <a:endParaRPr lang="de-DE" sz="150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53" name="Textplatzhalter 2"/>
          <p:cNvSpPr txBox="1">
            <a:spLocks/>
          </p:cNvSpPr>
          <p:nvPr/>
        </p:nvSpPr>
        <p:spPr>
          <a:xfrm>
            <a:off x="1276776" y="4929293"/>
            <a:ext cx="6498176" cy="755336"/>
          </a:xfrm>
          <a:prstGeom prst="rect">
            <a:avLst/>
          </a:prstGeom>
        </p:spPr>
        <p:txBody>
          <a:bodyPr vert="horz" lIns="68598" tIns="34299" rIns="68598" bIns="34299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3. Transnational Corporations versus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local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SMEs:</a:t>
            </a:r>
          </a:p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	Political Counterpart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of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TNCs?</a:t>
            </a:r>
          </a:p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	Political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units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as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mediators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between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TNCs </a:t>
            </a:r>
            <a:r>
              <a:rPr lang="de-DE" sz="1500" b="1" dirty="0" err="1">
                <a:solidFill>
                  <a:srgbClr val="545454"/>
                </a:solidFill>
                <a:latin typeface="Century Gothic"/>
              </a:rPr>
              <a:t>and</a:t>
            </a:r>
            <a:r>
              <a:rPr lang="de-DE" sz="1500" b="1" dirty="0">
                <a:solidFill>
                  <a:srgbClr val="545454"/>
                </a:solidFill>
                <a:latin typeface="Century Gothic"/>
              </a:rPr>
              <a:t> SMEs?</a:t>
            </a:r>
          </a:p>
        </p:txBody>
      </p:sp>
    </p:spTree>
    <p:extLst>
      <p:ext uri="{BB962C8B-B14F-4D97-AF65-F5344CB8AC3E}">
        <p14:creationId xmlns:p14="http://schemas.microsoft.com/office/powerpoint/2010/main" val="21135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173" y="1484277"/>
            <a:ext cx="7532169" cy="648241"/>
          </a:xfrm>
        </p:spPr>
        <p:txBody>
          <a:bodyPr>
            <a:normAutofit/>
          </a:bodyPr>
          <a:lstStyle/>
          <a:p>
            <a:r>
              <a:rPr lang="de-DE" sz="2701" b="1" dirty="0" err="1"/>
              <a:t>From</a:t>
            </a:r>
            <a:r>
              <a:rPr lang="de-DE" sz="2701" b="1" dirty="0"/>
              <a:t> </a:t>
            </a:r>
            <a:r>
              <a:rPr lang="de-DE" sz="2701" b="1" dirty="0" err="1"/>
              <a:t>subsidiarity</a:t>
            </a:r>
            <a:r>
              <a:rPr lang="de-DE" sz="2701" b="1" dirty="0"/>
              <a:t> </a:t>
            </a:r>
            <a:r>
              <a:rPr lang="de-DE" sz="2701" b="1" dirty="0" err="1"/>
              <a:t>to</a:t>
            </a:r>
            <a:r>
              <a:rPr lang="de-DE" sz="2701" b="1" dirty="0"/>
              <a:t> </a:t>
            </a:r>
            <a:r>
              <a:rPr lang="de-DE" sz="2701" b="1" dirty="0" err="1"/>
              <a:t>network</a:t>
            </a:r>
            <a:r>
              <a:rPr lang="de-DE" sz="2701" b="1" dirty="0"/>
              <a:t> design - 3</a:t>
            </a:r>
            <a:endParaRPr lang="de-DE" sz="270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6172" y="2253627"/>
            <a:ext cx="1677546" cy="365916"/>
          </a:xfrm>
        </p:spPr>
        <p:txBody>
          <a:bodyPr>
            <a:normAutofit/>
          </a:bodyPr>
          <a:lstStyle/>
          <a:p>
            <a:r>
              <a:rPr lang="de-DE" b="1" dirty="0" smtClean="0"/>
              <a:t>Network design</a:t>
            </a:r>
            <a:endParaRPr lang="de-DE" b="1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4731281" y="2352866"/>
            <a:ext cx="1080401" cy="1778395"/>
            <a:chOff x="5446340" y="2060848"/>
            <a:chExt cx="1440160" cy="2016224"/>
          </a:xfrm>
        </p:grpSpPr>
        <p:sp>
          <p:nvSpPr>
            <p:cNvPr id="7" name="Gefaltete Ecke 6"/>
            <p:cNvSpPr/>
            <p:nvPr/>
          </p:nvSpPr>
          <p:spPr>
            <a:xfrm>
              <a:off x="5446340" y="2060848"/>
              <a:ext cx="1440160" cy="2016224"/>
            </a:xfrm>
            <a:prstGeom prst="foldedCorner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983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571120" y="2205764"/>
              <a:ext cx="1080120" cy="434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1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571120" y="2518527"/>
              <a:ext cx="1080120" cy="434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2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571120" y="2841663"/>
              <a:ext cx="1080120" cy="434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3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571120" y="3164800"/>
              <a:ext cx="1080120" cy="434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4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571120" y="3498978"/>
              <a:ext cx="1080120" cy="434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983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AT" sz="1050" b="1" dirty="0" err="1">
                  <a:solidFill>
                    <a:srgbClr val="545454"/>
                  </a:solidFill>
                  <a:latin typeface="Century Gothic"/>
                </a:rPr>
                <a:t>Decision</a:t>
              </a:r>
              <a:r>
                <a:rPr lang="de-AT" sz="1050" b="1" dirty="0">
                  <a:solidFill>
                    <a:srgbClr val="545454"/>
                  </a:solidFill>
                  <a:latin typeface="Century Gothic"/>
                </a:rPr>
                <a:t> 5</a:t>
              </a:r>
              <a:endParaRPr lang="en-GB" sz="1050" b="1" dirty="0">
                <a:solidFill>
                  <a:srgbClr val="545454"/>
                </a:solidFill>
                <a:latin typeface="Century Gothic"/>
              </a:endParaRPr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1819297" y="2809362"/>
            <a:ext cx="972361" cy="3416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500" b="1" dirty="0">
                <a:solidFill>
                  <a:srgbClr val="545454"/>
                </a:solidFill>
                <a:latin typeface="Century Gothic"/>
              </a:rPr>
              <a:t>Entity 1</a:t>
            </a:r>
            <a:r>
              <a:rPr lang="de-AT" dirty="0">
                <a:solidFill>
                  <a:srgbClr val="545454"/>
                </a:solidFill>
                <a:latin typeface="Century Gothic"/>
              </a:rPr>
              <a:t> </a:t>
            </a:r>
            <a:endParaRPr lang="en-GB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6173" y="3480706"/>
            <a:ext cx="972361" cy="3416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500" b="1" dirty="0">
                <a:solidFill>
                  <a:srgbClr val="545454"/>
                </a:solidFill>
                <a:latin typeface="Century Gothic"/>
              </a:rPr>
              <a:t>Entity 2</a:t>
            </a:r>
            <a:r>
              <a:rPr lang="de-AT" dirty="0">
                <a:solidFill>
                  <a:srgbClr val="545454"/>
                </a:solidFill>
                <a:latin typeface="Century Gothic"/>
              </a:rPr>
              <a:t> </a:t>
            </a:r>
            <a:endParaRPr lang="en-GB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616917" y="3480239"/>
            <a:ext cx="972361" cy="3416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500" b="1" dirty="0">
                <a:solidFill>
                  <a:srgbClr val="545454"/>
                </a:solidFill>
                <a:latin typeface="Century Gothic"/>
              </a:rPr>
              <a:t>Entity 3</a:t>
            </a:r>
            <a:r>
              <a:rPr lang="de-AT" dirty="0">
                <a:solidFill>
                  <a:srgbClr val="545454"/>
                </a:solidFill>
                <a:latin typeface="Century Gothic"/>
              </a:rPr>
              <a:t> </a:t>
            </a:r>
            <a:endParaRPr lang="en-GB" dirty="0">
              <a:solidFill>
                <a:srgbClr val="545454"/>
              </a:solidFill>
              <a:latin typeface="Century Gothic"/>
            </a:endParaRPr>
          </a:p>
        </p:txBody>
      </p:sp>
      <p:cxnSp>
        <p:nvCxnSpPr>
          <p:cNvPr id="46" name="Gerader Verbinder 45"/>
          <p:cNvCxnSpPr/>
          <p:nvPr/>
        </p:nvCxnSpPr>
        <p:spPr>
          <a:xfrm flipV="1">
            <a:off x="2885267" y="2910945"/>
            <a:ext cx="1763132" cy="27686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efaltete Ecke 14"/>
          <p:cNvSpPr/>
          <p:nvPr/>
        </p:nvSpPr>
        <p:spPr>
          <a:xfrm>
            <a:off x="3542135" y="4229103"/>
            <a:ext cx="1080401" cy="1512562"/>
          </a:xfrm>
          <a:prstGeom prst="foldedCorne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983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646690" y="4268732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1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646690" y="4500554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2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646690" y="4742969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3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646690" y="4985384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4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646690" y="5236084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5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22" name="Gefaltete Ecke 21"/>
          <p:cNvSpPr/>
          <p:nvPr/>
        </p:nvSpPr>
        <p:spPr>
          <a:xfrm>
            <a:off x="1473140" y="4201417"/>
            <a:ext cx="1080401" cy="1588083"/>
          </a:xfrm>
          <a:prstGeom prst="foldedCorne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983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566750" y="4340191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1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566750" y="4551051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2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566750" y="4797904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3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566750" y="5044755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4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566750" y="5300044"/>
            <a:ext cx="81030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050" b="1" dirty="0" err="1">
                <a:solidFill>
                  <a:srgbClr val="545454"/>
                </a:solidFill>
                <a:latin typeface="Century Gothic"/>
              </a:rPr>
              <a:t>Decision</a:t>
            </a:r>
            <a:r>
              <a:rPr lang="de-AT" sz="1050" b="1" dirty="0">
                <a:solidFill>
                  <a:srgbClr val="545454"/>
                </a:solidFill>
                <a:latin typeface="Century Gothic"/>
              </a:rPr>
              <a:t> 5</a:t>
            </a:r>
            <a:endParaRPr lang="en-GB" sz="1050" b="1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58" name="Textplatzhalter 2"/>
          <p:cNvSpPr txBox="1">
            <a:spLocks/>
          </p:cNvSpPr>
          <p:nvPr/>
        </p:nvSpPr>
        <p:spPr>
          <a:xfrm>
            <a:off x="6329638" y="2664530"/>
            <a:ext cx="2471820" cy="11312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68598" tIns="34299" rIns="68598" bIns="34299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Decisions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 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become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 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transitory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 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negotiation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 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results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, 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agreed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 upon 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by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 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agents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 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with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 internal model-</a:t>
            </a:r>
            <a:r>
              <a:rPr lang="de-DE" sz="1500" b="1" dirty="0" err="1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building</a:t>
            </a:r>
            <a:r>
              <a:rPr lang="de-DE" sz="1500" b="1" dirty="0">
                <a:ln w="6350">
                  <a:noFill/>
                </a:ln>
                <a:solidFill>
                  <a:srgbClr val="0070C0"/>
                </a:solidFill>
                <a:latin typeface="Century Gothic"/>
              </a:rPr>
              <a:t>.</a:t>
            </a:r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791658" y="3190342"/>
            <a:ext cx="258384" cy="224280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flipV="1">
            <a:off x="1631312" y="3190342"/>
            <a:ext cx="260850" cy="235303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2001376" y="3664208"/>
            <a:ext cx="517861" cy="5080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>
            <a:off x="1042663" y="3901646"/>
            <a:ext cx="359691" cy="84106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>
            <a:off x="2988339" y="3909638"/>
            <a:ext cx="503260" cy="76580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1566749" y="5470868"/>
            <a:ext cx="41549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dirty="0">
                <a:solidFill>
                  <a:srgbClr val="545454"/>
                </a:solidFill>
                <a:latin typeface="Century Gothic"/>
              </a:rPr>
              <a:t>…</a:t>
            </a:r>
            <a:endParaRPr lang="en-GB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4824890" y="3741606"/>
            <a:ext cx="41549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dirty="0">
                <a:solidFill>
                  <a:srgbClr val="545454"/>
                </a:solidFill>
                <a:latin typeface="Century Gothic"/>
              </a:rPr>
              <a:t>…</a:t>
            </a:r>
            <a:endParaRPr lang="en-GB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3636650" y="5387930"/>
            <a:ext cx="41549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dirty="0">
                <a:solidFill>
                  <a:srgbClr val="545454"/>
                </a:solidFill>
                <a:latin typeface="Century Gothic"/>
              </a:rPr>
              <a:t>…</a:t>
            </a:r>
            <a:endParaRPr lang="en-GB" dirty="0">
              <a:solidFill>
                <a:srgbClr val="545454"/>
              </a:solidFill>
              <a:latin typeface="Century Gothic"/>
            </a:endParaRPr>
          </a:p>
        </p:txBody>
      </p:sp>
      <p:sp>
        <p:nvSpPr>
          <p:cNvPr id="70" name="Textplatzhalter 2"/>
          <p:cNvSpPr txBox="1">
            <a:spLocks/>
          </p:cNvSpPr>
          <p:nvPr/>
        </p:nvSpPr>
        <p:spPr>
          <a:xfrm>
            <a:off x="5611129" y="4537547"/>
            <a:ext cx="3166267" cy="98115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68598" tIns="34299" rIns="68598" bIns="34299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983" fontAlgn="auto">
              <a:spcAft>
                <a:spcPts val="0"/>
              </a:spcAft>
              <a:buClr>
                <a:srgbClr val="545454"/>
              </a:buClr>
            </a:pP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Network (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re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-)design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is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supported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by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agent-based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simulation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in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evolutionary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political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economy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Century Gothic"/>
              </a:rPr>
              <a:t>approaches</a:t>
            </a:r>
            <a:r>
              <a:rPr lang="de-DE" sz="1500" b="1" dirty="0">
                <a:solidFill>
                  <a:srgbClr val="FF0000"/>
                </a:solidFill>
                <a:latin typeface="Century Gothic"/>
              </a:rPr>
              <a:t>.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404481" y="2478945"/>
            <a:ext cx="972361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350" b="1" dirty="0">
                <a:solidFill>
                  <a:srgbClr val="545454"/>
                </a:solidFill>
                <a:latin typeface="Century Gothic"/>
              </a:rPr>
              <a:t>Internal Model</a:t>
            </a:r>
            <a:endParaRPr lang="en-GB" sz="1350" b="1" dirty="0">
              <a:solidFill>
                <a:srgbClr val="545454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9122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4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333" y="1988840"/>
            <a:ext cx="7317105" cy="1224134"/>
          </a:xfrm>
        </p:spPr>
        <p:txBody>
          <a:bodyPr>
            <a:normAutofit/>
          </a:bodyPr>
          <a:lstStyle/>
          <a:p>
            <a:r>
              <a:rPr lang="de-AT" sz="2400" b="1" dirty="0" smtClean="0"/>
              <a:t>Josef Schumpeter</a:t>
            </a:r>
            <a:r>
              <a:rPr lang="de-AT" sz="2400" dirty="0" smtClean="0"/>
              <a:t>: Die Vision ist für die Organisation der politisch-ökonomischen Aktivitäten unverzichtbar!</a:t>
            </a:r>
            <a:endParaRPr lang="de-AT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5891331" cy="1440160"/>
          </a:xfrm>
        </p:spPr>
        <p:txBody>
          <a:bodyPr>
            <a:normAutofit/>
          </a:bodyPr>
          <a:lstStyle/>
          <a:p>
            <a:pPr algn="ctr"/>
            <a:r>
              <a:rPr lang="de-AT" sz="4000" b="1" dirty="0"/>
              <a:t>Notwendigkeit eines visionären Zieles</a:t>
            </a:r>
          </a:p>
          <a:p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25333" y="3573016"/>
            <a:ext cx="7317105" cy="122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b="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AT" sz="2400" b="1" dirty="0" smtClean="0"/>
              <a:t>Aber - T.W. Adorno</a:t>
            </a:r>
            <a:r>
              <a:rPr lang="de-AT" sz="2400" dirty="0" smtClean="0"/>
              <a:t>: Die Vision erarbeitet sich ihre begriffe kontinuierlich an den praktischen Widersprüchen!</a:t>
            </a:r>
            <a:endParaRPr lang="de-AT" sz="24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411760" y="5013176"/>
            <a:ext cx="4466747" cy="9484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b="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de-AT" sz="2400" b="1" dirty="0">
                <a:solidFill>
                  <a:srgbClr val="FF0000"/>
                </a:solidFill>
              </a:rPr>
              <a:t>Notwendigkeit </a:t>
            </a:r>
            <a:r>
              <a:rPr lang="de-AT" sz="2400" b="1" dirty="0" smtClean="0">
                <a:solidFill>
                  <a:srgbClr val="FF0000"/>
                </a:solidFill>
              </a:rPr>
              <a:t>konkreter Politikvorschläge</a:t>
            </a:r>
            <a:endParaRPr lang="de-AT" sz="2400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35696" y="5233474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2700" b="1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2700" dirty="0">
              <a:solidFill>
                <a:srgbClr val="FF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872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z="4000" dirty="0" smtClean="0"/>
              <a:t>Immigration</a:t>
            </a:r>
            <a:endParaRPr lang="en-GB" altLang="en-US" sz="4000" dirty="0" smtClean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899592" y="1565343"/>
            <a:ext cx="78502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err="1" smtClean="0"/>
              <a:t>Strict</a:t>
            </a:r>
            <a:r>
              <a:rPr lang="de-AT" altLang="en-US" sz="2400" dirty="0" smtClean="0"/>
              <a:t>, </a:t>
            </a:r>
            <a:r>
              <a:rPr lang="de-AT" altLang="en-US" sz="2400" dirty="0" err="1" smtClean="0"/>
              <a:t>unified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and</a:t>
            </a:r>
            <a:r>
              <a:rPr lang="de-AT" altLang="en-US" sz="2400" dirty="0" smtClean="0"/>
              <a:t> </a:t>
            </a:r>
            <a:r>
              <a:rPr lang="de-AT" altLang="en-US" sz="2400" i="1" dirty="0" err="1" smtClean="0"/>
              <a:t>humanitarian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procedures</a:t>
            </a:r>
            <a:r>
              <a:rPr lang="de-AT" altLang="en-US" sz="2400" dirty="0" smtClean="0"/>
              <a:t> at </a:t>
            </a:r>
            <a:r>
              <a:rPr lang="de-AT" altLang="en-US" sz="2400" dirty="0" err="1" smtClean="0"/>
              <a:t>Europe‘s</a:t>
            </a:r>
            <a:endParaRPr lang="de-AT" altLang="en-US" sz="2400" dirty="0" smtClean="0"/>
          </a:p>
          <a:p>
            <a:pPr eaLnBrk="1" hangingPunct="1"/>
            <a:r>
              <a:rPr lang="de-AT" altLang="en-US" sz="2400" dirty="0" smtClean="0"/>
              <a:t>Southern </a:t>
            </a:r>
            <a:r>
              <a:rPr lang="de-AT" altLang="en-US" sz="2400" dirty="0" err="1" smtClean="0"/>
              <a:t>borderline</a:t>
            </a:r>
            <a:r>
              <a:rPr lang="de-AT" altLang="en-US" sz="2400" dirty="0" smtClean="0"/>
              <a:t>.</a:t>
            </a:r>
            <a:endParaRPr lang="en-GB" alt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139009" y="5229200"/>
            <a:ext cx="6865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Support </a:t>
            </a:r>
            <a:r>
              <a:rPr lang="de-AT" dirty="0" err="1" smtClean="0"/>
              <a:t>for</a:t>
            </a:r>
            <a:r>
              <a:rPr lang="de-AT" dirty="0" smtClean="0"/>
              <a:t> anti-</a:t>
            </a:r>
            <a:r>
              <a:rPr lang="de-AT" dirty="0" err="1" smtClean="0"/>
              <a:t>religious</a:t>
            </a:r>
            <a:r>
              <a:rPr lang="de-AT" dirty="0" smtClean="0"/>
              <a:t>, </a:t>
            </a:r>
            <a:r>
              <a:rPr lang="de-AT" dirty="0" err="1" smtClean="0"/>
              <a:t>enlightenment-oriented</a:t>
            </a:r>
            <a:r>
              <a:rPr lang="de-AT" dirty="0" smtClean="0"/>
              <a:t> </a:t>
            </a:r>
            <a:r>
              <a:rPr lang="de-AT" dirty="0" err="1" smtClean="0"/>
              <a:t>elites</a:t>
            </a:r>
            <a:r>
              <a:rPr lang="de-AT" dirty="0"/>
              <a:t> </a:t>
            </a:r>
            <a:r>
              <a:rPr lang="de-AT" dirty="0" smtClean="0"/>
              <a:t>– </a:t>
            </a:r>
            <a:r>
              <a:rPr lang="de-AT" dirty="0" err="1" smtClean="0"/>
              <a:t>student</a:t>
            </a:r>
            <a:r>
              <a:rPr lang="de-AT" dirty="0" smtClean="0"/>
              <a:t> </a:t>
            </a:r>
          </a:p>
          <a:p>
            <a:r>
              <a:rPr lang="de-AT" dirty="0"/>
              <a:t> </a:t>
            </a:r>
            <a:r>
              <a:rPr lang="de-AT" dirty="0" smtClean="0"/>
              <a:t>     </a:t>
            </a:r>
            <a:r>
              <a:rPr lang="de-AT" dirty="0" err="1" smtClean="0"/>
              <a:t>exchange</a:t>
            </a:r>
            <a:r>
              <a:rPr lang="de-AT" dirty="0" smtClean="0"/>
              <a:t> </a:t>
            </a:r>
            <a:r>
              <a:rPr lang="de-AT" dirty="0" err="1" smtClean="0"/>
              <a:t>programs</a:t>
            </a:r>
            <a:r>
              <a:rPr lang="de-AT" dirty="0" smtClean="0"/>
              <a:t> (</a:t>
            </a:r>
            <a:r>
              <a:rPr lang="de-AT" dirty="0" err="1" smtClean="0"/>
              <a:t>training</a:t>
            </a:r>
            <a:r>
              <a:rPr lang="de-AT" dirty="0" smtClean="0"/>
              <a:t> in </a:t>
            </a:r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innovation</a:t>
            </a:r>
            <a:r>
              <a:rPr lang="de-AT" dirty="0" smtClean="0"/>
              <a:t>). 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1139009" y="4710660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Immediate </a:t>
            </a:r>
            <a:r>
              <a:rPr lang="de-AT" dirty="0" err="1" smtClean="0"/>
              <a:t>stop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exports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European </a:t>
            </a:r>
            <a:r>
              <a:rPr lang="de-AT" dirty="0" err="1" smtClean="0"/>
              <a:t>weapons</a:t>
            </a:r>
            <a:r>
              <a:rPr lang="de-AT" dirty="0" smtClean="0"/>
              <a:t> </a:t>
            </a:r>
            <a:r>
              <a:rPr lang="de-AT" dirty="0" err="1" smtClean="0"/>
              <a:t>industries</a:t>
            </a:r>
            <a:r>
              <a:rPr lang="de-AT" dirty="0" smtClean="0"/>
              <a:t>.</a:t>
            </a:r>
            <a:endParaRPr lang="en-GB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899592" y="2697208"/>
            <a:ext cx="76017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err="1" smtClean="0"/>
              <a:t>Additionally</a:t>
            </a:r>
            <a:r>
              <a:rPr lang="de-AT" altLang="en-US" sz="2400" dirty="0" smtClean="0"/>
              <a:t> a </a:t>
            </a:r>
            <a:r>
              <a:rPr lang="de-AT" altLang="en-US" sz="2400" dirty="0" err="1" smtClean="0"/>
              <a:t>positively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oriented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co</a:t>
            </a:r>
            <a:r>
              <a:rPr lang="de-AT" altLang="en-US" sz="2400" dirty="0" smtClean="0"/>
              <a:t>-operation </a:t>
            </a:r>
            <a:r>
              <a:rPr lang="de-AT" altLang="en-US" sz="2400" dirty="0" err="1" smtClean="0"/>
              <a:t>program</a:t>
            </a:r>
            <a:endParaRPr lang="de-AT" altLang="en-US" sz="2400" dirty="0" smtClean="0"/>
          </a:p>
          <a:p>
            <a:pPr eaLnBrk="1" hangingPunct="1"/>
            <a:r>
              <a:rPr lang="de-AT" altLang="en-US" sz="2400" dirty="0" err="1"/>
              <a:t>w</a:t>
            </a:r>
            <a:r>
              <a:rPr lang="de-AT" altLang="en-US" sz="2400" dirty="0" err="1" smtClean="0"/>
              <a:t>ith</a:t>
            </a:r>
            <a:r>
              <a:rPr lang="de-AT" altLang="en-US" sz="2400" dirty="0" smtClean="0"/>
              <a:t> African </a:t>
            </a:r>
            <a:r>
              <a:rPr lang="de-AT" altLang="en-US" sz="2400" dirty="0" err="1" smtClean="0"/>
              <a:t>populations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to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help</a:t>
            </a:r>
            <a:r>
              <a:rPr lang="de-AT" altLang="en-US" sz="2400" dirty="0" smtClean="0"/>
              <a:t> European TNCs </a:t>
            </a:r>
            <a:r>
              <a:rPr lang="de-AT" altLang="en-US" sz="2400" dirty="0" err="1" smtClean="0"/>
              <a:t>to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 err="1" smtClean="0"/>
              <a:t>produce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for</a:t>
            </a:r>
            <a:r>
              <a:rPr lang="de-AT" altLang="en-US" sz="2400" dirty="0" smtClean="0"/>
              <a:t> African </a:t>
            </a:r>
            <a:r>
              <a:rPr lang="de-AT" altLang="en-US" sz="2400" dirty="0" err="1" smtClean="0"/>
              <a:t>consumers</a:t>
            </a:r>
            <a:r>
              <a:rPr lang="de-AT" altLang="en-US" sz="2400" dirty="0" smtClean="0"/>
              <a:t> (</a:t>
            </a:r>
            <a:r>
              <a:rPr lang="de-AT" altLang="en-US" sz="2400" dirty="0" err="1" smtClean="0"/>
              <a:t>pilote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project</a:t>
            </a:r>
            <a:r>
              <a:rPr lang="de-AT" altLang="en-US" sz="2400" dirty="0" smtClean="0"/>
              <a:t> Europe).</a:t>
            </a:r>
            <a:endParaRPr lang="en-GB" altLang="en-US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976896" y="419212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Recommendations</a:t>
            </a:r>
            <a:r>
              <a:rPr lang="de-AT" dirty="0" smtClean="0"/>
              <a:t>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18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mtClean="0"/>
              <a:t>Unemployment</a:t>
            </a:r>
            <a:endParaRPr lang="en-GB" altLang="en-US" smtClean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971550" y="1700213"/>
            <a:ext cx="301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b="1" dirty="0" err="1"/>
              <a:t>Two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lines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of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attack</a:t>
            </a:r>
            <a:r>
              <a:rPr lang="de-AT" altLang="en-US" sz="2400" b="1" dirty="0"/>
              <a:t>:</a:t>
            </a:r>
            <a:endParaRPr lang="en-GB" altLang="en-US" sz="2400" b="1" dirty="0"/>
          </a:p>
        </p:txBody>
      </p:sp>
      <p:sp>
        <p:nvSpPr>
          <p:cNvPr id="7172" name="Textfeld 5"/>
          <p:cNvSpPr txBox="1">
            <a:spLocks noChangeArrowheads="1"/>
          </p:cNvSpPr>
          <p:nvPr/>
        </p:nvSpPr>
        <p:spPr bwMode="auto">
          <a:xfrm>
            <a:off x="1905000" y="4070350"/>
            <a:ext cx="6115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b="1" dirty="0" err="1"/>
              <a:t>Extend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employment</a:t>
            </a:r>
            <a:r>
              <a:rPr lang="de-AT" altLang="en-US" sz="2400" b="1" dirty="0"/>
              <a:t> in </a:t>
            </a:r>
            <a:r>
              <a:rPr lang="de-AT" altLang="en-US" sz="2400" b="1" dirty="0" err="1"/>
              <a:t>the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public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sector</a:t>
            </a:r>
            <a:endParaRPr lang="en-GB" altLang="en-US" sz="2400" b="1" dirty="0"/>
          </a:p>
        </p:txBody>
      </p:sp>
      <p:sp>
        <p:nvSpPr>
          <p:cNvPr id="7173" name="Textfeld 6"/>
          <p:cNvSpPr txBox="1">
            <a:spLocks noChangeArrowheads="1"/>
          </p:cNvSpPr>
          <p:nvPr/>
        </p:nvSpPr>
        <p:spPr bwMode="auto">
          <a:xfrm>
            <a:off x="1908175" y="2349500"/>
            <a:ext cx="4594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b="1" dirty="0" err="1"/>
              <a:t>Reduce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weekly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working</a:t>
            </a:r>
            <a:r>
              <a:rPr lang="de-AT" altLang="en-US" sz="2400" b="1" dirty="0"/>
              <a:t> </a:t>
            </a:r>
            <a:r>
              <a:rPr lang="de-AT" altLang="en-US" sz="2400" b="1" dirty="0" err="1"/>
              <a:t>hours</a:t>
            </a:r>
            <a:endParaRPr lang="en-GB" altLang="en-US" sz="2400" b="1" dirty="0"/>
          </a:p>
        </p:txBody>
      </p:sp>
      <p:sp>
        <p:nvSpPr>
          <p:cNvPr id="7174" name="Textfeld 8"/>
          <p:cNvSpPr txBox="1">
            <a:spLocks noChangeArrowheads="1"/>
          </p:cNvSpPr>
          <p:nvPr/>
        </p:nvSpPr>
        <p:spPr bwMode="auto">
          <a:xfrm>
            <a:off x="2333625" y="2908300"/>
            <a:ext cx="59801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dirty="0" err="1"/>
              <a:t>From</a:t>
            </a:r>
            <a:r>
              <a:rPr lang="de-AT" altLang="en-US" dirty="0"/>
              <a:t> 40h/</a:t>
            </a:r>
            <a:r>
              <a:rPr lang="de-AT" altLang="en-US" dirty="0" err="1"/>
              <a:t>week</a:t>
            </a:r>
            <a:r>
              <a:rPr lang="de-AT" altLang="en-US" dirty="0"/>
              <a:t> </a:t>
            </a:r>
            <a:r>
              <a:rPr lang="de-AT" altLang="en-US" dirty="0" err="1"/>
              <a:t>to</a:t>
            </a:r>
            <a:r>
              <a:rPr lang="de-AT" altLang="en-US" dirty="0"/>
              <a:t> 30h/</a:t>
            </a:r>
            <a:r>
              <a:rPr lang="de-AT" altLang="en-US" dirty="0" err="1"/>
              <a:t>week</a:t>
            </a:r>
            <a:r>
              <a:rPr lang="de-AT" altLang="en-US" dirty="0"/>
              <a:t> in 2020: plus 34 </a:t>
            </a:r>
            <a:r>
              <a:rPr lang="de-AT" altLang="en-US" dirty="0" err="1"/>
              <a:t>million</a:t>
            </a:r>
            <a:r>
              <a:rPr lang="de-AT" altLang="en-US" dirty="0"/>
              <a:t> </a:t>
            </a:r>
            <a:r>
              <a:rPr lang="de-AT" altLang="en-US" dirty="0" err="1"/>
              <a:t>jobs</a:t>
            </a:r>
            <a:endParaRPr lang="de-AT" altLang="en-US" dirty="0"/>
          </a:p>
          <a:p>
            <a:pPr eaLnBrk="1" hangingPunct="1"/>
            <a:r>
              <a:rPr lang="de-AT" altLang="en-US" dirty="0"/>
              <a:t>			</a:t>
            </a:r>
            <a:r>
              <a:rPr lang="de-AT" altLang="en-US" dirty="0" err="1"/>
              <a:t>for</a:t>
            </a:r>
            <a:r>
              <a:rPr lang="de-AT" altLang="en-US" dirty="0"/>
              <a:t> 43 </a:t>
            </a:r>
            <a:r>
              <a:rPr lang="de-AT" altLang="en-US" dirty="0" err="1"/>
              <a:t>million</a:t>
            </a:r>
            <a:r>
              <a:rPr lang="de-AT" altLang="en-US" dirty="0"/>
              <a:t> </a:t>
            </a:r>
            <a:r>
              <a:rPr lang="de-AT" altLang="en-US" dirty="0" err="1"/>
              <a:t>unemployed</a:t>
            </a:r>
            <a:r>
              <a:rPr lang="de-AT" altLang="en-US" dirty="0"/>
              <a:t> </a:t>
            </a:r>
            <a:endParaRPr lang="en-GB" altLang="en-US" dirty="0"/>
          </a:p>
        </p:txBody>
      </p:sp>
      <p:sp>
        <p:nvSpPr>
          <p:cNvPr id="7175" name="Textfeld 9"/>
          <p:cNvSpPr txBox="1">
            <a:spLocks noChangeArrowheads="1"/>
          </p:cNvSpPr>
          <p:nvPr/>
        </p:nvSpPr>
        <p:spPr bwMode="auto">
          <a:xfrm>
            <a:off x="2700338" y="4724400"/>
            <a:ext cx="5262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dirty="0" err="1"/>
              <a:t>Restore</a:t>
            </a:r>
            <a:r>
              <a:rPr lang="de-AT" altLang="en-US" dirty="0"/>
              <a:t> </a:t>
            </a:r>
            <a:r>
              <a:rPr lang="de-AT" altLang="en-US" dirty="0" err="1"/>
              <a:t>the</a:t>
            </a:r>
            <a:r>
              <a:rPr lang="de-AT" altLang="en-US" dirty="0"/>
              <a:t> </a:t>
            </a:r>
            <a:r>
              <a:rPr lang="de-AT" altLang="en-US" dirty="0" err="1"/>
              <a:t>long</a:t>
            </a:r>
            <a:r>
              <a:rPr lang="de-AT" altLang="en-US" dirty="0"/>
              <a:t>-run </a:t>
            </a:r>
            <a:r>
              <a:rPr lang="de-AT" altLang="en-US" dirty="0" err="1"/>
              <a:t>trend</a:t>
            </a:r>
            <a:r>
              <a:rPr lang="de-AT" altLang="en-US" dirty="0"/>
              <a:t> </a:t>
            </a:r>
            <a:r>
              <a:rPr lang="de-AT" altLang="en-US" dirty="0" err="1"/>
              <a:t>to</a:t>
            </a:r>
            <a:r>
              <a:rPr lang="de-AT" altLang="en-US" dirty="0"/>
              <a:t> </a:t>
            </a:r>
            <a:r>
              <a:rPr lang="de-AT" altLang="en-US" dirty="0" err="1"/>
              <a:t>more</a:t>
            </a:r>
            <a:r>
              <a:rPr lang="de-AT" altLang="en-US" dirty="0"/>
              <a:t> </a:t>
            </a:r>
            <a:r>
              <a:rPr lang="de-AT" altLang="en-US" dirty="0" err="1"/>
              <a:t>infrastructure</a:t>
            </a:r>
            <a:r>
              <a:rPr lang="de-AT" altLang="en-US" dirty="0"/>
              <a:t>: </a:t>
            </a:r>
          </a:p>
          <a:p>
            <a:pPr eaLnBrk="1" hangingPunct="1"/>
            <a:r>
              <a:rPr lang="de-AT" altLang="en-US" dirty="0"/>
              <a:t>		</a:t>
            </a:r>
            <a:r>
              <a:rPr lang="de-AT" altLang="en-US" dirty="0" smtClean="0"/>
              <a:t>plus 9 </a:t>
            </a:r>
            <a:r>
              <a:rPr lang="de-AT" altLang="en-US" dirty="0" err="1" smtClean="0"/>
              <a:t>million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jobs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necessary</a:t>
            </a:r>
            <a:endParaRPr lang="en-GB" alt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2540037" y="5394153"/>
            <a:ext cx="5775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average</a:t>
            </a:r>
            <a:r>
              <a:rPr lang="de-AT" dirty="0" smtClean="0"/>
              <a:t> EU wage (38K €) </a:t>
            </a:r>
            <a:r>
              <a:rPr lang="de-AT" dirty="0" err="1" smtClean="0"/>
              <a:t>approximately</a:t>
            </a:r>
            <a:r>
              <a:rPr lang="de-AT" dirty="0" smtClean="0"/>
              <a:t> 2.4%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</a:p>
          <a:p>
            <a:r>
              <a:rPr lang="de-AT" dirty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current</a:t>
            </a:r>
            <a:r>
              <a:rPr lang="de-AT" dirty="0" smtClean="0"/>
              <a:t> EU GDP (14000 </a:t>
            </a:r>
            <a:r>
              <a:rPr lang="de-AT" dirty="0" err="1" smtClean="0"/>
              <a:t>bill</a:t>
            </a:r>
            <a:r>
              <a:rPr lang="de-AT" dirty="0" smtClean="0"/>
              <a:t> €)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necessary</a:t>
            </a:r>
            <a:r>
              <a:rPr lang="de-AT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z="4000" dirty="0" smtClean="0"/>
              <a:t>Environmental Limits</a:t>
            </a:r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884933" y="1389798"/>
            <a:ext cx="72587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smtClean="0"/>
              <a:t>Research in </a:t>
            </a:r>
            <a:r>
              <a:rPr lang="de-AT" altLang="en-US" sz="2400" dirty="0" err="1" smtClean="0"/>
              <a:t>new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energy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producing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and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preserving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 err="1" smtClean="0"/>
              <a:t>technologies</a:t>
            </a:r>
            <a:r>
              <a:rPr lang="de-AT" altLang="en-US" sz="2400" dirty="0" smtClean="0"/>
              <a:t> (</a:t>
            </a:r>
            <a:r>
              <a:rPr lang="de-AT" altLang="en-US" sz="2400" dirty="0" err="1" smtClean="0"/>
              <a:t>excluding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nuclear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energy</a:t>
            </a:r>
            <a:r>
              <a:rPr lang="de-AT" altLang="en-US" sz="2400" dirty="0" smtClean="0"/>
              <a:t>) </a:t>
            </a:r>
            <a:r>
              <a:rPr lang="de-AT" altLang="en-US" sz="2400" dirty="0" err="1" smtClean="0"/>
              <a:t>to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enable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 err="1" smtClean="0"/>
              <a:t>Europe‘s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energy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independence</a:t>
            </a:r>
            <a:r>
              <a:rPr lang="de-AT" altLang="en-US" sz="2400" dirty="0" smtClean="0"/>
              <a:t>.</a:t>
            </a:r>
            <a:endParaRPr lang="en-GB" alt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139009" y="5229200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Reassessment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transport</a:t>
            </a:r>
            <a:r>
              <a:rPr lang="de-AT" dirty="0" smtClean="0"/>
              <a:t> </a:t>
            </a:r>
            <a:r>
              <a:rPr lang="de-AT" dirty="0" err="1" smtClean="0"/>
              <a:t>systems</a:t>
            </a:r>
            <a:r>
              <a:rPr lang="de-AT" dirty="0" smtClean="0"/>
              <a:t>, </a:t>
            </a:r>
            <a:r>
              <a:rPr lang="de-AT" dirty="0" err="1" smtClean="0"/>
              <a:t>communication</a:t>
            </a:r>
            <a:r>
              <a:rPr lang="de-AT" dirty="0" smtClean="0"/>
              <a:t> </a:t>
            </a:r>
            <a:r>
              <a:rPr lang="de-AT" dirty="0" err="1" smtClean="0"/>
              <a:t>systems</a:t>
            </a:r>
            <a:r>
              <a:rPr lang="de-AT" dirty="0" smtClean="0"/>
              <a:t> (</a:t>
            </a:r>
            <a:r>
              <a:rPr lang="de-AT" dirty="0" err="1" smtClean="0"/>
              <a:t>information</a:t>
            </a:r>
            <a:endParaRPr lang="de-AT" dirty="0" smtClean="0"/>
          </a:p>
          <a:p>
            <a:r>
              <a:rPr lang="de-AT" dirty="0" smtClean="0"/>
              <a:t> </a:t>
            </a:r>
            <a:r>
              <a:rPr lang="de-AT" dirty="0" err="1" smtClean="0"/>
              <a:t>pollution</a:t>
            </a:r>
            <a:r>
              <a:rPr lang="de-AT" dirty="0" smtClean="0"/>
              <a:t>) </a:t>
            </a:r>
            <a:r>
              <a:rPr lang="de-AT" dirty="0" err="1" smtClean="0"/>
              <a:t>and</a:t>
            </a:r>
            <a:r>
              <a:rPr lang="de-AT" dirty="0" smtClean="0"/>
              <a:t> real </a:t>
            </a:r>
            <a:r>
              <a:rPr lang="de-AT" dirty="0" err="1" smtClean="0"/>
              <a:t>estate</a:t>
            </a:r>
            <a:r>
              <a:rPr lang="de-AT" dirty="0" smtClean="0"/>
              <a:t> </a:t>
            </a:r>
            <a:r>
              <a:rPr lang="de-AT" dirty="0" err="1" smtClean="0"/>
              <a:t>allocation</a:t>
            </a:r>
            <a:r>
              <a:rPr lang="de-AT" dirty="0" smtClean="0"/>
              <a:t> </a:t>
            </a:r>
            <a:r>
              <a:rPr lang="de-AT" dirty="0" err="1" smtClean="0"/>
              <a:t>mechanisms</a:t>
            </a:r>
            <a:r>
              <a:rPr lang="de-AT" dirty="0" smtClean="0"/>
              <a:t>. 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1139009" y="4710660"/>
            <a:ext cx="4665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reversal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German „Energiewende“.</a:t>
            </a:r>
            <a:endParaRPr lang="en-GB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884933" y="2790959"/>
            <a:ext cx="76466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err="1" smtClean="0"/>
              <a:t>Active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and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conscious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new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culture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development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that</a:t>
            </a:r>
            <a:endParaRPr lang="de-AT" altLang="en-US" sz="2400" dirty="0" smtClean="0"/>
          </a:p>
          <a:p>
            <a:pPr eaLnBrk="1" hangingPunct="1"/>
            <a:r>
              <a:rPr lang="de-AT" altLang="en-US" sz="2400" dirty="0" err="1" smtClean="0"/>
              <a:t>reduces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alienation</a:t>
            </a:r>
            <a:r>
              <a:rPr lang="de-AT" altLang="en-US" sz="2400" dirty="0" smtClean="0"/>
              <a:t> (e.g. </a:t>
            </a:r>
            <a:r>
              <a:rPr lang="de-AT" altLang="en-US" sz="2400" dirty="0" err="1" smtClean="0"/>
              <a:t>excessive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food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or</a:t>
            </a:r>
            <a:r>
              <a:rPr lang="de-AT" altLang="en-US" sz="2400" dirty="0" smtClean="0"/>
              <a:t> info-trash </a:t>
            </a:r>
          </a:p>
          <a:p>
            <a:pPr eaLnBrk="1" hangingPunct="1"/>
            <a:r>
              <a:rPr lang="de-AT" altLang="en-US" sz="2400" dirty="0" err="1"/>
              <a:t>c</a:t>
            </a:r>
            <a:r>
              <a:rPr lang="de-AT" altLang="en-US" sz="2400" dirty="0" err="1" smtClean="0"/>
              <a:t>onsumption</a:t>
            </a:r>
            <a:r>
              <a:rPr lang="de-AT" altLang="en-US" sz="2400" dirty="0" smtClean="0"/>
              <a:t>): a </a:t>
            </a:r>
            <a:r>
              <a:rPr lang="de-AT" altLang="en-US" sz="2400" dirty="0" err="1" smtClean="0"/>
              <a:t>pivotal</a:t>
            </a:r>
            <a:r>
              <a:rPr lang="de-AT" altLang="en-US" sz="2400" dirty="0" smtClean="0"/>
              <a:t>  </a:t>
            </a:r>
            <a:r>
              <a:rPr lang="de-AT" altLang="en-US" sz="2400" dirty="0" err="1" smtClean="0"/>
              <a:t>part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of</a:t>
            </a:r>
            <a:r>
              <a:rPr lang="de-AT" altLang="en-US" sz="2400" dirty="0" smtClean="0"/>
              <a:t> a </a:t>
            </a:r>
            <a:r>
              <a:rPr lang="de-AT" altLang="en-US" sz="2400" dirty="0" err="1" smtClean="0"/>
              <a:t>pilote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project</a:t>
            </a:r>
            <a:r>
              <a:rPr lang="de-AT" altLang="en-US" sz="2400" dirty="0" smtClean="0"/>
              <a:t> Europe.</a:t>
            </a:r>
            <a:endParaRPr lang="en-GB" altLang="en-US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976896" y="419212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Recommendations</a:t>
            </a:r>
            <a:r>
              <a:rPr lang="de-AT" dirty="0" smtClean="0"/>
              <a:t>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79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6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z="4000" dirty="0" smtClean="0"/>
              <a:t>Capital </a:t>
            </a:r>
            <a:r>
              <a:rPr lang="de-AT" altLang="en-US" sz="4000" dirty="0" err="1" smtClean="0"/>
              <a:t>Accumulation</a:t>
            </a:r>
            <a:r>
              <a:rPr lang="de-AT" altLang="en-US" sz="4000" dirty="0" smtClean="0"/>
              <a:t> (“</a:t>
            </a:r>
            <a:r>
              <a:rPr lang="de-AT" altLang="en-US" sz="4000" dirty="0" err="1" smtClean="0"/>
              <a:t>growth</a:t>
            </a:r>
            <a:r>
              <a:rPr lang="de-AT" altLang="en-US" sz="4000" dirty="0" smtClean="0"/>
              <a:t>“)</a:t>
            </a:r>
            <a:endParaRPr lang="en-GB" altLang="en-US" sz="4000" dirty="0" smtClean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899592" y="1417638"/>
            <a:ext cx="51283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smtClean="0"/>
              <a:t>Growth in </a:t>
            </a:r>
            <a:r>
              <a:rPr lang="de-AT" altLang="en-US" sz="2400" dirty="0" err="1"/>
              <a:t>c</a:t>
            </a:r>
            <a:r>
              <a:rPr lang="de-AT" altLang="en-US" sz="2400" dirty="0" err="1" smtClean="0"/>
              <a:t>apitalism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is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based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/>
              <a:t> </a:t>
            </a:r>
            <a:r>
              <a:rPr lang="de-AT" altLang="en-US" sz="2400" dirty="0" smtClean="0"/>
              <a:t>       on </a:t>
            </a:r>
            <a:r>
              <a:rPr lang="de-AT" altLang="en-US" sz="2400" dirty="0" err="1" smtClean="0"/>
              <a:t>labour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productivity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increase</a:t>
            </a:r>
            <a:r>
              <a:rPr lang="de-AT" altLang="en-US" sz="2400" dirty="0" smtClean="0"/>
              <a:t>:</a:t>
            </a:r>
            <a:endParaRPr lang="en-GB" altLang="en-US" sz="2400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413679"/>
              </p:ext>
            </p:extLst>
          </p:nvPr>
        </p:nvGraphicFramePr>
        <p:xfrm>
          <a:off x="1259632" y="2221238"/>
          <a:ext cx="64807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971600" y="5589240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Reproductive</a:t>
            </a:r>
            <a:r>
              <a:rPr lang="de-AT" dirty="0" smtClean="0"/>
              <a:t> </a:t>
            </a:r>
            <a:r>
              <a:rPr lang="de-AT" dirty="0" err="1" smtClean="0"/>
              <a:t>innovation</a:t>
            </a:r>
            <a:r>
              <a:rPr lang="de-AT" dirty="0" smtClean="0"/>
              <a:t> </a:t>
            </a:r>
            <a:r>
              <a:rPr lang="de-AT" dirty="0" err="1" smtClean="0"/>
              <a:t>stimulated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state</a:t>
            </a:r>
            <a:r>
              <a:rPr lang="de-AT" dirty="0"/>
              <a:t> </a:t>
            </a:r>
            <a:r>
              <a:rPr lang="de-AT" dirty="0" err="1" smtClean="0"/>
              <a:t>replaces</a:t>
            </a:r>
            <a:r>
              <a:rPr lang="de-AT" dirty="0"/>
              <a:t> </a:t>
            </a:r>
            <a:r>
              <a:rPr lang="de-AT" dirty="0" err="1" smtClean="0"/>
              <a:t>old</a:t>
            </a:r>
            <a:r>
              <a:rPr lang="de-AT" dirty="0" smtClean="0"/>
              <a:t> style.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5951838"/>
            <a:ext cx="715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Falling</a:t>
            </a:r>
            <a:r>
              <a:rPr lang="de-AT" dirty="0" smtClean="0"/>
              <a:t> Euro </a:t>
            </a:r>
            <a:r>
              <a:rPr lang="de-AT" dirty="0" err="1" smtClean="0"/>
              <a:t>re</a:t>
            </a:r>
            <a:r>
              <a:rPr lang="de-AT" dirty="0" smtClean="0"/>
              <a:t>-orients European TNCs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innovate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3rd </a:t>
            </a:r>
            <a:r>
              <a:rPr lang="de-AT" dirty="0" err="1" smtClean="0"/>
              <a:t>world</a:t>
            </a:r>
            <a:r>
              <a:rPr lang="de-A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24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Graphic spid="9" grpId="0">
        <p:bldAsOne/>
      </p:bldGraphic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97152"/>
            <a:ext cx="7272807" cy="857032"/>
          </a:xfrm>
        </p:spPr>
        <p:txBody>
          <a:bodyPr/>
          <a:lstStyle/>
          <a:p>
            <a:r>
              <a:rPr lang="de-DE" sz="4000" dirty="0" smtClean="0"/>
              <a:t>Nato Expansion - </a:t>
            </a:r>
            <a:r>
              <a:rPr lang="de-DE" sz="4000" dirty="0" err="1" smtClean="0"/>
              <a:t>Territory</a:t>
            </a:r>
            <a:endParaRPr lang="de-DE" sz="4000" dirty="0"/>
          </a:p>
        </p:txBody>
      </p:sp>
      <p:pic>
        <p:nvPicPr>
          <p:cNvPr id="7" name="Inhaltsplatzhalter 6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76672"/>
            <a:ext cx="554461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b="1" dirty="0" smtClean="0"/>
              <a:t>Überblick</a:t>
            </a:r>
            <a:endParaRPr lang="en-GB" altLang="en-US" b="1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72937" y="1556792"/>
            <a:ext cx="6991551" cy="297497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de-AT" sz="2400" dirty="0" smtClean="0"/>
              <a:t>Gründe für den Stillstand des Einigungsprozesses</a:t>
            </a:r>
          </a:p>
          <a:p>
            <a:pPr marL="0" indent="0" eaLnBrk="1" hangingPunct="1">
              <a:buFontTx/>
              <a:buNone/>
              <a:defRPr/>
            </a:pPr>
            <a:endParaRPr lang="de-AT" sz="2400" dirty="0" smtClean="0"/>
          </a:p>
          <a:p>
            <a:pPr eaLnBrk="1" hangingPunct="1">
              <a:defRPr/>
            </a:pPr>
            <a:r>
              <a:rPr lang="de-AT" sz="2400" dirty="0" smtClean="0"/>
              <a:t>Notwendigkeit eines visionären Zieles</a:t>
            </a:r>
          </a:p>
          <a:p>
            <a:pPr marL="0" indent="0" eaLnBrk="1" hangingPunct="1">
              <a:buFontTx/>
              <a:buNone/>
              <a:defRPr/>
            </a:pPr>
            <a:endParaRPr lang="de-AT" sz="2400" dirty="0" smtClean="0"/>
          </a:p>
          <a:p>
            <a:pPr eaLnBrk="1" hangingPunct="1">
              <a:defRPr/>
            </a:pPr>
            <a:r>
              <a:rPr lang="de-AT" sz="2400" dirty="0" smtClean="0"/>
              <a:t>Notwendigkeit konkreter Politikvorschläge</a:t>
            </a:r>
          </a:p>
          <a:p>
            <a:pPr marL="0" indent="0" eaLnBrk="1" hangingPunct="1">
              <a:buFontTx/>
              <a:buNone/>
              <a:defRPr/>
            </a:pPr>
            <a:endParaRPr lang="de-AT" sz="2400" dirty="0" smtClean="0"/>
          </a:p>
          <a:p>
            <a:pPr eaLnBrk="1" hangingPunct="1">
              <a:defRPr/>
            </a:pPr>
            <a:r>
              <a:rPr lang="de-AT" sz="2400" dirty="0" smtClean="0"/>
              <a:t>Offene Fragen</a:t>
            </a:r>
            <a:endParaRPr lang="de-AT" sz="2400" dirty="0"/>
          </a:p>
        </p:txBody>
      </p:sp>
      <p:sp>
        <p:nvSpPr>
          <p:cNvPr id="41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8F08FB-AEA9-4B67-862A-7C1FFF2324D8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97152"/>
            <a:ext cx="7272807" cy="857032"/>
          </a:xfrm>
        </p:spPr>
        <p:txBody>
          <a:bodyPr/>
          <a:lstStyle/>
          <a:p>
            <a:r>
              <a:rPr lang="de-DE" sz="4000" dirty="0" smtClean="0"/>
              <a:t>Nato Expansion - Money</a:t>
            </a:r>
            <a:endParaRPr lang="de-DE" sz="40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31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75856" y="4437112"/>
            <a:ext cx="4309864" cy="713016"/>
          </a:xfrm>
        </p:spPr>
        <p:txBody>
          <a:bodyPr/>
          <a:lstStyle/>
          <a:p>
            <a:r>
              <a:rPr lang="de-DE" sz="3600" dirty="0" smtClean="0"/>
              <a:t>Trade </a:t>
            </a:r>
            <a:r>
              <a:rPr lang="de-DE" sz="3600" dirty="0" err="1" smtClean="0"/>
              <a:t>with</a:t>
            </a:r>
            <a:r>
              <a:rPr lang="de-DE" sz="3600" dirty="0" smtClean="0"/>
              <a:t> </a:t>
            </a:r>
            <a:r>
              <a:rPr lang="de-DE" sz="3600" dirty="0" err="1" smtClean="0"/>
              <a:t>Russia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94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653136"/>
            <a:ext cx="6902152" cy="1143000"/>
          </a:xfrm>
        </p:spPr>
        <p:txBody>
          <a:bodyPr/>
          <a:lstStyle/>
          <a:p>
            <a:r>
              <a:rPr lang="de-DE" sz="3600" dirty="0" err="1" smtClean="0"/>
              <a:t>Foreign</a:t>
            </a:r>
            <a:r>
              <a:rPr lang="de-DE" sz="3600" dirty="0" smtClean="0"/>
              <a:t> </a:t>
            </a:r>
            <a:r>
              <a:rPr lang="de-DE" sz="3600" dirty="0" err="1" smtClean="0"/>
              <a:t>Direct</a:t>
            </a:r>
            <a:r>
              <a:rPr lang="de-DE" sz="3600" dirty="0" smtClean="0"/>
              <a:t> Investment </a:t>
            </a:r>
            <a:r>
              <a:rPr lang="de-DE" sz="3600" dirty="0" err="1" smtClean="0"/>
              <a:t>Russia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EU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2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sz="4000" dirty="0" smtClean="0"/>
              <a:t>War</a:t>
            </a:r>
            <a:endParaRPr lang="en-GB" altLang="en-US" sz="4000" dirty="0" smtClean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899592" y="1565343"/>
            <a:ext cx="69317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smtClean="0"/>
              <a:t>Strong </a:t>
            </a:r>
            <a:r>
              <a:rPr lang="de-AT" altLang="en-US" sz="2400" dirty="0" err="1" smtClean="0"/>
              <a:t>increases</a:t>
            </a:r>
            <a:r>
              <a:rPr lang="de-AT" altLang="en-US" sz="2400" dirty="0" smtClean="0"/>
              <a:t> in </a:t>
            </a:r>
            <a:r>
              <a:rPr lang="de-AT" altLang="en-US" sz="2400" dirty="0" err="1" smtClean="0"/>
              <a:t>military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expenditure</a:t>
            </a:r>
            <a:r>
              <a:rPr lang="de-AT" altLang="en-US" sz="2400" dirty="0" smtClean="0"/>
              <a:t>, </a:t>
            </a:r>
            <a:r>
              <a:rPr lang="de-AT" altLang="en-US" sz="2400" dirty="0" err="1" smtClean="0"/>
              <a:t>renewed</a:t>
            </a:r>
            <a:endParaRPr lang="de-AT" altLang="en-US" sz="2400" dirty="0" smtClean="0"/>
          </a:p>
          <a:p>
            <a:pPr eaLnBrk="1" hangingPunct="1"/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escalating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conflict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between</a:t>
            </a:r>
            <a:r>
              <a:rPr lang="de-AT" altLang="en-US" sz="2400" dirty="0" smtClean="0"/>
              <a:t> NATO </a:t>
            </a:r>
            <a:r>
              <a:rPr lang="de-AT" altLang="en-US" sz="2400" dirty="0" err="1" smtClean="0"/>
              <a:t>and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Russia</a:t>
            </a:r>
            <a:r>
              <a:rPr lang="de-AT" altLang="en-US" sz="2400" dirty="0" smtClean="0"/>
              <a:t>.</a:t>
            </a:r>
            <a:endParaRPr lang="en-GB" alt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971600" y="4660072"/>
            <a:ext cx="400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Two</a:t>
            </a:r>
            <a:r>
              <a:rPr lang="de-AT" dirty="0" smtClean="0"/>
              <a:t>-country </a:t>
            </a:r>
            <a:r>
              <a:rPr lang="de-AT" dirty="0" err="1" smtClean="0"/>
              <a:t>solution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Ukraine. 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5226643"/>
            <a:ext cx="6609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Attractive</a:t>
            </a:r>
            <a:r>
              <a:rPr lang="de-AT" dirty="0" smtClean="0"/>
              <a:t> </a:t>
            </a:r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Eastern EU </a:t>
            </a:r>
            <a:r>
              <a:rPr lang="de-AT" dirty="0" err="1" smtClean="0"/>
              <a:t>members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prevent</a:t>
            </a:r>
            <a:r>
              <a:rPr lang="de-AT" dirty="0" smtClean="0"/>
              <a:t> </a:t>
            </a:r>
          </a:p>
          <a:p>
            <a:r>
              <a:rPr lang="de-AT" dirty="0"/>
              <a:t> </a:t>
            </a:r>
            <a:r>
              <a:rPr lang="de-AT" dirty="0" smtClean="0"/>
              <a:t>     </a:t>
            </a:r>
            <a:r>
              <a:rPr lang="de-AT" dirty="0" err="1" smtClean="0"/>
              <a:t>authoritarian</a:t>
            </a:r>
            <a:r>
              <a:rPr lang="de-AT" dirty="0" smtClean="0"/>
              <a:t> </a:t>
            </a:r>
            <a:r>
              <a:rPr lang="de-AT" dirty="0" err="1" smtClean="0"/>
              <a:t>nationalism</a:t>
            </a:r>
            <a:r>
              <a:rPr lang="de-AT" dirty="0" smtClean="0"/>
              <a:t> (</a:t>
            </a:r>
            <a:r>
              <a:rPr lang="de-AT" dirty="0" err="1" smtClean="0"/>
              <a:t>Russian</a:t>
            </a:r>
            <a:r>
              <a:rPr lang="de-AT" dirty="0" smtClean="0"/>
              <a:t> style).</a:t>
            </a:r>
            <a:endParaRPr lang="en-GB" dirty="0"/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899592" y="2906642"/>
            <a:ext cx="7698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AT" altLang="en-US" sz="2400" dirty="0" err="1" smtClean="0"/>
              <a:t>Necessity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to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develop</a:t>
            </a:r>
            <a:r>
              <a:rPr lang="de-AT" altLang="en-US" sz="2400" dirty="0" smtClean="0"/>
              <a:t> an </a:t>
            </a:r>
            <a:r>
              <a:rPr lang="de-AT" altLang="en-US" sz="2400" dirty="0" err="1" smtClean="0"/>
              <a:t>economic</a:t>
            </a:r>
            <a:r>
              <a:rPr lang="de-AT" altLang="en-US" sz="2400" dirty="0" smtClean="0"/>
              <a:t> European </a:t>
            </a:r>
            <a:r>
              <a:rPr lang="de-AT" altLang="en-US" sz="2400" dirty="0" err="1" smtClean="0"/>
              <a:t>policy</a:t>
            </a:r>
            <a:r>
              <a:rPr lang="de-AT" altLang="en-US" sz="2400" dirty="0" smtClean="0"/>
              <a:t> </a:t>
            </a:r>
          </a:p>
          <a:p>
            <a:pPr eaLnBrk="1" hangingPunct="1"/>
            <a:r>
              <a:rPr lang="de-AT" altLang="en-US" sz="2400" dirty="0" err="1"/>
              <a:t>s</a:t>
            </a:r>
            <a:r>
              <a:rPr lang="de-AT" altLang="en-US" sz="2400" dirty="0" err="1" smtClean="0"/>
              <a:t>tance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that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secures</a:t>
            </a:r>
            <a:r>
              <a:rPr lang="de-AT" altLang="en-US" sz="2400" dirty="0" smtClean="0"/>
              <a:t> </a:t>
            </a:r>
            <a:r>
              <a:rPr lang="de-AT" altLang="en-US" sz="2400" dirty="0" err="1" smtClean="0"/>
              <a:t>peace</a:t>
            </a:r>
            <a:r>
              <a:rPr lang="de-AT" altLang="en-US" sz="2400" dirty="0" smtClean="0"/>
              <a:t> on </a:t>
            </a:r>
            <a:r>
              <a:rPr lang="de-AT" altLang="en-US" sz="2400" dirty="0" err="1" smtClean="0"/>
              <a:t>Europe‘s</a:t>
            </a:r>
            <a:r>
              <a:rPr lang="de-AT" altLang="en-US" sz="2400" dirty="0" smtClean="0"/>
              <a:t> Eastern </a:t>
            </a:r>
            <a:r>
              <a:rPr lang="de-AT" altLang="en-US" sz="2400" dirty="0" err="1" smtClean="0"/>
              <a:t>border</a:t>
            </a:r>
            <a:r>
              <a:rPr lang="de-AT" altLang="en-US" sz="2400" dirty="0" smtClean="0"/>
              <a:t>.</a:t>
            </a:r>
            <a:endParaRPr lang="en-GB" altLang="en-US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976896" y="419212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Recommendations</a:t>
            </a:r>
            <a:r>
              <a:rPr lang="de-AT" dirty="0" smtClean="0"/>
              <a:t>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9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  <p:bldP spid="6" grpId="0"/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201" y="1556792"/>
            <a:ext cx="2989229" cy="1656184"/>
          </a:xfrm>
        </p:spPr>
        <p:txBody>
          <a:bodyPr/>
          <a:lstStyle/>
          <a:p>
            <a:pPr marL="0" indent="0" algn="l">
              <a:buNone/>
            </a:pPr>
            <a:r>
              <a:rPr lang="de-AT" dirty="0" smtClean="0"/>
              <a:t>Zerfall </a:t>
            </a:r>
            <a:br>
              <a:rPr lang="de-AT" dirty="0" smtClean="0"/>
            </a:br>
            <a:r>
              <a:rPr lang="de-AT" dirty="0" smtClean="0"/>
              <a:t>Europas?</a:t>
            </a:r>
            <a:endParaRPr lang="de-AT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80728"/>
            <a:ext cx="4752528" cy="51454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1641623" y="488396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FF0000"/>
                </a:solidFill>
              </a:rPr>
              <a:t>Vision</a:t>
            </a:r>
            <a:endParaRPr lang="de-AT" sz="2400" b="1" dirty="0">
              <a:solidFill>
                <a:srgbClr val="FF0000"/>
              </a:solidFill>
            </a:endParaRPr>
          </a:p>
        </p:txBody>
      </p:sp>
      <p:sp>
        <p:nvSpPr>
          <p:cNvPr id="6" name="Pfeil nach rechts 5"/>
          <p:cNvSpPr/>
          <p:nvPr/>
        </p:nvSpPr>
        <p:spPr>
          <a:xfrm rot="2045893">
            <a:off x="2818780" y="5271701"/>
            <a:ext cx="648072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843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/>
              <a:t>An Utopian Solution in a Global Context</a:t>
            </a:r>
            <a:endParaRPr lang="en-GB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402331"/>
            <a:ext cx="8291264" cy="3052935"/>
          </a:xfrm>
        </p:spPr>
        <p:txBody>
          <a:bodyPr/>
          <a:lstStyle/>
          <a:p>
            <a:r>
              <a:rPr lang="de-AT" sz="2800" dirty="0" smtClean="0"/>
              <a:t>Europe </a:t>
            </a:r>
            <a:r>
              <a:rPr lang="de-AT" sz="2800" dirty="0" err="1" smtClean="0"/>
              <a:t>has</a:t>
            </a:r>
            <a:r>
              <a:rPr lang="de-AT" sz="2800" dirty="0" smtClean="0"/>
              <a:t> a </a:t>
            </a:r>
            <a:r>
              <a:rPr lang="de-AT" sz="2800" dirty="0" err="1" smtClean="0"/>
              <a:t>constant</a:t>
            </a:r>
            <a:r>
              <a:rPr lang="de-AT" sz="2800" dirty="0" smtClean="0"/>
              <a:t> </a:t>
            </a:r>
            <a:r>
              <a:rPr lang="de-AT" sz="2800" dirty="0" err="1" smtClean="0"/>
              <a:t>population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500 </a:t>
            </a:r>
            <a:r>
              <a:rPr lang="de-AT" sz="2800" dirty="0" err="1" smtClean="0"/>
              <a:t>million</a:t>
            </a:r>
            <a:r>
              <a:rPr lang="de-AT" sz="2800" dirty="0" smtClean="0"/>
              <a:t> </a:t>
            </a:r>
            <a:r>
              <a:rPr lang="de-AT" sz="2800" dirty="0" err="1" smtClean="0"/>
              <a:t>people</a:t>
            </a:r>
            <a:endParaRPr lang="de-AT" sz="2800" dirty="0" smtClean="0"/>
          </a:p>
          <a:p>
            <a:r>
              <a:rPr lang="de-AT" sz="2800" dirty="0" smtClean="0"/>
              <a:t>Europe </a:t>
            </a:r>
            <a:r>
              <a:rPr lang="de-AT" sz="2800" dirty="0" err="1" smtClean="0"/>
              <a:t>has</a:t>
            </a:r>
            <a:r>
              <a:rPr lang="de-AT" sz="2800" dirty="0" smtClean="0"/>
              <a:t> </a:t>
            </a:r>
            <a:r>
              <a:rPr lang="de-AT" sz="2800" dirty="0" err="1" smtClean="0"/>
              <a:t>found</a:t>
            </a:r>
            <a:r>
              <a:rPr lang="de-AT" sz="2800" dirty="0" smtClean="0"/>
              <a:t> </a:t>
            </a:r>
            <a:r>
              <a:rPr lang="de-AT" sz="2800" dirty="0" err="1" smtClean="0"/>
              <a:t>its</a:t>
            </a:r>
            <a:r>
              <a:rPr lang="de-AT" sz="2800" dirty="0" smtClean="0"/>
              <a:t> </a:t>
            </a:r>
            <a:r>
              <a:rPr lang="de-AT" sz="2800" dirty="0" err="1" smtClean="0"/>
              <a:t>place</a:t>
            </a:r>
            <a:r>
              <a:rPr lang="de-AT" sz="2800" dirty="0" smtClean="0"/>
              <a:t> in </a:t>
            </a:r>
            <a:r>
              <a:rPr lang="de-AT" sz="2800" dirty="0" err="1" smtClean="0"/>
              <a:t>the</a:t>
            </a:r>
            <a:r>
              <a:rPr lang="de-AT" sz="2800" dirty="0" smtClean="0"/>
              <a:t> global </a:t>
            </a:r>
            <a:r>
              <a:rPr lang="de-AT" sz="2800" dirty="0" err="1" smtClean="0"/>
              <a:t>division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labour</a:t>
            </a:r>
            <a:r>
              <a:rPr lang="de-AT" sz="2800" dirty="0" smtClean="0"/>
              <a:t> (a </a:t>
            </a:r>
            <a:r>
              <a:rPr lang="de-AT" sz="2800" dirty="0" err="1" smtClean="0"/>
              <a:t>knowledge</a:t>
            </a:r>
            <a:r>
              <a:rPr lang="de-AT" sz="2800" dirty="0" smtClean="0"/>
              <a:t> </a:t>
            </a:r>
            <a:r>
              <a:rPr lang="de-AT" sz="2800" dirty="0" err="1" smtClean="0"/>
              <a:t>breeder</a:t>
            </a:r>
            <a:r>
              <a:rPr lang="de-AT" sz="2800" dirty="0" smtClean="0"/>
              <a:t>)</a:t>
            </a:r>
          </a:p>
          <a:p>
            <a:r>
              <a:rPr lang="de-AT" sz="2800" dirty="0" err="1" smtClean="0"/>
              <a:t>Europe‘s</a:t>
            </a:r>
            <a:r>
              <a:rPr lang="de-AT" sz="2800" dirty="0" smtClean="0"/>
              <a:t> </a:t>
            </a:r>
            <a:r>
              <a:rPr lang="de-AT" sz="2800" dirty="0" err="1" smtClean="0"/>
              <a:t>civilizing</a:t>
            </a:r>
            <a:r>
              <a:rPr lang="de-AT" sz="2800" dirty="0" smtClean="0"/>
              <a:t> </a:t>
            </a:r>
            <a:r>
              <a:rPr lang="de-AT" sz="2800" dirty="0" err="1" smtClean="0"/>
              <a:t>example</a:t>
            </a:r>
            <a:r>
              <a:rPr lang="de-AT" sz="2800" dirty="0" smtClean="0"/>
              <a:t> </a:t>
            </a:r>
            <a:r>
              <a:rPr lang="de-AT" sz="2800" dirty="0" err="1" smtClean="0"/>
              <a:t>allows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</a:t>
            </a:r>
            <a:r>
              <a:rPr lang="de-AT" sz="2800" dirty="0" err="1" smtClean="0"/>
              <a:t>solve</a:t>
            </a:r>
            <a:r>
              <a:rPr lang="de-AT" sz="2800" dirty="0" smtClean="0"/>
              <a:t> global </a:t>
            </a:r>
            <a:r>
              <a:rPr lang="de-AT" sz="2800" dirty="0" err="1" smtClean="0"/>
              <a:t>conflicts</a:t>
            </a:r>
            <a:r>
              <a:rPr lang="de-AT" sz="2800" dirty="0" smtClean="0"/>
              <a:t> </a:t>
            </a:r>
            <a:r>
              <a:rPr lang="de-AT" sz="2800" dirty="0" err="1" smtClean="0"/>
              <a:t>without</a:t>
            </a:r>
            <a:r>
              <a:rPr lang="de-AT" sz="2800" dirty="0" smtClean="0"/>
              <a:t> a global war.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58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sz="3600" dirty="0"/>
              <a:t>How to get from here to there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91264" cy="3626878"/>
          </a:xfrm>
        </p:spPr>
        <p:txBody>
          <a:bodyPr/>
          <a:lstStyle/>
          <a:p>
            <a:r>
              <a:rPr lang="de-AT" sz="2400" dirty="0" err="1" smtClean="0"/>
              <a:t>From</a:t>
            </a:r>
            <a:r>
              <a:rPr lang="de-AT" sz="2400" dirty="0" smtClean="0"/>
              <a:t> </a:t>
            </a:r>
            <a:r>
              <a:rPr lang="de-AT" sz="2400" dirty="0" err="1" smtClean="0"/>
              <a:t>growth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population</a:t>
            </a:r>
            <a:r>
              <a:rPr lang="de-AT" sz="2400" dirty="0" smtClean="0"/>
              <a:t> via </a:t>
            </a:r>
            <a:r>
              <a:rPr lang="de-AT" sz="2400" dirty="0" err="1" smtClean="0"/>
              <a:t>growth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capital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growth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aggregate</a:t>
            </a:r>
            <a:r>
              <a:rPr lang="de-AT" sz="2400" dirty="0" smtClean="0"/>
              <a:t> </a:t>
            </a:r>
            <a:r>
              <a:rPr lang="de-AT" sz="2400" dirty="0" err="1" smtClean="0"/>
              <a:t>utility</a:t>
            </a:r>
            <a:r>
              <a:rPr lang="de-AT" sz="2400" dirty="0" smtClean="0"/>
              <a:t> (</a:t>
            </a:r>
            <a:r>
              <a:rPr lang="de-AT" sz="2400" dirty="0" err="1" smtClean="0"/>
              <a:t>welfare</a:t>
            </a:r>
            <a:r>
              <a:rPr lang="de-AT" sz="2400" dirty="0" smtClean="0"/>
              <a:t>): </a:t>
            </a:r>
            <a:r>
              <a:rPr lang="de-AT" sz="2400" dirty="0" err="1" smtClean="0"/>
              <a:t>Exploring</a:t>
            </a:r>
            <a:r>
              <a:rPr lang="de-AT" sz="2400" dirty="0" smtClean="0"/>
              <a:t> </a:t>
            </a:r>
            <a:r>
              <a:rPr lang="de-AT" sz="2400" dirty="0" err="1" smtClean="0"/>
              <a:t>new</a:t>
            </a:r>
            <a:r>
              <a:rPr lang="de-AT" sz="2400" dirty="0" smtClean="0"/>
              <a:t> </a:t>
            </a:r>
            <a:r>
              <a:rPr lang="de-AT" sz="2400" dirty="0" err="1" smtClean="0"/>
              <a:t>utility</a:t>
            </a:r>
            <a:r>
              <a:rPr lang="de-AT" sz="2400" dirty="0" smtClean="0"/>
              <a:t> </a:t>
            </a:r>
            <a:r>
              <a:rPr lang="de-AT" sz="2400" dirty="0" err="1" smtClean="0"/>
              <a:t>dimensions</a:t>
            </a:r>
            <a:r>
              <a:rPr lang="de-AT" sz="2400" dirty="0" smtClean="0"/>
              <a:t>.</a:t>
            </a:r>
          </a:p>
          <a:p>
            <a:r>
              <a:rPr lang="de-AT" sz="2400" dirty="0" smtClean="0"/>
              <a:t>Clear </a:t>
            </a:r>
            <a:r>
              <a:rPr lang="de-AT" sz="2400" dirty="0" err="1" smtClean="0"/>
              <a:t>priority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 smtClean="0"/>
              <a:t>Europe‘s</a:t>
            </a:r>
            <a:r>
              <a:rPr lang="de-AT" sz="2400" dirty="0" smtClean="0"/>
              <a:t> </a:t>
            </a:r>
            <a:r>
              <a:rPr lang="de-AT" sz="2400" dirty="0" err="1" smtClean="0"/>
              <a:t>research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higher</a:t>
            </a:r>
            <a:r>
              <a:rPr lang="de-AT" sz="2400" dirty="0" smtClean="0"/>
              <a:t> </a:t>
            </a:r>
            <a:r>
              <a:rPr lang="de-AT" sz="2400" dirty="0" err="1" smtClean="0"/>
              <a:t>education</a:t>
            </a:r>
            <a:r>
              <a:rPr lang="de-AT" sz="2400" dirty="0" smtClean="0"/>
              <a:t> </a:t>
            </a:r>
            <a:r>
              <a:rPr lang="de-AT" sz="2400" dirty="0" err="1" smtClean="0"/>
              <a:t>sector</a:t>
            </a:r>
            <a:r>
              <a:rPr lang="de-AT" sz="2400" dirty="0" smtClean="0"/>
              <a:t>. European </a:t>
            </a:r>
            <a:r>
              <a:rPr lang="de-AT" sz="2400" dirty="0" err="1" smtClean="0"/>
              <a:t>research</a:t>
            </a:r>
            <a:r>
              <a:rPr lang="de-AT" sz="2400" dirty="0" smtClean="0"/>
              <a:t> </a:t>
            </a:r>
            <a:r>
              <a:rPr lang="de-AT" sz="2400" dirty="0" err="1" smtClean="0"/>
              <a:t>profile</a:t>
            </a:r>
            <a:r>
              <a:rPr lang="de-AT" sz="2400" dirty="0" smtClean="0"/>
              <a:t> </a:t>
            </a:r>
            <a:r>
              <a:rPr lang="de-AT" sz="2400" dirty="0" err="1"/>
              <a:t>i</a:t>
            </a:r>
            <a:r>
              <a:rPr lang="de-AT" sz="2400" dirty="0" err="1" smtClean="0"/>
              <a:t>nstead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weak</a:t>
            </a:r>
            <a:r>
              <a:rPr lang="de-AT" sz="2400" dirty="0" smtClean="0"/>
              <a:t> </a:t>
            </a:r>
            <a:r>
              <a:rPr lang="de-AT" sz="2400" dirty="0" err="1" smtClean="0"/>
              <a:t>copies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US </a:t>
            </a:r>
            <a:r>
              <a:rPr lang="de-AT" sz="2400" dirty="0" err="1" smtClean="0"/>
              <a:t>approaches</a:t>
            </a:r>
            <a:r>
              <a:rPr lang="de-AT" sz="2400" dirty="0" smtClean="0"/>
              <a:t>. Wake-</a:t>
            </a:r>
            <a:r>
              <a:rPr lang="de-AT" sz="2400" dirty="0" err="1" smtClean="0"/>
              <a:t>up</a:t>
            </a:r>
            <a:r>
              <a:rPr lang="de-AT" sz="2400" dirty="0" smtClean="0"/>
              <a:t> </a:t>
            </a:r>
            <a:r>
              <a:rPr lang="de-AT" sz="2400" dirty="0" err="1" smtClean="0"/>
              <a:t>call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EU </a:t>
            </a:r>
            <a:r>
              <a:rPr lang="de-AT" sz="2400" dirty="0" err="1" smtClean="0"/>
              <a:t>researchers</a:t>
            </a:r>
            <a:r>
              <a:rPr lang="de-AT" sz="2400" dirty="0" smtClean="0"/>
              <a:t>.</a:t>
            </a:r>
          </a:p>
          <a:p>
            <a:r>
              <a:rPr lang="de-AT" sz="2400" dirty="0" smtClean="0"/>
              <a:t>Strong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central</a:t>
            </a:r>
            <a:r>
              <a:rPr lang="de-AT" sz="2400" dirty="0" smtClean="0"/>
              <a:t> </a:t>
            </a:r>
            <a:r>
              <a:rPr lang="de-AT" sz="2400" dirty="0" err="1" smtClean="0"/>
              <a:t>continental</a:t>
            </a:r>
            <a:r>
              <a:rPr lang="de-AT" sz="2400" dirty="0" smtClean="0"/>
              <a:t> </a:t>
            </a:r>
            <a:r>
              <a:rPr lang="de-AT" sz="2400" dirty="0" err="1" smtClean="0"/>
              <a:t>authority</a:t>
            </a:r>
            <a:r>
              <a:rPr lang="de-AT" sz="2400" dirty="0" smtClean="0"/>
              <a:t> </a:t>
            </a:r>
            <a:r>
              <a:rPr lang="de-AT" sz="2400" dirty="0" err="1" smtClean="0"/>
              <a:t>controlled</a:t>
            </a:r>
            <a:r>
              <a:rPr lang="de-AT" sz="2400" dirty="0" smtClean="0"/>
              <a:t> </a:t>
            </a:r>
            <a:r>
              <a:rPr lang="de-AT" sz="2400" dirty="0" err="1" smtClean="0"/>
              <a:t>by</a:t>
            </a:r>
            <a:r>
              <a:rPr lang="de-AT" sz="2400" dirty="0" smtClean="0"/>
              <a:t> strong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federally</a:t>
            </a:r>
            <a:r>
              <a:rPr lang="de-AT" sz="2400" dirty="0" smtClean="0"/>
              <a:t> </a:t>
            </a:r>
            <a:r>
              <a:rPr lang="de-AT" sz="2400" dirty="0" err="1" smtClean="0"/>
              <a:t>structured</a:t>
            </a:r>
            <a:r>
              <a:rPr lang="de-AT" sz="2400" dirty="0" smtClean="0"/>
              <a:t> </a:t>
            </a:r>
            <a:r>
              <a:rPr lang="de-AT" sz="2400" dirty="0" err="1" smtClean="0"/>
              <a:t>democratic</a:t>
            </a:r>
            <a:r>
              <a:rPr lang="de-AT" sz="2400" dirty="0" smtClean="0"/>
              <a:t> </a:t>
            </a:r>
            <a:r>
              <a:rPr lang="de-AT" sz="2400" dirty="0" err="1" smtClean="0"/>
              <a:t>control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bureaucracy</a:t>
            </a:r>
            <a:r>
              <a:rPr lang="de-AT" sz="2400" dirty="0" smtClean="0"/>
              <a:t>.</a:t>
            </a:r>
            <a:r>
              <a:rPr lang="de-AT" sz="2800" dirty="0" smtClean="0"/>
              <a:t> </a:t>
            </a:r>
            <a:r>
              <a:rPr lang="de-AT" sz="2400" dirty="0" err="1" smtClean="0"/>
              <a:t>Institutionalized</a:t>
            </a:r>
            <a:r>
              <a:rPr lang="de-AT" sz="2400" dirty="0" smtClean="0"/>
              <a:t> </a:t>
            </a:r>
            <a:r>
              <a:rPr lang="de-AT" sz="2400" dirty="0" err="1" smtClean="0"/>
              <a:t>civil</a:t>
            </a:r>
            <a:r>
              <a:rPr lang="de-AT" sz="2400" dirty="0" smtClean="0"/>
              <a:t> </a:t>
            </a:r>
            <a:r>
              <a:rPr lang="de-AT" sz="2400" dirty="0" err="1" smtClean="0"/>
              <a:t>conflict</a:t>
            </a:r>
            <a:r>
              <a:rPr lang="de-AT" sz="2400" dirty="0" smtClean="0"/>
              <a:t> </a:t>
            </a:r>
            <a:r>
              <a:rPr lang="de-AT" sz="2400" dirty="0" err="1" smtClean="0"/>
              <a:t>solution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465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de-AT" sz="4800" dirty="0" err="1"/>
              <a:t>Some</a:t>
            </a:r>
            <a:r>
              <a:rPr lang="de-AT" sz="4800" dirty="0"/>
              <a:t> Open </a:t>
            </a:r>
            <a:r>
              <a:rPr lang="de-AT" sz="4800" dirty="0" err="1"/>
              <a:t>Questions</a:t>
            </a:r>
            <a:r>
              <a:rPr lang="de-AT" sz="4800" dirty="0"/>
              <a:t/>
            </a:r>
            <a:br>
              <a:rPr lang="de-AT" sz="4800" dirty="0"/>
            </a:b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1918515"/>
            <a:ext cx="753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err="1" smtClean="0"/>
              <a:t>How</a:t>
            </a:r>
            <a:r>
              <a:rPr lang="de-AT" sz="2400" dirty="0" smtClean="0"/>
              <a:t> </a:t>
            </a:r>
            <a:r>
              <a:rPr lang="de-AT" sz="2400" dirty="0" err="1" smtClean="0"/>
              <a:t>can</a:t>
            </a:r>
            <a:r>
              <a:rPr lang="de-AT" sz="2400" dirty="0" smtClean="0"/>
              <a:t> a </a:t>
            </a:r>
            <a:r>
              <a:rPr lang="de-AT" sz="2400" dirty="0" err="1" smtClean="0"/>
              <a:t>social</a:t>
            </a:r>
            <a:r>
              <a:rPr lang="de-AT" sz="2400" dirty="0" smtClean="0"/>
              <a:t> </a:t>
            </a:r>
            <a:r>
              <a:rPr lang="de-AT" sz="2400" dirty="0" err="1" smtClean="0"/>
              <a:t>group</a:t>
            </a:r>
            <a:r>
              <a:rPr lang="de-AT" sz="2400" dirty="0" smtClean="0"/>
              <a:t> </a:t>
            </a:r>
            <a:r>
              <a:rPr lang="de-AT" sz="2400" dirty="0" err="1" smtClean="0"/>
              <a:t>enforcing</a:t>
            </a:r>
            <a:r>
              <a:rPr lang="de-AT" sz="2400" dirty="0" smtClean="0"/>
              <a:t> </a:t>
            </a:r>
            <a:r>
              <a:rPr lang="de-AT" sz="2400" dirty="0" err="1" smtClean="0"/>
              <a:t>this</a:t>
            </a:r>
            <a:r>
              <a:rPr lang="de-AT" sz="2400" dirty="0" smtClean="0"/>
              <a:t> </a:t>
            </a:r>
            <a:r>
              <a:rPr lang="de-AT" sz="2400" dirty="0" err="1" smtClean="0"/>
              <a:t>utopia</a:t>
            </a:r>
            <a:r>
              <a:rPr lang="de-AT" sz="2400" dirty="0" smtClean="0"/>
              <a:t> </a:t>
            </a:r>
            <a:r>
              <a:rPr lang="de-AT" sz="2400" dirty="0" err="1" smtClean="0"/>
              <a:t>emerge</a:t>
            </a:r>
            <a:r>
              <a:rPr lang="de-AT" sz="2400" dirty="0" smtClean="0"/>
              <a:t>?</a:t>
            </a:r>
            <a:endParaRPr lang="en-GB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2492896"/>
            <a:ext cx="7274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/>
              <a:t>Can </a:t>
            </a:r>
            <a:r>
              <a:rPr lang="de-AT" sz="2400" dirty="0" err="1" smtClean="0"/>
              <a:t>Europe‘s</a:t>
            </a:r>
            <a:r>
              <a:rPr lang="de-AT" sz="2400" dirty="0" smtClean="0"/>
              <a:t> </a:t>
            </a:r>
            <a:r>
              <a:rPr lang="de-AT" sz="2400" dirty="0" err="1" smtClean="0"/>
              <a:t>second</a:t>
            </a:r>
            <a:r>
              <a:rPr lang="de-AT" sz="2400" dirty="0" smtClean="0"/>
              <a:t> </a:t>
            </a:r>
            <a:r>
              <a:rPr lang="de-AT" sz="2400" dirty="0" err="1" smtClean="0"/>
              <a:t>enlightenment</a:t>
            </a:r>
            <a:r>
              <a:rPr lang="de-AT" sz="2400" dirty="0" smtClean="0"/>
              <a:t> </a:t>
            </a:r>
            <a:r>
              <a:rPr lang="de-AT" sz="2400" dirty="0" err="1" smtClean="0"/>
              <a:t>be</a:t>
            </a:r>
            <a:r>
              <a:rPr lang="de-AT" sz="2400" dirty="0" smtClean="0"/>
              <a:t> fast </a:t>
            </a:r>
            <a:r>
              <a:rPr lang="de-AT" sz="2400" dirty="0" err="1" smtClean="0"/>
              <a:t>enough</a:t>
            </a:r>
            <a:endParaRPr lang="de-AT" sz="2400" dirty="0" smtClean="0"/>
          </a:p>
          <a:p>
            <a:r>
              <a:rPr lang="de-AT" sz="2400" dirty="0" smtClean="0"/>
              <a:t> 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prevent</a:t>
            </a:r>
            <a:r>
              <a:rPr lang="de-AT" sz="2400" dirty="0" smtClean="0"/>
              <a:t> </a:t>
            </a:r>
            <a:r>
              <a:rPr lang="de-AT" sz="2400" dirty="0" err="1" smtClean="0"/>
              <a:t>escalating</a:t>
            </a:r>
            <a:r>
              <a:rPr lang="de-AT" sz="2400" dirty="0" smtClean="0"/>
              <a:t> </a:t>
            </a:r>
            <a:r>
              <a:rPr lang="de-AT" sz="2400" dirty="0" err="1" smtClean="0"/>
              <a:t>coercive</a:t>
            </a:r>
            <a:r>
              <a:rPr lang="de-AT" sz="2400" dirty="0" smtClean="0"/>
              <a:t> (</a:t>
            </a:r>
            <a:r>
              <a:rPr lang="de-AT" sz="2400" dirty="0" err="1" smtClean="0"/>
              <a:t>military</a:t>
            </a:r>
            <a:r>
              <a:rPr lang="de-AT" sz="2400" dirty="0" smtClean="0"/>
              <a:t>) </a:t>
            </a:r>
            <a:r>
              <a:rPr lang="de-AT" sz="2400" dirty="0" err="1" smtClean="0"/>
              <a:t>forces</a:t>
            </a:r>
            <a:r>
              <a:rPr lang="de-AT" sz="2400" dirty="0" smtClean="0"/>
              <a:t>?</a:t>
            </a:r>
            <a:endParaRPr lang="en-GB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24979"/>
            <a:ext cx="8024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err="1" smtClean="0"/>
              <a:t>Which</a:t>
            </a:r>
            <a:r>
              <a:rPr lang="de-AT" sz="2400" dirty="0" smtClean="0"/>
              <a:t> </a:t>
            </a:r>
            <a:r>
              <a:rPr lang="de-AT" sz="2400" dirty="0" err="1" smtClean="0"/>
              <a:t>scientific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didactic</a:t>
            </a:r>
            <a:r>
              <a:rPr lang="de-AT" sz="2400" dirty="0" smtClean="0"/>
              <a:t> </a:t>
            </a:r>
            <a:r>
              <a:rPr lang="de-AT" sz="2400" dirty="0" err="1" smtClean="0"/>
              <a:t>methods</a:t>
            </a:r>
            <a:r>
              <a:rPr lang="de-AT" sz="2400" dirty="0" smtClean="0"/>
              <a:t> will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needed</a:t>
            </a:r>
            <a:endParaRPr lang="de-AT" sz="2400" dirty="0"/>
          </a:p>
          <a:p>
            <a:r>
              <a:rPr lang="de-AT" sz="2400" dirty="0" smtClean="0"/>
              <a:t> 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successful</a:t>
            </a:r>
            <a:r>
              <a:rPr lang="de-AT" sz="2400" dirty="0" smtClean="0"/>
              <a:t> – internal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external</a:t>
            </a:r>
            <a:r>
              <a:rPr lang="de-AT" sz="2400" dirty="0" smtClean="0"/>
              <a:t> </a:t>
            </a:r>
            <a:r>
              <a:rPr lang="de-AT" sz="2400" dirty="0" err="1" smtClean="0"/>
              <a:t>communication</a:t>
            </a:r>
            <a:r>
              <a:rPr lang="de-AT" sz="2400" dirty="0" smtClean="0"/>
              <a:t>?</a:t>
            </a:r>
            <a:endParaRPr lang="en-GB" sz="2400" dirty="0"/>
          </a:p>
        </p:txBody>
      </p:sp>
      <p:sp>
        <p:nvSpPr>
          <p:cNvPr id="8" name="Titel 3"/>
          <p:cNvSpPr txBox="1">
            <a:spLocks/>
          </p:cNvSpPr>
          <p:nvPr/>
        </p:nvSpPr>
        <p:spPr>
          <a:xfrm>
            <a:off x="539552" y="4725144"/>
            <a:ext cx="8064896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</a:pPr>
            <a:r>
              <a:rPr lang="de-AT" sz="2400" dirty="0" smtClean="0">
                <a:solidFill>
                  <a:srgbClr val="FF0000"/>
                </a:solidFill>
              </a:rPr>
              <a:t>Hope </a:t>
            </a:r>
            <a:r>
              <a:rPr lang="de-AT" sz="2400" dirty="0" err="1" smtClean="0">
                <a:solidFill>
                  <a:srgbClr val="FF0000"/>
                </a:solidFill>
              </a:rPr>
              <a:t>is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to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be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found</a:t>
            </a:r>
            <a:r>
              <a:rPr lang="de-AT" sz="2400" dirty="0" smtClean="0">
                <a:solidFill>
                  <a:srgbClr val="FF0000"/>
                </a:solidFill>
              </a:rPr>
              <a:t> at </a:t>
            </a:r>
            <a:r>
              <a:rPr lang="de-AT" sz="2400" dirty="0" err="1" smtClean="0">
                <a:solidFill>
                  <a:srgbClr val="FF0000"/>
                </a:solidFill>
              </a:rPr>
              <a:t>the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bottom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of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Pandora‘s</a:t>
            </a:r>
            <a:r>
              <a:rPr lang="de-AT" sz="2400" dirty="0" smtClean="0">
                <a:solidFill>
                  <a:srgbClr val="FF0000"/>
                </a:solidFill>
              </a:rPr>
              <a:t> Box  </a:t>
            </a:r>
            <a:br>
              <a:rPr lang="de-AT" sz="2400" dirty="0" smtClean="0">
                <a:solidFill>
                  <a:srgbClr val="FF0000"/>
                </a:solidFill>
              </a:rPr>
            </a:b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416242" y="5500775"/>
            <a:ext cx="58094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Danke für Ihre Aufmerksamkeit</a:t>
            </a:r>
            <a:endParaRPr lang="de-DE" sz="32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572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en-US" dirty="0" smtClean="0"/>
              <a:t>Gründe für den Stillstand</a:t>
            </a:r>
            <a:endParaRPr lang="en-GB" altLang="en-US" dirty="0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561535" cy="3095625"/>
          </a:xfrm>
        </p:spPr>
        <p:txBody>
          <a:bodyPr/>
          <a:lstStyle/>
          <a:p>
            <a:pPr eaLnBrk="1" hangingPunct="1"/>
            <a:r>
              <a:rPr lang="de-AT" altLang="en-US" sz="2400" dirty="0" smtClean="0"/>
              <a:t>Globale Krise seit 2008</a:t>
            </a:r>
          </a:p>
          <a:p>
            <a:pPr eaLnBrk="1" hangingPunct="1"/>
            <a:r>
              <a:rPr lang="de-AT" altLang="en-US" sz="2400" dirty="0" smtClean="0"/>
              <a:t>Verfall des Produktivitätswachstums</a:t>
            </a:r>
          </a:p>
          <a:p>
            <a:pPr eaLnBrk="1" hangingPunct="1"/>
            <a:r>
              <a:rPr lang="de-AT" altLang="en-US" sz="2400" dirty="0" smtClean="0"/>
              <a:t>Globale Wertschöpfungsketten – extreme Interdependenzen</a:t>
            </a:r>
          </a:p>
          <a:p>
            <a:pPr eaLnBrk="1" hangingPunct="1"/>
            <a:r>
              <a:rPr lang="de-AT" altLang="en-US" sz="2400" dirty="0" smtClean="0"/>
              <a:t>Zeitalter der Entfremdung - Ideologisierung</a:t>
            </a:r>
          </a:p>
          <a:p>
            <a:pPr eaLnBrk="1" hangingPunct="1"/>
            <a:r>
              <a:rPr lang="de-AT" altLang="en-US" sz="2400" dirty="0" smtClean="0"/>
              <a:t>Fehlende demokratische Organisation der zentralen europäischen Institutionen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317105" cy="634082"/>
          </a:xfrm>
        </p:spPr>
        <p:txBody>
          <a:bodyPr/>
          <a:lstStyle/>
          <a:p>
            <a:r>
              <a:rPr lang="de-AT" dirty="0" smtClean="0"/>
              <a:t>Beschäftigungskrise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12776"/>
            <a:ext cx="8378329" cy="483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6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87685" y="764704"/>
            <a:ext cx="7317105" cy="619472"/>
          </a:xfrm>
        </p:spPr>
        <p:txBody>
          <a:bodyPr>
            <a:normAutofit/>
          </a:bodyPr>
          <a:lstStyle/>
          <a:p>
            <a:r>
              <a:rPr lang="de-DE" b="1" dirty="0"/>
              <a:t>K</a:t>
            </a:r>
            <a:r>
              <a:rPr lang="de-DE" b="1" dirty="0" smtClean="0"/>
              <a:t>rise des BIP Wachstums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4430887"/>
              </p:ext>
            </p:extLst>
          </p:nvPr>
        </p:nvGraphicFramePr>
        <p:xfrm>
          <a:off x="913448" y="1700808"/>
          <a:ext cx="704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1"/>
          <p:cNvSpPr txBox="1"/>
          <p:nvPr/>
        </p:nvSpPr>
        <p:spPr>
          <a:xfrm>
            <a:off x="2427459" y="4010751"/>
            <a:ext cx="504767" cy="249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/>
              <a:t>WW </a:t>
            </a:r>
            <a:r>
              <a:rPr lang="de-DE" sz="1000" dirty="0" smtClean="0"/>
              <a:t>1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52140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Schuldenkrise</a:t>
            </a:r>
            <a:endParaRPr lang="de-DE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88175905"/>
              </p:ext>
            </p:extLst>
          </p:nvPr>
        </p:nvGraphicFramePr>
        <p:xfrm>
          <a:off x="1331640" y="1916832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160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120" y="751697"/>
            <a:ext cx="7886700" cy="628893"/>
          </a:xfrm>
        </p:spPr>
        <p:txBody>
          <a:bodyPr>
            <a:normAutofit/>
          </a:bodyPr>
          <a:lstStyle/>
          <a:p>
            <a:r>
              <a:rPr lang="de-DE" sz="2700" dirty="0" err="1">
                <a:latin typeface="Arial Rounded MT Bold" panose="020F0704030504030204" pitchFamily="34" charset="0"/>
              </a:rPr>
              <a:t>Sequence</a:t>
            </a:r>
            <a:r>
              <a:rPr lang="de-DE" sz="2700" dirty="0">
                <a:latin typeface="Arial Rounded MT Bold" panose="020F0704030504030204" pitchFamily="34" charset="0"/>
              </a:rPr>
              <a:t> </a:t>
            </a:r>
            <a:r>
              <a:rPr lang="de-DE" sz="2700" dirty="0" err="1">
                <a:latin typeface="Arial Rounded MT Bold" panose="020F0704030504030204" pitchFamily="34" charset="0"/>
              </a:rPr>
              <a:t>of</a:t>
            </a:r>
            <a:r>
              <a:rPr lang="de-DE" sz="2700" dirty="0">
                <a:latin typeface="Arial Rounded MT Bold" panose="020F0704030504030204" pitchFamily="34" charset="0"/>
              </a:rPr>
              <a:t> </a:t>
            </a:r>
            <a:r>
              <a:rPr lang="de-DE" sz="2700" dirty="0" err="1">
                <a:latin typeface="Arial Rounded MT Bold" panose="020F0704030504030204" pitchFamily="34" charset="0"/>
              </a:rPr>
              <a:t>causation</a:t>
            </a:r>
            <a:endParaRPr lang="de-DE" sz="2700" dirty="0">
              <a:latin typeface="Arial Rounded MT Bold" panose="020F07040305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28650" y="1962928"/>
            <a:ext cx="187968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35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Searching</a:t>
            </a:r>
            <a:r>
              <a:rPr lang="de-DE" sz="135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de-DE" sz="135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the</a:t>
            </a:r>
            <a:r>
              <a:rPr lang="de-DE" sz="135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de-DE" sz="135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roots</a:t>
            </a:r>
            <a:r>
              <a:rPr lang="de-DE" sz="1350" dirty="0">
                <a:solidFill>
                  <a:prstClr val="black"/>
                </a:solidFill>
                <a:latin typeface="Arial Rounded MT Bold" panose="020F0704030504030204" pitchFamily="34" charset="0"/>
              </a:rPr>
              <a:t>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43837" y="1882137"/>
            <a:ext cx="22942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Firms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and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public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institutions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reduce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employment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589954" y="2638576"/>
            <a:ext cx="15840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Expected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demand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of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SMEs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decreases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23454" y="2764243"/>
            <a:ext cx="133882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Austerity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policy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43740" y="2650787"/>
            <a:ext cx="22910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TNCs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shift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production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>
                <a:solidFill>
                  <a:prstClr val="black"/>
                </a:solidFill>
                <a:cs typeface="Arial" panose="020B0604020202020204" pitchFamily="34" charset="0"/>
              </a:rPr>
              <a:t>and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administration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personell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41587" y="3911421"/>
            <a:ext cx="13837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Bailout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of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banks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48145" y="3307574"/>
            <a:ext cx="194796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Rising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government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debt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696790" y="3826530"/>
            <a:ext cx="196079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Speculative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interest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rate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attacks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309557" y="4546217"/>
            <a:ext cx="23647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Unrealistic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financial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promises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at global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financial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markets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927863" y="4546216"/>
            <a:ext cx="2760692" cy="461665"/>
          </a:xfrm>
          <a:prstGeom prst="rect">
            <a:avLst/>
          </a:prstGeom>
          <a:noFill/>
          <a:ln w="63500">
            <a:solidFill>
              <a:srgbClr val="FF0000"/>
            </a:solidFill>
          </a:ln>
          <a:effectLst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No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increases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in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labour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productivity</a:t>
            </a:r>
            <a:endParaRPr lang="de-DE" sz="12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In </a:t>
            </a:r>
            <a:r>
              <a:rPr lang="de-DE" sz="1200" b="1" dirty="0" err="1">
                <a:solidFill>
                  <a:prstClr val="black"/>
                </a:solidFill>
                <a:cs typeface="Arial" panose="020B0604020202020204" pitchFamily="34" charset="0"/>
              </a:rPr>
              <a:t>sight</a:t>
            </a:r>
            <a:r>
              <a:rPr lang="de-DE" sz="1200" b="1" dirty="0">
                <a:solidFill>
                  <a:prstClr val="black"/>
                </a:solidFill>
                <a:cs typeface="Arial" panose="020B0604020202020204" pitchFamily="34" charset="0"/>
              </a:rPr>
              <a:t> in OECD countries </a:t>
            </a:r>
          </a:p>
        </p:txBody>
      </p:sp>
      <p:cxnSp>
        <p:nvCxnSpPr>
          <p:cNvPr id="15" name="Gerade Verbindung mit Pfeil 14"/>
          <p:cNvCxnSpPr>
            <a:stCxn id="8" idx="0"/>
          </p:cNvCxnSpPr>
          <p:nvPr/>
        </p:nvCxnSpPr>
        <p:spPr>
          <a:xfrm flipV="1">
            <a:off x="1865562" y="2320718"/>
            <a:ext cx="878275" cy="330069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endCxn id="12" idx="1"/>
          </p:cNvCxnSpPr>
          <p:nvPr/>
        </p:nvCxnSpPr>
        <p:spPr>
          <a:xfrm flipV="1">
            <a:off x="4641587" y="4765508"/>
            <a:ext cx="667971" cy="24856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2" idx="0"/>
          </p:cNvCxnSpPr>
          <p:nvPr/>
        </p:nvCxnSpPr>
        <p:spPr>
          <a:xfrm flipH="1" flipV="1">
            <a:off x="5309558" y="4152590"/>
            <a:ext cx="1160895" cy="393627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endCxn id="11" idx="2"/>
          </p:cNvCxnSpPr>
          <p:nvPr/>
        </p:nvCxnSpPr>
        <p:spPr>
          <a:xfrm flipV="1">
            <a:off x="6495999" y="4265112"/>
            <a:ext cx="1160309" cy="268435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endCxn id="10" idx="2"/>
          </p:cNvCxnSpPr>
          <p:nvPr/>
        </p:nvCxnSpPr>
        <p:spPr>
          <a:xfrm flipH="1" flipV="1">
            <a:off x="6998045" y="3561489"/>
            <a:ext cx="633302" cy="265041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5204134" y="3561489"/>
            <a:ext cx="844011" cy="355475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endCxn id="7" idx="2"/>
          </p:cNvCxnSpPr>
          <p:nvPr/>
        </p:nvCxnSpPr>
        <p:spPr>
          <a:xfrm flipH="1" flipV="1">
            <a:off x="6570387" y="3018158"/>
            <a:ext cx="525928" cy="300860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 flipV="1">
            <a:off x="4988682" y="2320718"/>
            <a:ext cx="1587357" cy="444369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endCxn id="5" idx="2"/>
          </p:cNvCxnSpPr>
          <p:nvPr/>
        </p:nvCxnSpPr>
        <p:spPr>
          <a:xfrm flipH="1" flipV="1">
            <a:off x="3866260" y="2320718"/>
            <a:ext cx="490863" cy="326848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endCxn id="8" idx="2"/>
          </p:cNvCxnSpPr>
          <p:nvPr/>
        </p:nvCxnSpPr>
        <p:spPr>
          <a:xfrm flipH="1" flipV="1">
            <a:off x="1865562" y="3089368"/>
            <a:ext cx="1402119" cy="1445072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8" idx="3"/>
            <a:endCxn id="6" idx="1"/>
          </p:cNvCxnSpPr>
          <p:nvPr/>
        </p:nvCxnSpPr>
        <p:spPr>
          <a:xfrm flipV="1">
            <a:off x="2987384" y="2857867"/>
            <a:ext cx="602570" cy="12211"/>
          </a:xfrm>
          <a:prstGeom prst="straightConnector1">
            <a:avLst/>
          </a:prstGeom>
          <a:ln w="4445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7" idx="1"/>
            <a:endCxn id="6" idx="3"/>
          </p:cNvCxnSpPr>
          <p:nvPr/>
        </p:nvCxnSpPr>
        <p:spPr>
          <a:xfrm flipH="1" flipV="1">
            <a:off x="5156729" y="2857867"/>
            <a:ext cx="766726" cy="33334"/>
          </a:xfrm>
          <a:prstGeom prst="straightConnector1">
            <a:avLst/>
          </a:prstGeom>
          <a:ln w="4445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4785678" y="5646361"/>
            <a:ext cx="38222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5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Impasse</a:t>
            </a:r>
            <a:r>
              <a:rPr lang="de-DE" sz="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of</a:t>
            </a:r>
            <a:r>
              <a:rPr lang="de-DE" sz="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the</a:t>
            </a:r>
            <a:r>
              <a:rPr lang="de-DE" sz="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mode</a:t>
            </a:r>
            <a:r>
              <a:rPr lang="de-DE" sz="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of</a:t>
            </a:r>
            <a:r>
              <a:rPr lang="de-DE" sz="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15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production</a:t>
            </a:r>
            <a:r>
              <a:rPr lang="de-DE" sz="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! 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273999" y="5584969"/>
            <a:ext cx="5116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2700" b="1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2700" dirty="0">
              <a:solidFill>
                <a:srgbClr val="FF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6371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363" y="764704"/>
            <a:ext cx="7317105" cy="619472"/>
          </a:xfrm>
        </p:spPr>
        <p:txBody>
          <a:bodyPr/>
          <a:lstStyle/>
          <a:p>
            <a:r>
              <a:rPr lang="de-AT" dirty="0" smtClean="0"/>
              <a:t>Produktivitätswachstum</a:t>
            </a:r>
            <a:endParaRPr lang="de-AT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794633692"/>
              </p:ext>
            </p:extLst>
          </p:nvPr>
        </p:nvGraphicFramePr>
        <p:xfrm>
          <a:off x="913449" y="1628800"/>
          <a:ext cx="7114935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93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449" y="476672"/>
            <a:ext cx="7317105" cy="1275928"/>
          </a:xfrm>
        </p:spPr>
        <p:txBody>
          <a:bodyPr>
            <a:normAutofit fontScale="90000"/>
          </a:bodyPr>
          <a:lstStyle/>
          <a:p>
            <a:r>
              <a:rPr lang="de-AT" altLang="en-US" sz="3200" dirty="0"/>
              <a:t>Globale Wertschöpfungsketten – extreme Interdependenzen</a:t>
            </a:r>
            <a:br>
              <a:rPr lang="de-AT" altLang="en-US" sz="3200" dirty="0"/>
            </a:b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1" y="1628800"/>
            <a:ext cx="872490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3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Bildschirmpräsentation (4:3)</PresentationFormat>
  <Paragraphs>216</Paragraphs>
  <Slides>27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27</vt:i4>
      </vt:variant>
    </vt:vector>
  </HeadingPairs>
  <TitlesOfParts>
    <vt:vector size="41" baseType="lpstr">
      <vt:lpstr>Arial</vt:lpstr>
      <vt:lpstr>Arial Rounded MT Bold</vt:lpstr>
      <vt:lpstr>Calibri</vt:lpstr>
      <vt:lpstr>Calibri Light</vt:lpstr>
      <vt:lpstr>Century Gothic</vt:lpstr>
      <vt:lpstr>Georgia</vt:lpstr>
      <vt:lpstr>Trebuchet MS</vt:lpstr>
      <vt:lpstr>Wingdings</vt:lpstr>
      <vt:lpstr>Diseño predeterminado</vt:lpstr>
      <vt:lpstr>Slipstream</vt:lpstr>
      <vt:lpstr>1_Slipstream</vt:lpstr>
      <vt:lpstr>2_Slipstream</vt:lpstr>
      <vt:lpstr>Office Theme</vt:lpstr>
      <vt:lpstr>Continental_Europe_16x9</vt:lpstr>
      <vt:lpstr>EUROPA? ZERFALL IN AUTORITÄRE NATIONALSTAATEN  ODER FORTFÜHRUNG ÖKONOMISCH-POLITISCHER EINIGUNG</vt:lpstr>
      <vt:lpstr>Überblick</vt:lpstr>
      <vt:lpstr>Gründe für den Stillstand</vt:lpstr>
      <vt:lpstr>Beschäftigungskrise</vt:lpstr>
      <vt:lpstr>Krise des BIP Wachstums</vt:lpstr>
      <vt:lpstr>Schuldenkrise</vt:lpstr>
      <vt:lpstr>Sequence of causation</vt:lpstr>
      <vt:lpstr>Produktivitätswachstum</vt:lpstr>
      <vt:lpstr>Globale Wertschöpfungsketten – extreme Interdependenzen </vt:lpstr>
      <vt:lpstr>Zeitalter der Entfremdung - Ideologisierung </vt:lpstr>
      <vt:lpstr>From subsidiarity to network design - 1</vt:lpstr>
      <vt:lpstr>From subsidiarity to network design - 2</vt:lpstr>
      <vt:lpstr>From subsidiarity to network design - 3</vt:lpstr>
      <vt:lpstr>Josef Schumpeter: Die Vision ist für die Organisation der politisch-ökonomischen Aktivitäten unverzichtbar!</vt:lpstr>
      <vt:lpstr>Immigration</vt:lpstr>
      <vt:lpstr>Unemployment</vt:lpstr>
      <vt:lpstr>Environmental Limits</vt:lpstr>
      <vt:lpstr>Capital Accumulation (“growth“)</vt:lpstr>
      <vt:lpstr>Nato Expansion - Territory</vt:lpstr>
      <vt:lpstr>Nato Expansion - Money</vt:lpstr>
      <vt:lpstr>Trade with Russia</vt:lpstr>
      <vt:lpstr>Foreign Direct Investment Russia and EU</vt:lpstr>
      <vt:lpstr>War</vt:lpstr>
      <vt:lpstr>Zerfall  Europas?</vt:lpstr>
      <vt:lpstr>An Utopian Solution in a Global Context</vt:lpstr>
      <vt:lpstr>How to get from here to there</vt:lpstr>
      <vt:lpstr>Some Open Questions 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Gerhard Hanappi</cp:lastModifiedBy>
  <cp:revision>79</cp:revision>
  <dcterms:created xsi:type="dcterms:W3CDTF">2009-03-26T20:51:52Z</dcterms:created>
  <dcterms:modified xsi:type="dcterms:W3CDTF">2016-06-06T06:59:20Z</dcterms:modified>
</cp:coreProperties>
</file>