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000000"/>
    <a:srgbClr val="009900"/>
    <a:srgbClr val="333333"/>
    <a:srgbClr val="808080"/>
    <a:srgbClr val="151E8F"/>
    <a:srgbClr val="1B2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8788" autoAdjust="0"/>
    <p:restoredTop sz="90929"/>
  </p:normalViewPr>
  <p:slideViewPr>
    <p:cSldViewPr>
      <p:cViewPr>
        <p:scale>
          <a:sx n="96" d="100"/>
          <a:sy n="96" d="100"/>
        </p:scale>
        <p:origin x="-1651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4A37356-26E9-4548-8234-382C325B2C6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79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762000"/>
            <a:ext cx="6096000" cy="1879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5000"/>
              </a:lnSpc>
              <a:defRPr sz="5400"/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82750" y="3200400"/>
            <a:ext cx="5861050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39EAA6-EA2F-4699-825D-D5A8213020AA}" type="datetime1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69A68C-BA7C-46F5-A376-00533C405D8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0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B60D5-D6FA-40E9-BCD1-18079BFBE2F1}" type="datetime1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63E6D-6577-4816-8098-794B4621D6C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96100" y="914400"/>
            <a:ext cx="1943100" cy="51816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66800" y="914400"/>
            <a:ext cx="5676900" cy="51816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38BCF-4F6C-4C4F-A3CD-E790D5A51A0A}" type="datetime1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27C30-A92B-4CE1-ABD9-886F58A82EB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2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166C9-C122-40FB-86DA-835DE358CAF3}" type="datetime1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609C3-1A3C-4BCB-8B09-E6C6FD08594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6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C8491-9461-4593-A174-848891D29079}" type="datetime1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4DC8D-AA0A-4CBB-8C31-2A548ACF184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9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668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1ED8D-D038-44E4-9907-44773AA8A920}" type="datetime1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C1323-D9D0-447E-A4A0-3033DEA4864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3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12818-3D03-46A6-B363-7AF4F445DE99}" type="datetime1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9A95B-538F-45AB-91F8-ECB1683F4C6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68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FD7DE-ECDC-46DF-B4B6-F256CF89A702}" type="datetime1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49EA7-676A-41FE-9664-97A283D354B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69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1F71D-985A-471C-94A1-D586B370D174}" type="datetime1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06850-293C-4749-90B5-0A265A354E1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FB8B0-2CDE-4A85-AA04-063E937305F7}" type="datetime1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893C5-639C-49C5-99A4-0600EBA3FA2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5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A5A4B-609D-4918-8069-A51251E048FD}" type="datetime1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075CD-DBA4-4A04-B26E-12A139FADF6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6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914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514600"/>
            <a:ext cx="7772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151E8F"/>
                </a:solidFill>
              </a:defRPr>
            </a:lvl1pPr>
          </a:lstStyle>
          <a:p>
            <a:pPr>
              <a:defRPr/>
            </a:pPr>
            <a:fld id="{E66628C6-2A69-49E9-9C15-7C64BC948E96}" type="datetime1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151E8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151E8F"/>
                </a:solidFill>
              </a:defRPr>
            </a:lvl1pPr>
          </a:lstStyle>
          <a:p>
            <a:pPr>
              <a:defRPr/>
            </a:pPr>
            <a:fld id="{17BEB72D-0E71-4F49-9F70-BEBD4F6569A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FormatShape" descr="\\Catalpa\standdsk\Mirrors\Ofc97Adm\Clipart\Photos\SPORTS\SKIING.JPG" hidden="1"/>
          <p:cNvSpPr>
            <a:spLocks noChangeArrowheads="1"/>
          </p:cNvSpPr>
          <p:nvPr/>
        </p:nvSpPr>
        <p:spPr bwMode="auto">
          <a:xfrm>
            <a:off x="-952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14"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151E8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51E8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51E8F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51E8F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51E8F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51E8F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51E8F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51E8F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51E8F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51E8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151E8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151E8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151E8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51E8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1E8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1E8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1E8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1E8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1E8F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nappi@tuwien.ac.at" TargetMode="External"/><Relationship Id="rId2" Type="http://schemas.openxmlformats.org/officeDocument/2006/relationships/hyperlink" Target="http://www.econ.tuwien.ac.at/hanappi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1052513"/>
            <a:ext cx="6096000" cy="2376487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Knowledge: The special place of Europe in the future global division of labor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789363"/>
            <a:ext cx="5861050" cy="2532062"/>
          </a:xfrm>
        </p:spPr>
        <p:txBody>
          <a:bodyPr/>
          <a:lstStyle/>
          <a:p>
            <a:pPr eaLnBrk="1" hangingPunct="1"/>
            <a:r>
              <a:rPr lang="en-US" sz="2800" smtClean="0"/>
              <a:t>Univ.-Prof. Dr. Hardy Hanappi</a:t>
            </a:r>
          </a:p>
          <a:p>
            <a:pPr eaLnBrk="1" hangingPunct="1"/>
            <a:r>
              <a:rPr lang="en-US" sz="2000" smtClean="0"/>
              <a:t>Jean Monnet Chair for Political Economy of European Inegration </a:t>
            </a:r>
          </a:p>
          <a:p>
            <a:pPr eaLnBrk="1" hangingPunct="1"/>
            <a:r>
              <a:rPr lang="en-US" sz="2000" smtClean="0"/>
              <a:t>University of Technology of Vienna</a:t>
            </a:r>
          </a:p>
          <a:p>
            <a:pPr eaLnBrk="1" hangingPunct="1"/>
            <a:r>
              <a:rPr lang="en-US" sz="2000" smtClean="0">
                <a:hlinkClick r:id="rId2"/>
              </a:rPr>
              <a:t>www.econ.tuwien.ac.at/hanappi/</a:t>
            </a:r>
            <a:endParaRPr lang="en-US" sz="2000" smtClean="0"/>
          </a:p>
          <a:p>
            <a:pPr eaLnBrk="1" hangingPunct="1"/>
            <a:r>
              <a:rPr lang="en-US" sz="2000" smtClean="0">
                <a:hlinkClick r:id="rId3"/>
              </a:rPr>
              <a:t>hanappi@tuwien.ac.at</a:t>
            </a:r>
            <a:endParaRPr lang="en-US" sz="2000" smtClean="0"/>
          </a:p>
          <a:p>
            <a:pPr eaLnBrk="1" hangingPunct="1"/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7772400" cy="1938338"/>
          </a:xfrm>
        </p:spPr>
        <p:txBody>
          <a:bodyPr/>
          <a:lstStyle/>
          <a:p>
            <a:pPr eaLnBrk="1" hangingPunct="1"/>
            <a:r>
              <a:rPr lang="de-AT" smtClean="0"/>
              <a:t>What is needed to survive ?</a:t>
            </a:r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1692275" y="2852738"/>
            <a:ext cx="586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AT"/>
              <a:t>A short-term oriented political program</a:t>
            </a:r>
          </a:p>
        </p:txBody>
      </p:sp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1682750" y="3644900"/>
            <a:ext cx="6570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AT"/>
              <a:t>A medium-term oriented economic program</a:t>
            </a:r>
          </a:p>
        </p:txBody>
      </p:sp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2195513" y="5373688"/>
            <a:ext cx="5865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b="1">
                <a:solidFill>
                  <a:srgbClr val="FF0000"/>
                </a:solidFill>
              </a:rPr>
              <a:t>Vision: Europe as a global pilot project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1693863" y="4508500"/>
            <a:ext cx="5167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AT"/>
              <a:t>A long-term oriented social 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7772400" cy="1938338"/>
          </a:xfrm>
        </p:spPr>
        <p:txBody>
          <a:bodyPr/>
          <a:lstStyle/>
          <a:p>
            <a:pPr eaLnBrk="1" hangingPunct="1"/>
            <a:r>
              <a:rPr lang="de-AT" smtClean="0"/>
              <a:t>Europe as global knowledge breeder</a:t>
            </a:r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1692275" y="2852738"/>
            <a:ext cx="5192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AT"/>
              <a:t>Well-structured education system</a:t>
            </a:r>
          </a:p>
        </p:txBody>
      </p:sp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1682750" y="3644900"/>
            <a:ext cx="4945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AT"/>
              <a:t>Diversity developed as strength</a:t>
            </a:r>
          </a:p>
        </p:txBody>
      </p:sp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1476375" y="5330825"/>
            <a:ext cx="71564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b="1">
                <a:solidFill>
                  <a:srgbClr val="FF0000"/>
                </a:solidFill>
              </a:rPr>
              <a:t>The pilot project needs strong central planning</a:t>
            </a:r>
          </a:p>
          <a:p>
            <a:pPr eaLnBrk="1" hangingPunct="1"/>
            <a:r>
              <a:rPr lang="de-AT" b="1">
                <a:solidFill>
                  <a:srgbClr val="FF0000"/>
                </a:solidFill>
              </a:rPr>
              <a:t>	and local market regulations – i.e. Design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1693863" y="4508500"/>
            <a:ext cx="5253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AT"/>
              <a:t>Content deived from global needs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smtClean="0"/>
              <a:t>Global Education Structures</a:t>
            </a:r>
          </a:p>
        </p:txBody>
      </p:sp>
      <p:pic>
        <p:nvPicPr>
          <p:cNvPr id="14339" name="Bild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879600"/>
            <a:ext cx="6873875" cy="456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 txBox="1">
            <a:spLocks/>
          </p:cNvSpPr>
          <p:nvPr/>
        </p:nvSpPr>
        <p:spPr bwMode="auto">
          <a:xfrm>
            <a:off x="1066800" y="914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sz="4400">
                <a:solidFill>
                  <a:srgbClr val="151E8F"/>
                </a:solidFill>
              </a:rPr>
              <a:t>Some Education Problems</a:t>
            </a:r>
          </a:p>
        </p:txBody>
      </p:sp>
      <p:sp>
        <p:nvSpPr>
          <p:cNvPr id="3" name="Titel 1"/>
          <p:cNvSpPr txBox="1">
            <a:spLocks/>
          </p:cNvSpPr>
          <p:nvPr/>
        </p:nvSpPr>
        <p:spPr bwMode="auto">
          <a:xfrm>
            <a:off x="1371600" y="2924175"/>
            <a:ext cx="63769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AT" sz="3200">
                <a:solidFill>
                  <a:srgbClr val="151E8F"/>
                </a:solidFill>
              </a:rPr>
              <a:t>Two and a half languages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1371600" y="2141538"/>
            <a:ext cx="63769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AT" sz="3200">
                <a:solidFill>
                  <a:srgbClr val="151E8F"/>
                </a:solidFill>
              </a:rPr>
              <a:t>Diversity versus norms</a:t>
            </a:r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1366838" y="3789363"/>
            <a:ext cx="63769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AT" sz="3200">
                <a:solidFill>
                  <a:srgbClr val="151E8F"/>
                </a:solidFill>
              </a:rPr>
              <a:t>Democratic coupling of content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1371600" y="4754563"/>
            <a:ext cx="63769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AT" sz="3200" b="1">
                <a:solidFill>
                  <a:srgbClr val="FF0000"/>
                </a:solidFill>
              </a:rPr>
              <a:t>Finance of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 txBox="1">
            <a:spLocks/>
          </p:cNvSpPr>
          <p:nvPr/>
        </p:nvSpPr>
        <p:spPr bwMode="auto">
          <a:xfrm>
            <a:off x="1066800" y="914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sz="4400">
                <a:solidFill>
                  <a:srgbClr val="151E8F"/>
                </a:solidFill>
              </a:rPr>
              <a:t>Hungary and Austria</a:t>
            </a:r>
          </a:p>
        </p:txBody>
      </p:sp>
      <p:sp>
        <p:nvSpPr>
          <p:cNvPr id="3" name="Titel 1"/>
          <p:cNvSpPr txBox="1">
            <a:spLocks/>
          </p:cNvSpPr>
          <p:nvPr/>
        </p:nvSpPr>
        <p:spPr bwMode="auto">
          <a:xfrm>
            <a:off x="1371600" y="2924175"/>
            <a:ext cx="72326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AT" sz="3200">
                <a:solidFill>
                  <a:srgbClr val="151E8F"/>
                </a:solidFill>
              </a:rPr>
              <a:t>Longer education, later retirement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1371600" y="2141538"/>
            <a:ext cx="7016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AT" sz="3200">
                <a:solidFill>
                  <a:srgbClr val="151E8F"/>
                </a:solidFill>
              </a:rPr>
              <a:t>Build on great historical tradition</a:t>
            </a: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1366838" y="3789363"/>
            <a:ext cx="6376987" cy="1223962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51E8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51E8F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51E8F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51E8F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51E8F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51E8F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51E8F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51E8F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51E8F"/>
                </a:solidFill>
                <a:latin typeface="Arial" charset="0"/>
              </a:defRPr>
            </a:lvl9pPr>
          </a:lstStyle>
          <a:p>
            <a:pPr marL="457200" indent="-457200" algn="l">
              <a:buFont typeface="Arial" pitchFamily="34" charset="0"/>
              <a:buChar char="•"/>
              <a:defRPr/>
            </a:pPr>
            <a:r>
              <a:rPr lang="de-AT" sz="3200" dirty="0" smtClean="0"/>
              <a:t>Substantial </a:t>
            </a:r>
            <a:r>
              <a:rPr lang="de-AT" sz="3200" dirty="0" err="1" smtClean="0"/>
              <a:t>shift</a:t>
            </a:r>
            <a:r>
              <a:rPr lang="de-AT" sz="3200" dirty="0" smtClean="0"/>
              <a:t> in </a:t>
            </a:r>
            <a:r>
              <a:rPr lang="de-AT" sz="3200" dirty="0" err="1" smtClean="0"/>
              <a:t>government</a:t>
            </a:r>
            <a:r>
              <a:rPr lang="de-AT" sz="3200" dirty="0" smtClean="0"/>
              <a:t> </a:t>
            </a:r>
            <a:r>
              <a:rPr lang="de-AT" sz="3200" dirty="0" err="1" smtClean="0"/>
              <a:t>expenditure</a:t>
            </a:r>
            <a:r>
              <a:rPr lang="de-AT" sz="3200" dirty="0" smtClean="0"/>
              <a:t> </a:t>
            </a:r>
            <a:r>
              <a:rPr lang="de-AT" sz="3200" dirty="0" err="1" smtClean="0"/>
              <a:t>components</a:t>
            </a:r>
            <a:endParaRPr lang="de-AT" sz="3200" dirty="0" smtClean="0"/>
          </a:p>
          <a:p>
            <a:pPr algn="l">
              <a:defRPr/>
            </a:pPr>
            <a:r>
              <a:rPr lang="de-AT" sz="3200" dirty="0" smtClean="0"/>
              <a:t> 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1371600" y="5229225"/>
            <a:ext cx="70167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AT" sz="3200">
                <a:solidFill>
                  <a:srgbClr val="FF0000"/>
                </a:solidFill>
              </a:rPr>
              <a:t>Quantum Jump in A-H cooperation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042988" y="2636838"/>
            <a:ext cx="7772400" cy="1066800"/>
          </a:xfrm>
        </p:spPr>
        <p:txBody>
          <a:bodyPr/>
          <a:lstStyle/>
          <a:p>
            <a:pPr eaLnBrk="1" hangingPunct="1"/>
            <a:r>
              <a:rPr lang="de-AT" smtClean="0">
                <a:solidFill>
                  <a:srgbClr val="FF0000"/>
                </a:solidFill>
              </a:rPr>
              <a:t>Thank you for your attention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smtClean="0"/>
              <a:t>Overview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1631950" y="1960563"/>
            <a:ext cx="58626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sz="3600">
                <a:solidFill>
                  <a:srgbClr val="151E8F"/>
                </a:solidFill>
              </a:rPr>
              <a:t>The world economy in crisis</a:t>
            </a:r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1631950" y="2752725"/>
            <a:ext cx="6972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sz="3600">
                <a:solidFill>
                  <a:srgbClr val="151E8F"/>
                </a:solidFill>
              </a:rPr>
              <a:t>Will and should Europe survive ?</a:t>
            </a: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1662113" y="3573463"/>
            <a:ext cx="67849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sz="3600">
                <a:solidFill>
                  <a:srgbClr val="151E8F"/>
                </a:solidFill>
              </a:rPr>
              <a:t>A vision for Europe‘s global role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 bwMode="auto">
          <a:xfrm>
            <a:off x="1631950" y="4437063"/>
            <a:ext cx="6783388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sz="3600">
                <a:solidFill>
                  <a:srgbClr val="151E8F"/>
                </a:solidFill>
              </a:rPr>
              <a:t>Central Europe: </a:t>
            </a:r>
          </a:p>
          <a:p>
            <a:pPr algn="ctr" eaLnBrk="1" hangingPunct="1"/>
            <a:r>
              <a:rPr lang="de-AT" sz="3600">
                <a:solidFill>
                  <a:srgbClr val="151E8F"/>
                </a:solidFill>
              </a:rPr>
              <a:t>Austria and Hungary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feld 2"/>
          <p:cNvSpPr txBox="1">
            <a:spLocks noChangeArrowheads="1"/>
          </p:cNvSpPr>
          <p:nvPr/>
        </p:nvSpPr>
        <p:spPr bwMode="auto">
          <a:xfrm>
            <a:off x="1258888" y="954088"/>
            <a:ext cx="25923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>
                <a:solidFill>
                  <a:srgbClr val="002060"/>
                </a:solidFill>
              </a:rPr>
              <a:t>Some Data 1</a:t>
            </a:r>
          </a:p>
        </p:txBody>
      </p:sp>
      <p:pic>
        <p:nvPicPr>
          <p:cNvPr id="5123" name="Grafik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628775"/>
            <a:ext cx="7850187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Grafi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989138"/>
            <a:ext cx="6481763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feld 2"/>
          <p:cNvSpPr txBox="1">
            <a:spLocks noChangeArrowheads="1"/>
          </p:cNvSpPr>
          <p:nvPr/>
        </p:nvSpPr>
        <p:spPr bwMode="auto">
          <a:xfrm>
            <a:off x="1258888" y="954088"/>
            <a:ext cx="25923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>
                <a:solidFill>
                  <a:srgbClr val="002060"/>
                </a:solidFill>
              </a:rPr>
              <a:t>Some Data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feld 2"/>
          <p:cNvSpPr txBox="1">
            <a:spLocks noChangeArrowheads="1"/>
          </p:cNvSpPr>
          <p:nvPr/>
        </p:nvSpPr>
        <p:spPr bwMode="auto">
          <a:xfrm>
            <a:off x="1258888" y="954088"/>
            <a:ext cx="25923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>
                <a:solidFill>
                  <a:srgbClr val="002060"/>
                </a:solidFill>
              </a:rPr>
              <a:t>Some Data 3</a:t>
            </a:r>
          </a:p>
        </p:txBody>
      </p:sp>
      <p:pic>
        <p:nvPicPr>
          <p:cNvPr id="7171" name="Grafik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628775"/>
            <a:ext cx="806450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feld 2"/>
          <p:cNvSpPr txBox="1">
            <a:spLocks noChangeArrowheads="1"/>
          </p:cNvSpPr>
          <p:nvPr/>
        </p:nvSpPr>
        <p:spPr bwMode="auto">
          <a:xfrm>
            <a:off x="1258888" y="954088"/>
            <a:ext cx="25923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>
                <a:solidFill>
                  <a:srgbClr val="002060"/>
                </a:solidFill>
              </a:rPr>
              <a:t>Some Data 4</a:t>
            </a:r>
          </a:p>
        </p:txBody>
      </p:sp>
      <p:pic>
        <p:nvPicPr>
          <p:cNvPr id="8195" name="Grafi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628775"/>
            <a:ext cx="6840537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989138"/>
            <a:ext cx="7553325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feld 2"/>
          <p:cNvSpPr txBox="1">
            <a:spLocks noChangeArrowheads="1"/>
          </p:cNvSpPr>
          <p:nvPr/>
        </p:nvSpPr>
        <p:spPr bwMode="auto">
          <a:xfrm>
            <a:off x="1258888" y="954088"/>
            <a:ext cx="2881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>
                <a:solidFill>
                  <a:srgbClr val="002060"/>
                </a:solidFill>
              </a:rPr>
              <a:t>Some Data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773238"/>
            <a:ext cx="682466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feld 2"/>
          <p:cNvSpPr txBox="1">
            <a:spLocks noChangeArrowheads="1"/>
          </p:cNvSpPr>
          <p:nvPr/>
        </p:nvSpPr>
        <p:spPr bwMode="auto">
          <a:xfrm>
            <a:off x="1258888" y="954088"/>
            <a:ext cx="2881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>
                <a:solidFill>
                  <a:srgbClr val="002060"/>
                </a:solidFill>
              </a:rPr>
              <a:t>Some Data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7772400" cy="1938338"/>
          </a:xfrm>
        </p:spPr>
        <p:txBody>
          <a:bodyPr/>
          <a:lstStyle/>
          <a:p>
            <a:pPr eaLnBrk="1" hangingPunct="1"/>
            <a:r>
              <a:rPr lang="de-AT" smtClean="0"/>
              <a:t>Will and should Europe survive ?</a:t>
            </a:r>
          </a:p>
        </p:txBody>
      </p:sp>
      <p:sp>
        <p:nvSpPr>
          <p:cNvPr id="11267" name="Rechteck 2"/>
          <p:cNvSpPr>
            <a:spLocks noChangeArrowheads="1"/>
          </p:cNvSpPr>
          <p:nvPr/>
        </p:nvSpPr>
        <p:spPr bwMode="auto">
          <a:xfrm>
            <a:off x="1809750" y="2967038"/>
            <a:ext cx="3436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AT"/>
              <a:t>Two extreme scenarios:</a:t>
            </a:r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2268538" y="3600450"/>
            <a:ext cx="523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AT"/>
              <a:t>The Road to a neo-fascist mosaic</a:t>
            </a:r>
          </a:p>
        </p:txBody>
      </p:sp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2151063" y="4221163"/>
            <a:ext cx="6245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AT"/>
              <a:t>The Road to a global pilot project Europe</a:t>
            </a:r>
          </a:p>
        </p:txBody>
      </p:sp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1331913" y="5192713"/>
            <a:ext cx="74660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b="1">
                <a:solidFill>
                  <a:srgbClr val="FF0000"/>
                </a:solidFill>
              </a:rPr>
              <a:t>Which scenario implies higher expected welfare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Hungary_April_2012">
  <a:themeElements>
    <a:clrScheme name="Larissa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Lariss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issa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Hungary_April_2012</Template>
  <TotalTime>0</TotalTime>
  <Words>217</Words>
  <Application>Microsoft Office PowerPoint</Application>
  <PresentationFormat>Bildschirmpräsentation (4:3)</PresentationFormat>
  <Paragraphs>47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7" baseType="lpstr">
      <vt:lpstr>Arial</vt:lpstr>
      <vt:lpstr>Hungary_April_2012</vt:lpstr>
      <vt:lpstr>Knowledge: The special place of Europe in the future global division of labor</vt:lpstr>
      <vt:lpstr>Overview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Will and should Europe survive ?</vt:lpstr>
      <vt:lpstr>What is needed to survive ?</vt:lpstr>
      <vt:lpstr>Europe as global knowledge breeder</vt:lpstr>
      <vt:lpstr>Global Education Structures</vt:lpstr>
      <vt:lpstr>PowerPoint-Präsentation</vt:lpstr>
      <vt:lpstr>PowerPoint-Präsentation</vt:lpstr>
      <vt:lpstr>Thank you for your attention !</vt:lpstr>
    </vt:vector>
  </TitlesOfParts>
  <Company>TU Wien - Campusversion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Knowledge: The special place of Europe in the future global division of labor</dc:title>
  <dc:creator>hardy</dc:creator>
  <cp:lastModifiedBy>hardy</cp:lastModifiedBy>
  <cp:revision>1</cp:revision>
  <cp:lastPrinted>1601-01-01T00:00:00Z</cp:lastPrinted>
  <dcterms:created xsi:type="dcterms:W3CDTF">2013-04-03T14:39:00Z</dcterms:created>
  <dcterms:modified xsi:type="dcterms:W3CDTF">2013-04-03T15:23:59Z</dcterms:modified>
</cp:coreProperties>
</file>