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nappi@tuwien.ac.at" TargetMode="External"/><Relationship Id="rId2" Type="http://schemas.openxmlformats.org/officeDocument/2006/relationships/hyperlink" Target="http://www.econ.tuwien.ac.at/hanappi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.tuwien.ac.at/hanappi/publication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89213" y="1127235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de-AT" dirty="0"/>
              <a:t/>
            </a:r>
            <a:br>
              <a:rPr lang="de-AT" dirty="0"/>
            </a:br>
            <a:r>
              <a:rPr lang="en-US" dirty="0" smtClean="0"/>
              <a:t>Simulation </a:t>
            </a:r>
            <a:r>
              <a:rPr lang="en-US" dirty="0"/>
              <a:t>of Class Transformations in 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Age </a:t>
            </a:r>
            <a:r>
              <a:rPr lang="en-US" dirty="0"/>
              <a:t>of Alienation 	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89213" y="4151586"/>
            <a:ext cx="8915399" cy="1944414"/>
          </a:xfrm>
        </p:spPr>
        <p:txBody>
          <a:bodyPr>
            <a:noAutofit/>
          </a:bodyPr>
          <a:lstStyle/>
          <a:p>
            <a:r>
              <a:rPr lang="de-DE" b="1" dirty="0"/>
              <a:t>Hardy Hanappi</a:t>
            </a:r>
          </a:p>
          <a:p>
            <a:r>
              <a:rPr lang="de-DE" dirty="0"/>
              <a:t>Ad personam Jean Monnet </a:t>
            </a:r>
            <a:r>
              <a:rPr lang="de-DE" dirty="0" err="1"/>
              <a:t>Chair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Political Economy </a:t>
            </a:r>
            <a:r>
              <a:rPr lang="de-DE" dirty="0" err="1"/>
              <a:t>of</a:t>
            </a:r>
            <a:r>
              <a:rPr lang="de-DE" dirty="0"/>
              <a:t> European Integration</a:t>
            </a:r>
          </a:p>
          <a:p>
            <a:r>
              <a:rPr lang="de-DE" dirty="0"/>
              <a:t>University </a:t>
            </a:r>
            <a:r>
              <a:rPr lang="de-DE" dirty="0" err="1"/>
              <a:t>of</a:t>
            </a:r>
            <a:r>
              <a:rPr lang="de-DE" dirty="0"/>
              <a:t> Technology </a:t>
            </a:r>
            <a:r>
              <a:rPr lang="de-DE" dirty="0" err="1"/>
              <a:t>of</a:t>
            </a:r>
            <a:r>
              <a:rPr lang="de-DE" dirty="0"/>
              <a:t> Vienna, Economics</a:t>
            </a:r>
          </a:p>
          <a:p>
            <a:r>
              <a:rPr lang="de-DE" dirty="0">
                <a:hlinkClick r:id="rId2"/>
              </a:rPr>
              <a:t>www.econ.tuwien.ac.at/hanappi/</a:t>
            </a:r>
            <a:r>
              <a:rPr lang="de-DE" dirty="0"/>
              <a:t>   </a:t>
            </a:r>
            <a:r>
              <a:rPr lang="de-DE" dirty="0">
                <a:hlinkClick r:id="rId3"/>
              </a:rPr>
              <a:t>hanappi@tuwien.ac.at</a:t>
            </a:r>
            <a:r>
              <a:rPr lang="de-DE" dirty="0"/>
              <a:t>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5995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2785" y="5647867"/>
            <a:ext cx="10437275" cy="496030"/>
          </a:xfrm>
        </p:spPr>
        <p:txBody>
          <a:bodyPr>
            <a:normAutofit/>
          </a:bodyPr>
          <a:lstStyle/>
          <a:p>
            <a:r>
              <a:rPr lang="de-AT" sz="1800" dirty="0" smtClean="0"/>
              <a:t>See </a:t>
            </a:r>
            <a:r>
              <a:rPr lang="de-AT" sz="1800" dirty="0" err="1" smtClean="0"/>
              <a:t>my</a:t>
            </a:r>
            <a:r>
              <a:rPr lang="de-AT" sz="1800" dirty="0" smtClean="0"/>
              <a:t> </a:t>
            </a:r>
            <a:r>
              <a:rPr lang="de-AT" sz="1800" dirty="0" err="1" smtClean="0"/>
              <a:t>publications</a:t>
            </a:r>
            <a:r>
              <a:rPr lang="de-AT" sz="1800" dirty="0" smtClean="0"/>
              <a:t> </a:t>
            </a:r>
            <a:r>
              <a:rPr lang="de-AT" sz="1800" dirty="0"/>
              <a:t>at  </a:t>
            </a:r>
            <a:r>
              <a:rPr lang="de-AT" sz="1800" dirty="0">
                <a:hlinkClick r:id="rId2"/>
              </a:rPr>
              <a:t>http://www.econ.tuwien.ac.at/hanappi/publications.html</a:t>
            </a:r>
            <a:endParaRPr lang="de-AT" sz="1800" dirty="0"/>
          </a:p>
        </p:txBody>
      </p:sp>
      <p:sp>
        <p:nvSpPr>
          <p:cNvPr id="17" name="Titel 1"/>
          <p:cNvSpPr txBox="1">
            <a:spLocks/>
          </p:cNvSpPr>
          <p:nvPr/>
        </p:nvSpPr>
        <p:spPr>
          <a:xfrm>
            <a:off x="2592925" y="624110"/>
            <a:ext cx="8911687" cy="7317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AT" dirty="0" smtClean="0"/>
              <a:t>Major Tasks</a:t>
            </a:r>
            <a:endParaRPr lang="de-AT" dirty="0"/>
          </a:p>
        </p:txBody>
      </p:sp>
      <p:sp>
        <p:nvSpPr>
          <p:cNvPr id="19" name="Inhaltsplatzhalter 2"/>
          <p:cNvSpPr>
            <a:spLocks noGrp="1"/>
          </p:cNvSpPr>
          <p:nvPr>
            <p:ph idx="1"/>
          </p:nvPr>
        </p:nvSpPr>
        <p:spPr>
          <a:xfrm>
            <a:off x="2592925" y="1654261"/>
            <a:ext cx="7636925" cy="525518"/>
          </a:xfrm>
        </p:spPr>
        <p:txBody>
          <a:bodyPr>
            <a:normAutofit/>
          </a:bodyPr>
          <a:lstStyle/>
          <a:p>
            <a:r>
              <a:rPr lang="de-AT" dirty="0" err="1" smtClean="0"/>
              <a:t>Develop</a:t>
            </a:r>
            <a:r>
              <a:rPr lang="de-AT" dirty="0" smtClean="0"/>
              <a:t> </a:t>
            </a:r>
            <a:r>
              <a:rPr lang="de-AT" dirty="0" err="1" smtClean="0"/>
              <a:t>theory</a:t>
            </a:r>
            <a:r>
              <a:rPr lang="de-AT" dirty="0" smtClean="0"/>
              <a:t>: </a:t>
            </a:r>
            <a:r>
              <a:rPr lang="de-AT" dirty="0" err="1" smtClean="0"/>
              <a:t>Evolutionary</a:t>
            </a:r>
            <a:r>
              <a:rPr lang="de-AT" dirty="0" smtClean="0"/>
              <a:t> Political Economy</a:t>
            </a:r>
            <a:endParaRPr lang="de-AT" dirty="0"/>
          </a:p>
        </p:txBody>
      </p:sp>
      <p:sp>
        <p:nvSpPr>
          <p:cNvPr id="20" name="Inhaltsplatzhalter 2"/>
          <p:cNvSpPr txBox="1">
            <a:spLocks/>
          </p:cNvSpPr>
          <p:nvPr/>
        </p:nvSpPr>
        <p:spPr>
          <a:xfrm>
            <a:off x="2885232" y="2363907"/>
            <a:ext cx="6053028" cy="525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 smtClean="0"/>
              <a:t>Use</a:t>
            </a:r>
            <a:r>
              <a:rPr lang="de-AT" dirty="0" smtClean="0"/>
              <a:t> </a:t>
            </a:r>
            <a:r>
              <a:rPr lang="de-AT" dirty="0" err="1" smtClean="0"/>
              <a:t>theory</a:t>
            </a:r>
            <a:r>
              <a:rPr lang="de-AT" dirty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support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survival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species</a:t>
            </a:r>
            <a:endParaRPr lang="de-AT" dirty="0"/>
          </a:p>
        </p:txBody>
      </p:sp>
      <p:sp>
        <p:nvSpPr>
          <p:cNvPr id="21" name="Rechteck 20"/>
          <p:cNvSpPr/>
          <p:nvPr/>
        </p:nvSpPr>
        <p:spPr>
          <a:xfrm>
            <a:off x="2037157" y="3900592"/>
            <a:ext cx="9594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</a:t>
            </a:r>
            <a:r>
              <a:rPr lang="de-DE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de-DE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</a:t>
            </a:r>
            <a:r>
              <a:rPr lang="de-DE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de-DE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for</a:t>
            </a:r>
            <a:r>
              <a:rPr lang="de-DE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de-DE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your</a:t>
            </a:r>
            <a:r>
              <a:rPr lang="de-DE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Attention</a:t>
            </a: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50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20" grpId="0" build="p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1724"/>
          </a:xfrm>
        </p:spPr>
        <p:txBody>
          <a:bodyPr/>
          <a:lstStyle/>
          <a:p>
            <a:r>
              <a:rPr lang="de-AT" dirty="0" err="1" smtClean="0"/>
              <a:t>Structure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topic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92925" y="1723696"/>
            <a:ext cx="1873972" cy="525518"/>
          </a:xfrm>
        </p:spPr>
        <p:txBody>
          <a:bodyPr/>
          <a:lstStyle/>
          <a:p>
            <a:r>
              <a:rPr lang="de-AT" dirty="0" smtClean="0"/>
              <a:t>Motivation</a:t>
            </a: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3237187" y="3666273"/>
            <a:ext cx="1701107" cy="461665"/>
          </a:xfrm>
          <a:prstGeom prst="rect">
            <a:avLst/>
          </a:prstGeom>
          <a:noFill/>
          <a:ln w="15875" cap="rnd">
            <a:solidFill>
              <a:srgbClr val="0070C0"/>
            </a:solidFill>
          </a:ln>
          <a:effectLst>
            <a:outerShdw blurRad="76200" dir="13500000" sy="23000" kx="1200000" algn="br" rotWithShape="0">
              <a:srgbClr val="0070C0">
                <a:alpha val="20000"/>
              </a:srgbClr>
            </a:outerShdw>
          </a:effectLst>
          <a:scene3d>
            <a:camera prst="orthographicFront"/>
            <a:lightRig rig="threePt" dir="t"/>
          </a:scene3d>
          <a:sp3d extrusionH="12700">
            <a:bevelT/>
          </a:sp3d>
        </p:spPr>
        <p:txBody>
          <a:bodyPr wrap="none" rtlCol="0">
            <a:spAutoFit/>
          </a:bodyPr>
          <a:lstStyle/>
          <a:p>
            <a:r>
              <a:rPr lang="de-AT" sz="2400" dirty="0" smtClean="0"/>
              <a:t>Simulation</a:t>
            </a:r>
            <a:endParaRPr lang="de-AT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7325711" y="3204608"/>
            <a:ext cx="3587842" cy="461665"/>
          </a:xfrm>
          <a:prstGeom prst="rect">
            <a:avLst/>
          </a:prstGeom>
          <a:noFill/>
          <a:ln w="15875" cap="rnd">
            <a:solidFill>
              <a:srgbClr val="00B0F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de-AT" dirty="0"/>
              <a:t>Global Class Dynamics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475890" y="5544997"/>
            <a:ext cx="2789546" cy="461665"/>
          </a:xfrm>
          <a:prstGeom prst="rect">
            <a:avLst/>
          </a:prstGeom>
          <a:noFill/>
          <a:ln w="15875" cap="rnd">
            <a:solidFill>
              <a:srgbClr val="00B0F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de-AT" dirty="0"/>
              <a:t>Age </a:t>
            </a:r>
            <a:r>
              <a:rPr lang="de-AT" dirty="0" err="1"/>
              <a:t>of</a:t>
            </a:r>
            <a:r>
              <a:rPr lang="de-AT" dirty="0"/>
              <a:t> Alienation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2592925" y="2311228"/>
            <a:ext cx="4093625" cy="525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A </a:t>
            </a:r>
            <a:r>
              <a:rPr lang="de-AT" dirty="0" err="1" smtClean="0"/>
              <a:t>first</a:t>
            </a:r>
            <a:r>
              <a:rPr lang="de-AT" dirty="0" smtClean="0"/>
              <a:t> </a:t>
            </a:r>
            <a:r>
              <a:rPr lang="de-AT" dirty="0" err="1" smtClean="0"/>
              <a:t>pass</a:t>
            </a:r>
            <a:r>
              <a:rPr lang="de-AT" dirty="0" smtClean="0"/>
              <a:t> </a:t>
            </a:r>
            <a:r>
              <a:rPr lang="de-AT" dirty="0" err="1" smtClean="0"/>
              <a:t>through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triangle</a:t>
            </a:r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5296950" y="1665817"/>
            <a:ext cx="4057521" cy="369332"/>
          </a:xfrm>
          <a:prstGeom prst="rect">
            <a:avLst/>
          </a:prstGeom>
          <a:noFill/>
          <a:ln w="22225" cap="rnd" cmpd="sng">
            <a:solidFill>
              <a:srgbClr val="00B0F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de-AT" i="1" dirty="0" smtClean="0">
                <a:solidFill>
                  <a:srgbClr val="0070C0"/>
                </a:solidFill>
              </a:rPr>
              <a:t>Sharing </a:t>
            </a:r>
            <a:r>
              <a:rPr lang="de-AT" i="1" dirty="0" err="1" smtClean="0">
                <a:solidFill>
                  <a:srgbClr val="0070C0"/>
                </a:solidFill>
              </a:rPr>
              <a:t>some</a:t>
            </a:r>
            <a:r>
              <a:rPr lang="de-AT" i="1" dirty="0" smtClean="0">
                <a:solidFill>
                  <a:srgbClr val="0070C0"/>
                </a:solidFill>
              </a:rPr>
              <a:t> </a:t>
            </a:r>
            <a:r>
              <a:rPr lang="de-AT" i="1" dirty="0" err="1" smtClean="0">
                <a:solidFill>
                  <a:srgbClr val="0070C0"/>
                </a:solidFill>
              </a:rPr>
              <a:t>hopefully</a:t>
            </a:r>
            <a:r>
              <a:rPr lang="de-AT" i="1" dirty="0" smtClean="0">
                <a:solidFill>
                  <a:srgbClr val="0070C0"/>
                </a:solidFill>
              </a:rPr>
              <a:t> </a:t>
            </a:r>
            <a:r>
              <a:rPr lang="de-AT" i="1" dirty="0" err="1" smtClean="0">
                <a:solidFill>
                  <a:srgbClr val="0070C0"/>
                </a:solidFill>
              </a:rPr>
              <a:t>new</a:t>
            </a:r>
            <a:r>
              <a:rPr lang="de-AT" i="1" dirty="0" smtClean="0">
                <a:solidFill>
                  <a:srgbClr val="0070C0"/>
                </a:solidFill>
              </a:rPr>
              <a:t> </a:t>
            </a:r>
            <a:r>
              <a:rPr lang="de-AT" i="1" dirty="0" err="1" smtClean="0">
                <a:solidFill>
                  <a:srgbClr val="0070C0"/>
                </a:solidFill>
              </a:rPr>
              <a:t>ideas</a:t>
            </a:r>
            <a:endParaRPr lang="de-AT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67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1295" y="5544997"/>
            <a:ext cx="3807875" cy="496030"/>
          </a:xfrm>
        </p:spPr>
        <p:txBody>
          <a:bodyPr>
            <a:normAutofit/>
          </a:bodyPr>
          <a:lstStyle/>
          <a:p>
            <a:r>
              <a:rPr lang="de-AT" sz="1800" dirty="0"/>
              <a:t>A </a:t>
            </a:r>
            <a:r>
              <a:rPr lang="de-AT" sz="1800" dirty="0" err="1"/>
              <a:t>first</a:t>
            </a:r>
            <a:r>
              <a:rPr lang="de-AT" sz="1800" dirty="0"/>
              <a:t> </a:t>
            </a:r>
            <a:r>
              <a:rPr lang="de-AT" sz="1800" dirty="0" err="1"/>
              <a:t>pass</a:t>
            </a:r>
            <a:r>
              <a:rPr lang="de-AT" sz="1800" dirty="0"/>
              <a:t> </a:t>
            </a:r>
            <a:r>
              <a:rPr lang="de-AT" sz="1800" dirty="0" err="1"/>
              <a:t>through</a:t>
            </a:r>
            <a:r>
              <a:rPr lang="de-AT" sz="1800" dirty="0"/>
              <a:t> </a:t>
            </a:r>
            <a:r>
              <a:rPr lang="de-AT" sz="1800" dirty="0" err="1"/>
              <a:t>the</a:t>
            </a:r>
            <a:r>
              <a:rPr lang="de-AT" sz="1800" dirty="0"/>
              <a:t> </a:t>
            </a:r>
            <a:r>
              <a:rPr lang="de-AT" sz="1800" dirty="0" err="1"/>
              <a:t>triangle</a:t>
            </a:r>
            <a:endParaRPr lang="de-AT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21474" y="368651"/>
            <a:ext cx="2836325" cy="420019"/>
          </a:xfrm>
        </p:spPr>
        <p:txBody>
          <a:bodyPr>
            <a:normAutofit/>
          </a:bodyPr>
          <a:lstStyle/>
          <a:p>
            <a:r>
              <a:rPr lang="de-AT" dirty="0" smtClean="0"/>
              <a:t>Simulation=Model ?</a:t>
            </a: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3237187" y="3666273"/>
            <a:ext cx="1701107" cy="461665"/>
          </a:xfrm>
          <a:prstGeom prst="rect">
            <a:avLst/>
          </a:prstGeom>
          <a:noFill/>
          <a:ln w="88900" cap="sq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76200" dir="13500000" sy="23000" kx="1200000" algn="br" rotWithShape="0">
              <a:srgbClr val="FFC000">
                <a:alpha val="20000"/>
              </a:srgbClr>
            </a:outerShdw>
            <a:softEdge rad="12700"/>
          </a:effectLst>
          <a:scene3d>
            <a:camera prst="orthographicFront"/>
            <a:lightRig rig="sunrise" dir="t"/>
          </a:scene3d>
          <a:sp3d extrusionH="76200" contourW="12700" prstMaterial="metal">
            <a:bevelT/>
            <a:contourClr>
              <a:schemeClr val="bg1"/>
            </a:contourClr>
          </a:sp3d>
        </p:spPr>
        <p:txBody>
          <a:bodyPr wrap="none" rtlCol="0">
            <a:spAutoFit/>
          </a:bodyPr>
          <a:lstStyle/>
          <a:p>
            <a:r>
              <a:rPr lang="de-AT" sz="2400" dirty="0" smtClean="0"/>
              <a:t>Simulation</a:t>
            </a:r>
            <a:endParaRPr lang="de-AT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7325711" y="3204608"/>
            <a:ext cx="3587842" cy="461665"/>
          </a:xfrm>
          <a:prstGeom prst="rect">
            <a:avLst/>
          </a:prstGeom>
          <a:noFill/>
          <a:ln w="15875" cap="rnd">
            <a:solidFill>
              <a:srgbClr val="00B0F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de-AT" dirty="0"/>
              <a:t>Global Class Dynamics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475890" y="5544997"/>
            <a:ext cx="2789546" cy="461665"/>
          </a:xfrm>
          <a:prstGeom prst="rect">
            <a:avLst/>
          </a:prstGeom>
          <a:noFill/>
          <a:ln w="15875" cap="rnd">
            <a:solidFill>
              <a:srgbClr val="00B0F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de-AT" dirty="0"/>
              <a:t>Age </a:t>
            </a:r>
            <a:r>
              <a:rPr lang="de-AT" dirty="0" err="1"/>
              <a:t>of</a:t>
            </a:r>
            <a:r>
              <a:rPr lang="de-AT" dirty="0"/>
              <a:t> Alienation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6218623" y="368651"/>
            <a:ext cx="4845617" cy="5255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Models? </a:t>
            </a:r>
            <a:r>
              <a:rPr lang="de-AT" dirty="0" err="1" smtClean="0"/>
              <a:t>Formalizing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explore</a:t>
            </a:r>
            <a:r>
              <a:rPr lang="de-AT" dirty="0" smtClean="0"/>
              <a:t> </a:t>
            </a:r>
            <a:r>
              <a:rPr lang="de-AT" dirty="0" err="1" smtClean="0"/>
              <a:t>essentials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977391" y="894169"/>
            <a:ext cx="3909060" cy="4176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 smtClean="0"/>
              <a:t>From</a:t>
            </a:r>
            <a:r>
              <a:rPr lang="de-AT" dirty="0" smtClean="0"/>
              <a:t> Kant </a:t>
            </a:r>
            <a:r>
              <a:rPr lang="de-AT" dirty="0" err="1" smtClean="0"/>
              <a:t>to</a:t>
            </a:r>
            <a:r>
              <a:rPr lang="de-AT" dirty="0" smtClean="0"/>
              <a:t> Wittgenstein 1 &amp; 2.</a:t>
            </a:r>
            <a:endParaRPr lang="de-AT" dirty="0"/>
          </a:p>
        </p:txBody>
      </p:sp>
      <p:sp useBgFill="1">
        <p:nvSpPr>
          <p:cNvPr id="10" name="Inhaltsplatzhalter 2"/>
          <p:cNvSpPr txBox="1">
            <a:spLocks/>
          </p:cNvSpPr>
          <p:nvPr/>
        </p:nvSpPr>
        <p:spPr>
          <a:xfrm>
            <a:off x="6306956" y="896536"/>
            <a:ext cx="5215187" cy="5460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 smtClean="0"/>
              <a:t>Whose</a:t>
            </a:r>
            <a:r>
              <a:rPr lang="de-AT" dirty="0" smtClean="0"/>
              <a:t> </a:t>
            </a:r>
            <a:r>
              <a:rPr lang="de-AT" dirty="0" err="1" smtClean="0"/>
              <a:t>models</a:t>
            </a:r>
            <a:r>
              <a:rPr lang="de-AT" dirty="0" smtClean="0"/>
              <a:t>? </a:t>
            </a:r>
            <a:r>
              <a:rPr lang="de-AT" dirty="0" err="1" smtClean="0"/>
              <a:t>Simulations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simulations</a:t>
            </a:r>
            <a:r>
              <a:rPr lang="de-AT" dirty="0" smtClean="0"/>
              <a:t> ...</a:t>
            </a:r>
            <a:endParaRPr lang="de-AT" dirty="0"/>
          </a:p>
        </p:txBody>
      </p:sp>
      <p:sp useBgFill="1">
        <p:nvSpPr>
          <p:cNvPr id="11" name="Inhaltsplatzhalter 2"/>
          <p:cNvSpPr txBox="1">
            <a:spLocks/>
          </p:cNvSpPr>
          <p:nvPr/>
        </p:nvSpPr>
        <p:spPr>
          <a:xfrm>
            <a:off x="1655476" y="1419687"/>
            <a:ext cx="5215187" cy="454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 smtClean="0"/>
              <a:t>Arriving</a:t>
            </a:r>
            <a:r>
              <a:rPr lang="de-AT" dirty="0" smtClean="0"/>
              <a:t> at von </a:t>
            </a:r>
            <a:r>
              <a:rPr lang="de-AT" dirty="0" err="1" smtClean="0"/>
              <a:t>Neumann‘s</a:t>
            </a:r>
            <a:r>
              <a:rPr lang="de-AT" dirty="0" smtClean="0"/>
              <a:t> </a:t>
            </a:r>
            <a:r>
              <a:rPr lang="de-AT" dirty="0" err="1" smtClean="0"/>
              <a:t>game</a:t>
            </a:r>
            <a:r>
              <a:rPr lang="de-AT" dirty="0" smtClean="0"/>
              <a:t> </a:t>
            </a:r>
            <a:r>
              <a:rPr lang="de-AT" dirty="0" err="1" smtClean="0"/>
              <a:t>theory</a:t>
            </a:r>
            <a:endParaRPr lang="de-AT" dirty="0"/>
          </a:p>
        </p:txBody>
      </p:sp>
      <p:sp useBgFill="1">
        <p:nvSpPr>
          <p:cNvPr id="12" name="Inhaltsplatzhalter 2"/>
          <p:cNvSpPr txBox="1">
            <a:spLocks/>
          </p:cNvSpPr>
          <p:nvPr/>
        </p:nvSpPr>
        <p:spPr>
          <a:xfrm>
            <a:off x="3459705" y="2088409"/>
            <a:ext cx="7341645" cy="567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 smtClean="0"/>
              <a:t>Which</a:t>
            </a:r>
            <a:r>
              <a:rPr lang="de-AT" dirty="0" smtClean="0"/>
              <a:t> </a:t>
            </a:r>
            <a:r>
              <a:rPr lang="de-AT" dirty="0" err="1" smtClean="0"/>
              <a:t>social</a:t>
            </a:r>
            <a:r>
              <a:rPr lang="de-AT" dirty="0" smtClean="0"/>
              <a:t> </a:t>
            </a:r>
            <a:r>
              <a:rPr lang="de-AT" dirty="0" err="1" smtClean="0"/>
              <a:t>entity</a:t>
            </a:r>
            <a:r>
              <a:rPr lang="de-AT" dirty="0" smtClean="0"/>
              <a:t>?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see</a:t>
            </a:r>
            <a:r>
              <a:rPr lang="de-AT" dirty="0" smtClean="0"/>
              <a:t> </a:t>
            </a:r>
            <a:r>
              <a:rPr lang="de-AT" dirty="0" err="1" smtClean="0"/>
              <a:t>what</a:t>
            </a:r>
            <a:r>
              <a:rPr lang="de-AT" dirty="0" smtClean="0"/>
              <a:t> </a:t>
            </a:r>
            <a:r>
              <a:rPr lang="de-AT" dirty="0" err="1" smtClean="0"/>
              <a:t>essentials</a:t>
            </a:r>
            <a:r>
              <a:rPr lang="de-AT" dirty="0" smtClean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possible</a:t>
            </a:r>
            <a:r>
              <a:rPr lang="de-AT" dirty="0" smtClean="0"/>
              <a:t>.</a:t>
            </a:r>
            <a:endParaRPr lang="de-AT" dirty="0"/>
          </a:p>
        </p:txBody>
      </p:sp>
      <p:grpSp>
        <p:nvGrpSpPr>
          <p:cNvPr id="35" name="Gruppieren 34"/>
          <p:cNvGrpSpPr/>
          <p:nvPr/>
        </p:nvGrpSpPr>
        <p:grpSpPr>
          <a:xfrm>
            <a:off x="3459705" y="245120"/>
            <a:ext cx="6503670" cy="2671729"/>
            <a:chOff x="2885232" y="345452"/>
            <a:chExt cx="6503670" cy="2671729"/>
          </a:xfrm>
        </p:grpSpPr>
        <p:sp>
          <p:nvSpPr>
            <p:cNvPr id="13" name="Abgerundetes Rechteck 12"/>
            <p:cNvSpPr/>
            <p:nvPr/>
          </p:nvSpPr>
          <p:spPr>
            <a:xfrm>
              <a:off x="2885232" y="345452"/>
              <a:ext cx="6503670" cy="267172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8041357" y="578660"/>
              <a:ext cx="1078275" cy="207757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8165364" y="1442547"/>
              <a:ext cx="8302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 smtClean="0"/>
                <a:t>World</a:t>
              </a:r>
              <a:endParaRPr lang="de-AT" dirty="0"/>
            </a:p>
          </p:txBody>
        </p:sp>
        <p:sp>
          <p:nvSpPr>
            <p:cNvPr id="16" name="Textfeld 15"/>
            <p:cNvSpPr txBox="1"/>
            <p:nvPr/>
          </p:nvSpPr>
          <p:spPr>
            <a:xfrm flipH="1">
              <a:off x="6607245" y="822145"/>
              <a:ext cx="1325881" cy="3693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dirty="0" err="1" smtClean="0"/>
                <a:t>perceive</a:t>
              </a:r>
              <a:endParaRPr lang="de-AT" dirty="0"/>
            </a:p>
          </p:txBody>
        </p:sp>
        <p:sp>
          <p:nvSpPr>
            <p:cNvPr id="18" name="Textfeld 17"/>
            <p:cNvSpPr txBox="1"/>
            <p:nvPr/>
          </p:nvSpPr>
          <p:spPr>
            <a:xfrm flipH="1">
              <a:off x="6591467" y="1558768"/>
              <a:ext cx="1325881" cy="64633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dirty="0" err="1" smtClean="0"/>
                <a:t>perceive</a:t>
              </a:r>
              <a:endParaRPr lang="de-AT" dirty="0" smtClean="0"/>
            </a:p>
            <a:p>
              <a:r>
                <a:rPr lang="de-AT" dirty="0" err="1" smtClean="0"/>
                <a:t>explore</a:t>
              </a:r>
              <a:endParaRPr lang="de-AT" dirty="0"/>
            </a:p>
          </p:txBody>
        </p:sp>
        <p:sp>
          <p:nvSpPr>
            <p:cNvPr id="20" name="Ecken des Rechtecks auf der gleichen Seite schneiden 19"/>
            <p:cNvSpPr/>
            <p:nvPr/>
          </p:nvSpPr>
          <p:spPr>
            <a:xfrm>
              <a:off x="3237187" y="631410"/>
              <a:ext cx="3069769" cy="1928910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22" name="Textfeld 21"/>
            <p:cNvSpPr txBox="1"/>
            <p:nvPr/>
          </p:nvSpPr>
          <p:spPr>
            <a:xfrm flipH="1">
              <a:off x="4885065" y="804095"/>
              <a:ext cx="780518" cy="3693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dirty="0" err="1" smtClean="0"/>
                <a:t>goals</a:t>
              </a:r>
              <a:endParaRPr lang="de-AT" dirty="0"/>
            </a:p>
          </p:txBody>
        </p:sp>
        <p:sp>
          <p:nvSpPr>
            <p:cNvPr id="23" name="Textfeld 22"/>
            <p:cNvSpPr txBox="1"/>
            <p:nvPr/>
          </p:nvSpPr>
          <p:spPr>
            <a:xfrm flipH="1">
              <a:off x="4625993" y="2014138"/>
              <a:ext cx="1592629" cy="3693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dirty="0" err="1" smtClean="0"/>
                <a:t>instruments</a:t>
              </a:r>
              <a:endParaRPr lang="de-AT" dirty="0"/>
            </a:p>
          </p:txBody>
        </p:sp>
        <p:sp>
          <p:nvSpPr>
            <p:cNvPr id="24" name="Textfeld 23"/>
            <p:cNvSpPr txBox="1"/>
            <p:nvPr/>
          </p:nvSpPr>
          <p:spPr>
            <a:xfrm flipH="1">
              <a:off x="4788195" y="1401344"/>
              <a:ext cx="1092541" cy="3693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dirty="0" smtClean="0"/>
                <a:t>MODEL</a:t>
              </a:r>
              <a:endParaRPr lang="de-AT" dirty="0"/>
            </a:p>
          </p:txBody>
        </p:sp>
        <p:sp>
          <p:nvSpPr>
            <p:cNvPr id="25" name="Textfeld 24"/>
            <p:cNvSpPr txBox="1"/>
            <p:nvPr/>
          </p:nvSpPr>
          <p:spPr>
            <a:xfrm flipH="1">
              <a:off x="3905273" y="1008340"/>
              <a:ext cx="461665" cy="106588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vert="vert270" wrap="square" rtlCol="0">
              <a:spAutoFit/>
            </a:bodyPr>
            <a:lstStyle/>
            <a:p>
              <a:r>
                <a:rPr lang="de-AT" dirty="0" smtClean="0"/>
                <a:t>Memory</a:t>
              </a:r>
              <a:endParaRPr lang="de-AT" dirty="0"/>
            </a:p>
          </p:txBody>
        </p:sp>
        <p:sp>
          <p:nvSpPr>
            <p:cNvPr id="26" name="Ecken des Rechtecks auf der gleichen Seite schneiden 25"/>
            <p:cNvSpPr/>
            <p:nvPr/>
          </p:nvSpPr>
          <p:spPr>
            <a:xfrm>
              <a:off x="8165364" y="2038274"/>
              <a:ext cx="481861" cy="419467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27" name="Textfeld 26"/>
            <p:cNvSpPr txBox="1"/>
            <p:nvPr/>
          </p:nvSpPr>
          <p:spPr>
            <a:xfrm flipH="1">
              <a:off x="3393196" y="635903"/>
              <a:ext cx="109102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AT" i="1" dirty="0" smtClean="0"/>
                <a:t>ENTITY</a:t>
              </a:r>
              <a:endParaRPr lang="de-AT" i="1" dirty="0"/>
            </a:p>
          </p:txBody>
        </p:sp>
        <p:sp>
          <p:nvSpPr>
            <p:cNvPr id="29" name="Pfeil nach unten 28"/>
            <p:cNvSpPr/>
            <p:nvPr/>
          </p:nvSpPr>
          <p:spPr>
            <a:xfrm>
              <a:off x="5143500" y="1169541"/>
              <a:ext cx="278807" cy="231803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Pfeil nach unten 29"/>
            <p:cNvSpPr/>
            <p:nvPr/>
          </p:nvSpPr>
          <p:spPr>
            <a:xfrm>
              <a:off x="5261890" y="1782335"/>
              <a:ext cx="278807" cy="231803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" name="Pfeil nach rechts 30"/>
            <p:cNvSpPr/>
            <p:nvPr/>
          </p:nvSpPr>
          <p:spPr>
            <a:xfrm>
              <a:off x="8641507" y="2194109"/>
              <a:ext cx="273118" cy="258937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33" name="Gerade Verbindung mit Pfeil 32"/>
            <p:cNvCxnSpPr/>
            <p:nvPr/>
          </p:nvCxnSpPr>
          <p:spPr>
            <a:xfrm flipH="1">
              <a:off x="6306956" y="1005235"/>
              <a:ext cx="284511" cy="9776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mit Pfeil 33"/>
            <p:cNvCxnSpPr/>
            <p:nvPr/>
          </p:nvCxnSpPr>
          <p:spPr>
            <a:xfrm flipH="1">
              <a:off x="6306956" y="1797558"/>
              <a:ext cx="284511" cy="9776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Gerade Verbindung mit Pfeil 36"/>
          <p:cNvCxnSpPr>
            <a:stCxn id="4" idx="3"/>
            <a:endCxn id="5" idx="1"/>
          </p:cNvCxnSpPr>
          <p:nvPr/>
        </p:nvCxnSpPr>
        <p:spPr>
          <a:xfrm flipV="1">
            <a:off x="4938294" y="3435441"/>
            <a:ext cx="2387417" cy="461665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22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1295" y="5544997"/>
            <a:ext cx="3807875" cy="496030"/>
          </a:xfrm>
        </p:spPr>
        <p:txBody>
          <a:bodyPr>
            <a:normAutofit/>
          </a:bodyPr>
          <a:lstStyle/>
          <a:p>
            <a:r>
              <a:rPr lang="de-AT" sz="1800" dirty="0"/>
              <a:t>A </a:t>
            </a:r>
            <a:r>
              <a:rPr lang="de-AT" sz="1800" dirty="0" err="1"/>
              <a:t>first</a:t>
            </a:r>
            <a:r>
              <a:rPr lang="de-AT" sz="1800" dirty="0"/>
              <a:t> </a:t>
            </a:r>
            <a:r>
              <a:rPr lang="de-AT" sz="1800" dirty="0" err="1"/>
              <a:t>pass</a:t>
            </a:r>
            <a:r>
              <a:rPr lang="de-AT" sz="1800" dirty="0"/>
              <a:t> </a:t>
            </a:r>
            <a:r>
              <a:rPr lang="de-AT" sz="1800" dirty="0" err="1"/>
              <a:t>through</a:t>
            </a:r>
            <a:r>
              <a:rPr lang="de-AT" sz="1800" dirty="0"/>
              <a:t> </a:t>
            </a:r>
            <a:r>
              <a:rPr lang="de-AT" sz="1800" dirty="0" err="1"/>
              <a:t>the</a:t>
            </a:r>
            <a:r>
              <a:rPr lang="de-AT" sz="1800" dirty="0"/>
              <a:t> </a:t>
            </a:r>
            <a:r>
              <a:rPr lang="de-AT" sz="1800" dirty="0" err="1"/>
              <a:t>triangle</a:t>
            </a:r>
            <a:endParaRPr lang="de-AT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21474" y="368651"/>
            <a:ext cx="2836325" cy="420019"/>
          </a:xfrm>
        </p:spPr>
        <p:txBody>
          <a:bodyPr>
            <a:normAutofit fontScale="92500"/>
          </a:bodyPr>
          <a:lstStyle/>
          <a:p>
            <a:r>
              <a:rPr lang="de-AT" dirty="0" err="1" smtClean="0"/>
              <a:t>Primacy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group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3237187" y="3666273"/>
            <a:ext cx="1701107" cy="461665"/>
          </a:xfrm>
          <a:prstGeom prst="rect">
            <a:avLst/>
          </a:prstGeom>
          <a:noFill/>
          <a:ln w="15875" cap="rnd">
            <a:solidFill>
              <a:srgbClr val="00B0F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de-AT" dirty="0"/>
              <a:t>Simulation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325711" y="3204608"/>
            <a:ext cx="3587842" cy="461665"/>
          </a:xfrm>
          <a:prstGeom prst="rect">
            <a:avLst/>
          </a:prstGeom>
          <a:noFill/>
          <a:ln w="88900" cap="sq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76200" dir="13500000" sy="23000" kx="1200000" algn="br" rotWithShape="0">
              <a:srgbClr val="FFC000">
                <a:alpha val="20000"/>
              </a:srgbClr>
            </a:outerShdw>
            <a:softEdge rad="12700"/>
          </a:effectLst>
          <a:scene3d>
            <a:camera prst="orthographicFront"/>
            <a:lightRig rig="sunrise" dir="t"/>
          </a:scene3d>
          <a:sp3d extrusionH="76200" contourW="12700" prstMaterial="metal">
            <a:bevelT/>
            <a:contourClr>
              <a:schemeClr val="bg1"/>
            </a:contourClr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de-AT" dirty="0"/>
              <a:t>Global Class Dynamics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475890" y="5544997"/>
            <a:ext cx="2789546" cy="461665"/>
          </a:xfrm>
          <a:prstGeom prst="rect">
            <a:avLst/>
          </a:prstGeom>
          <a:noFill/>
          <a:ln w="15875" cap="rnd">
            <a:solidFill>
              <a:srgbClr val="00B0F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de-AT" dirty="0"/>
              <a:t>Age </a:t>
            </a:r>
            <a:r>
              <a:rPr lang="de-AT" dirty="0" err="1"/>
              <a:t>of</a:t>
            </a:r>
            <a:r>
              <a:rPr lang="de-AT" dirty="0"/>
              <a:t> Alienation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6218623" y="368651"/>
            <a:ext cx="4091237" cy="525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 smtClean="0"/>
              <a:t>Mirrors</a:t>
            </a:r>
            <a:r>
              <a:rPr lang="de-AT" dirty="0" smtClean="0"/>
              <a:t> </a:t>
            </a:r>
            <a:r>
              <a:rPr lang="de-AT" dirty="0" err="1" smtClean="0"/>
              <a:t>constitute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individual.</a:t>
            </a:r>
            <a:endParaRPr lang="de-AT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977390" y="894169"/>
            <a:ext cx="4160520" cy="4176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 smtClean="0"/>
              <a:t>Shared</a:t>
            </a:r>
            <a:r>
              <a:rPr lang="de-AT" dirty="0" smtClean="0"/>
              <a:t> </a:t>
            </a:r>
            <a:r>
              <a:rPr lang="de-AT" dirty="0" err="1" smtClean="0"/>
              <a:t>models</a:t>
            </a:r>
            <a:r>
              <a:rPr lang="de-AT" dirty="0" smtClean="0"/>
              <a:t> - </a:t>
            </a:r>
            <a:r>
              <a:rPr lang="de-AT" dirty="0" err="1" smtClean="0"/>
              <a:t>communication</a:t>
            </a:r>
            <a:r>
              <a:rPr lang="de-AT" dirty="0" smtClean="0"/>
              <a:t>.</a:t>
            </a:r>
            <a:endParaRPr lang="de-AT" dirty="0"/>
          </a:p>
        </p:txBody>
      </p:sp>
      <p:sp useBgFill="1">
        <p:nvSpPr>
          <p:cNvPr id="10" name="Inhaltsplatzhalter 2"/>
          <p:cNvSpPr txBox="1">
            <a:spLocks/>
          </p:cNvSpPr>
          <p:nvPr/>
        </p:nvSpPr>
        <p:spPr>
          <a:xfrm>
            <a:off x="6569846" y="907966"/>
            <a:ext cx="4871584" cy="5207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Different </a:t>
            </a:r>
            <a:r>
              <a:rPr lang="de-AT" dirty="0" err="1" smtClean="0"/>
              <a:t>positions</a:t>
            </a:r>
            <a:r>
              <a:rPr lang="de-AT" dirty="0" smtClean="0"/>
              <a:t>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world</a:t>
            </a:r>
            <a:r>
              <a:rPr lang="de-AT" dirty="0" smtClean="0"/>
              <a:t> – </a:t>
            </a:r>
            <a:r>
              <a:rPr lang="de-AT" dirty="0" err="1" smtClean="0"/>
              <a:t>classes</a:t>
            </a:r>
            <a:r>
              <a:rPr lang="de-AT" dirty="0" smtClean="0"/>
              <a:t>.</a:t>
            </a:r>
            <a:endParaRPr lang="de-AT" dirty="0"/>
          </a:p>
        </p:txBody>
      </p:sp>
      <p:sp useBgFill="1">
        <p:nvSpPr>
          <p:cNvPr id="11" name="Inhaltsplatzhalter 2"/>
          <p:cNvSpPr txBox="1">
            <a:spLocks/>
          </p:cNvSpPr>
          <p:nvPr/>
        </p:nvSpPr>
        <p:spPr>
          <a:xfrm>
            <a:off x="1655476" y="1419687"/>
            <a:ext cx="5215187" cy="454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 smtClean="0"/>
              <a:t>Reflected</a:t>
            </a:r>
            <a:r>
              <a:rPr lang="de-AT" dirty="0" smtClean="0"/>
              <a:t> in </a:t>
            </a:r>
            <a:r>
              <a:rPr lang="de-AT" dirty="0" err="1" smtClean="0"/>
              <a:t>brains</a:t>
            </a:r>
            <a:r>
              <a:rPr lang="de-AT" dirty="0" smtClean="0"/>
              <a:t> – </a:t>
            </a:r>
            <a:r>
              <a:rPr lang="de-AT" dirty="0" err="1" smtClean="0"/>
              <a:t>class</a:t>
            </a:r>
            <a:r>
              <a:rPr lang="de-AT" dirty="0" smtClean="0"/>
              <a:t> </a:t>
            </a:r>
            <a:r>
              <a:rPr lang="de-AT" dirty="0" err="1" smtClean="0"/>
              <a:t>consciousness</a:t>
            </a:r>
            <a:r>
              <a:rPr lang="de-AT" dirty="0" smtClean="0"/>
              <a:t>.</a:t>
            </a:r>
            <a:endParaRPr lang="de-AT" dirty="0"/>
          </a:p>
        </p:txBody>
      </p:sp>
      <p:sp useBgFill="1">
        <p:nvSpPr>
          <p:cNvPr id="12" name="Inhaltsplatzhalter 2"/>
          <p:cNvSpPr txBox="1">
            <a:spLocks/>
          </p:cNvSpPr>
          <p:nvPr/>
        </p:nvSpPr>
        <p:spPr>
          <a:xfrm>
            <a:off x="7223043" y="1400964"/>
            <a:ext cx="3866006" cy="567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Global </a:t>
            </a:r>
            <a:r>
              <a:rPr lang="de-AT" dirty="0" err="1" smtClean="0"/>
              <a:t>world</a:t>
            </a:r>
            <a:r>
              <a:rPr lang="de-AT" dirty="0" smtClean="0"/>
              <a:t> – global </a:t>
            </a:r>
            <a:r>
              <a:rPr lang="de-AT" dirty="0" err="1" smtClean="0"/>
              <a:t>classes</a:t>
            </a:r>
            <a:r>
              <a:rPr lang="de-AT" dirty="0" smtClean="0"/>
              <a:t>.</a:t>
            </a:r>
            <a:endParaRPr lang="de-AT" dirty="0"/>
          </a:p>
        </p:txBody>
      </p:sp>
      <p:cxnSp>
        <p:nvCxnSpPr>
          <p:cNvPr id="13" name="Gerade Verbindung mit Pfeil 12"/>
          <p:cNvCxnSpPr/>
          <p:nvPr/>
        </p:nvCxnSpPr>
        <p:spPr>
          <a:xfrm flipV="1">
            <a:off x="4938294" y="3435441"/>
            <a:ext cx="2387417" cy="461665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Inhaltsplatzhalter 2"/>
          <p:cNvSpPr txBox="1">
            <a:spLocks/>
          </p:cNvSpPr>
          <p:nvPr/>
        </p:nvSpPr>
        <p:spPr>
          <a:xfrm>
            <a:off x="2703840" y="2076914"/>
            <a:ext cx="6805920" cy="567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 smtClean="0"/>
              <a:t>Local</a:t>
            </a:r>
            <a:r>
              <a:rPr lang="de-AT" dirty="0" smtClean="0"/>
              <a:t> </a:t>
            </a:r>
            <a:r>
              <a:rPr lang="de-AT" dirty="0" err="1" smtClean="0"/>
              <a:t>interpretation</a:t>
            </a:r>
            <a:r>
              <a:rPr lang="de-AT" dirty="0" smtClean="0"/>
              <a:t> </a:t>
            </a:r>
            <a:r>
              <a:rPr lang="de-AT" dirty="0" err="1" smtClean="0"/>
              <a:t>looses</a:t>
            </a:r>
            <a:r>
              <a:rPr lang="de-AT" dirty="0" smtClean="0"/>
              <a:t> </a:t>
            </a:r>
            <a:r>
              <a:rPr lang="de-AT" dirty="0" err="1" smtClean="0"/>
              <a:t>contact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global </a:t>
            </a:r>
            <a:r>
              <a:rPr lang="de-AT" dirty="0" err="1" smtClean="0"/>
              <a:t>world</a:t>
            </a:r>
            <a:endParaRPr lang="de-AT" dirty="0"/>
          </a:p>
        </p:txBody>
      </p:sp>
      <p:cxnSp>
        <p:nvCxnSpPr>
          <p:cNvPr id="15" name="Gerade Verbindung mit Pfeil 14"/>
          <p:cNvCxnSpPr>
            <a:stCxn id="5" idx="2"/>
            <a:endCxn id="6" idx="0"/>
          </p:cNvCxnSpPr>
          <p:nvPr/>
        </p:nvCxnSpPr>
        <p:spPr>
          <a:xfrm flipH="1">
            <a:off x="6870663" y="3666273"/>
            <a:ext cx="2248969" cy="187872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11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  <p:bldP spid="10" grpId="0" animBg="1"/>
      <p:bldP spid="11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1295" y="5544997"/>
            <a:ext cx="3807875" cy="496030"/>
          </a:xfrm>
        </p:spPr>
        <p:txBody>
          <a:bodyPr>
            <a:normAutofit/>
          </a:bodyPr>
          <a:lstStyle/>
          <a:p>
            <a:r>
              <a:rPr lang="de-AT" sz="1800" dirty="0"/>
              <a:t>A </a:t>
            </a:r>
            <a:r>
              <a:rPr lang="de-AT" sz="1800" dirty="0" err="1"/>
              <a:t>first</a:t>
            </a:r>
            <a:r>
              <a:rPr lang="de-AT" sz="1800" dirty="0"/>
              <a:t> </a:t>
            </a:r>
            <a:r>
              <a:rPr lang="de-AT" sz="1800" dirty="0" err="1"/>
              <a:t>pass</a:t>
            </a:r>
            <a:r>
              <a:rPr lang="de-AT" sz="1800" dirty="0"/>
              <a:t> </a:t>
            </a:r>
            <a:r>
              <a:rPr lang="de-AT" sz="1800" dirty="0" err="1"/>
              <a:t>through</a:t>
            </a:r>
            <a:r>
              <a:rPr lang="de-AT" sz="1800" dirty="0"/>
              <a:t> </a:t>
            </a:r>
            <a:r>
              <a:rPr lang="de-AT" sz="1800" dirty="0" err="1"/>
              <a:t>the</a:t>
            </a:r>
            <a:r>
              <a:rPr lang="de-AT" sz="1800" dirty="0"/>
              <a:t> </a:t>
            </a:r>
            <a:r>
              <a:rPr lang="de-AT" sz="1800" dirty="0" err="1"/>
              <a:t>triangle</a:t>
            </a:r>
            <a:endParaRPr lang="de-AT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21474" y="368651"/>
            <a:ext cx="3293526" cy="491163"/>
          </a:xfrm>
        </p:spPr>
        <p:txBody>
          <a:bodyPr>
            <a:normAutofit/>
          </a:bodyPr>
          <a:lstStyle/>
          <a:p>
            <a:r>
              <a:rPr lang="de-AT" dirty="0" smtClean="0"/>
              <a:t>Marx: Double </a:t>
            </a:r>
            <a:r>
              <a:rPr lang="de-AT" dirty="0" err="1" smtClean="0"/>
              <a:t>alienation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3237187" y="3666273"/>
            <a:ext cx="1701107" cy="461665"/>
          </a:xfrm>
          <a:prstGeom prst="rect">
            <a:avLst/>
          </a:prstGeom>
          <a:noFill/>
          <a:ln w="15875" cap="rnd">
            <a:solidFill>
              <a:srgbClr val="00B0F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de-AT" dirty="0"/>
              <a:t>Simulation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325711" y="3204608"/>
            <a:ext cx="3587842" cy="461665"/>
          </a:xfrm>
          <a:prstGeom prst="rect">
            <a:avLst/>
          </a:prstGeom>
          <a:noFill/>
          <a:ln w="15875" cap="rnd">
            <a:solidFill>
              <a:srgbClr val="00B0F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de-AT" dirty="0"/>
              <a:t>Global Class Dynamics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475890" y="5544997"/>
            <a:ext cx="2789546" cy="461665"/>
          </a:xfrm>
          <a:prstGeom prst="rect">
            <a:avLst/>
          </a:prstGeom>
          <a:noFill/>
          <a:ln w="88900" cap="sq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76200" dir="13500000" sy="23000" kx="1200000" algn="br" rotWithShape="0">
              <a:srgbClr val="FFC000">
                <a:alpha val="20000"/>
              </a:srgbClr>
            </a:outerShdw>
            <a:softEdge rad="12700"/>
          </a:effectLst>
          <a:scene3d>
            <a:camera prst="orthographicFront"/>
            <a:lightRig rig="sunrise" dir="t"/>
          </a:scene3d>
          <a:sp3d extrusionH="76200" contourW="12700" prstMaterial="metal">
            <a:bevelT/>
            <a:contourClr>
              <a:schemeClr val="bg1"/>
            </a:contourClr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de-AT" dirty="0"/>
              <a:t>Age </a:t>
            </a:r>
            <a:r>
              <a:rPr lang="de-AT" dirty="0" err="1"/>
              <a:t>of</a:t>
            </a:r>
            <a:r>
              <a:rPr lang="de-AT" dirty="0"/>
              <a:t> Alienation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6218622" y="368651"/>
            <a:ext cx="5211377" cy="525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A1: Global </a:t>
            </a:r>
            <a:r>
              <a:rPr lang="de-AT" dirty="0" err="1" smtClean="0"/>
              <a:t>division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Labour (</a:t>
            </a:r>
            <a:r>
              <a:rPr lang="de-AT" dirty="0" err="1" smtClean="0"/>
              <a:t>necessary</a:t>
            </a:r>
            <a:r>
              <a:rPr lang="de-AT" dirty="0" smtClean="0"/>
              <a:t>).</a:t>
            </a:r>
            <a:endParaRPr lang="de-AT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840230" y="894169"/>
            <a:ext cx="5485481" cy="41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A2: </a:t>
            </a:r>
            <a:r>
              <a:rPr lang="de-AT" dirty="0" err="1" smtClean="0"/>
              <a:t>Produced</a:t>
            </a:r>
            <a:r>
              <a:rPr lang="de-AT" dirty="0" smtClean="0"/>
              <a:t> </a:t>
            </a:r>
            <a:r>
              <a:rPr lang="de-AT" dirty="0" err="1" smtClean="0"/>
              <a:t>social</a:t>
            </a:r>
            <a:r>
              <a:rPr lang="de-AT" dirty="0" smtClean="0"/>
              <a:t> </a:t>
            </a:r>
            <a:r>
              <a:rPr lang="de-AT" dirty="0" err="1" smtClean="0"/>
              <a:t>value</a:t>
            </a:r>
            <a:r>
              <a:rPr lang="de-AT" dirty="0" smtClean="0"/>
              <a:t> </a:t>
            </a:r>
            <a:r>
              <a:rPr lang="de-AT" dirty="0" err="1" smtClean="0"/>
              <a:t>becomes</a:t>
            </a:r>
            <a:r>
              <a:rPr lang="de-AT" dirty="0" smtClean="0"/>
              <a:t> </a:t>
            </a:r>
            <a:r>
              <a:rPr lang="de-AT" dirty="0" err="1" smtClean="0"/>
              <a:t>capital</a:t>
            </a:r>
            <a:r>
              <a:rPr lang="de-AT" dirty="0" smtClean="0"/>
              <a:t>.</a:t>
            </a:r>
            <a:endParaRPr lang="de-AT" dirty="0"/>
          </a:p>
        </p:txBody>
      </p:sp>
      <p:sp useBgFill="1">
        <p:nvSpPr>
          <p:cNvPr id="10" name="Inhaltsplatzhalter 2"/>
          <p:cNvSpPr txBox="1">
            <a:spLocks/>
          </p:cNvSpPr>
          <p:nvPr/>
        </p:nvSpPr>
        <p:spPr>
          <a:xfrm>
            <a:off x="7325711" y="877160"/>
            <a:ext cx="4871584" cy="520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 smtClean="0"/>
              <a:t>Solving</a:t>
            </a:r>
            <a:r>
              <a:rPr lang="de-AT" dirty="0" smtClean="0"/>
              <a:t> </a:t>
            </a:r>
            <a:r>
              <a:rPr lang="de-AT" dirty="0" err="1" smtClean="0"/>
              <a:t>contradictory</a:t>
            </a:r>
            <a:r>
              <a:rPr lang="de-AT" dirty="0" smtClean="0"/>
              <a:t> </a:t>
            </a:r>
            <a:r>
              <a:rPr lang="de-AT" dirty="0" err="1" smtClean="0"/>
              <a:t>contradictions</a:t>
            </a:r>
            <a:r>
              <a:rPr lang="de-AT" dirty="0" smtClean="0"/>
              <a:t>?</a:t>
            </a:r>
            <a:endParaRPr lang="de-AT" dirty="0"/>
          </a:p>
        </p:txBody>
      </p:sp>
      <p:sp useBgFill="1">
        <p:nvSpPr>
          <p:cNvPr id="11" name="Inhaltsplatzhalter 2"/>
          <p:cNvSpPr txBox="1">
            <a:spLocks/>
          </p:cNvSpPr>
          <p:nvPr/>
        </p:nvSpPr>
        <p:spPr>
          <a:xfrm>
            <a:off x="2028422" y="1397621"/>
            <a:ext cx="5819744" cy="454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Today A3: ICT </a:t>
            </a:r>
            <a:r>
              <a:rPr lang="de-AT" dirty="0" err="1" smtClean="0"/>
              <a:t>Industry</a:t>
            </a:r>
            <a:r>
              <a:rPr lang="de-AT" dirty="0" smtClean="0"/>
              <a:t> </a:t>
            </a:r>
            <a:r>
              <a:rPr lang="de-AT" dirty="0" err="1" smtClean="0"/>
              <a:t>produces</a:t>
            </a:r>
            <a:r>
              <a:rPr lang="de-AT" dirty="0" smtClean="0"/>
              <a:t> </a:t>
            </a:r>
            <a:r>
              <a:rPr lang="de-AT" dirty="0" err="1" smtClean="0"/>
              <a:t>consciousness</a:t>
            </a:r>
            <a:r>
              <a:rPr lang="de-AT" dirty="0" smtClean="0"/>
              <a:t>!</a:t>
            </a:r>
            <a:endParaRPr lang="de-AT" dirty="0"/>
          </a:p>
        </p:txBody>
      </p:sp>
      <p:sp useBgFill="1">
        <p:nvSpPr>
          <p:cNvPr id="12" name="Inhaltsplatzhalter 2"/>
          <p:cNvSpPr txBox="1">
            <a:spLocks/>
          </p:cNvSpPr>
          <p:nvPr/>
        </p:nvSpPr>
        <p:spPr>
          <a:xfrm>
            <a:off x="8560020" y="1419687"/>
            <a:ext cx="2685905" cy="567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Extreme </a:t>
            </a:r>
            <a:r>
              <a:rPr lang="de-AT" dirty="0" err="1" smtClean="0"/>
              <a:t>volatility</a:t>
            </a:r>
            <a:r>
              <a:rPr lang="de-AT" dirty="0" smtClean="0"/>
              <a:t>.</a:t>
            </a:r>
            <a:endParaRPr lang="de-AT" dirty="0"/>
          </a:p>
        </p:txBody>
      </p:sp>
      <p:cxnSp>
        <p:nvCxnSpPr>
          <p:cNvPr id="13" name="Gerade Verbindung mit Pfeil 12"/>
          <p:cNvCxnSpPr/>
          <p:nvPr/>
        </p:nvCxnSpPr>
        <p:spPr>
          <a:xfrm flipV="1">
            <a:off x="4938294" y="3435441"/>
            <a:ext cx="2387417" cy="461665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Inhaltsplatzhalter 2"/>
          <p:cNvSpPr txBox="1">
            <a:spLocks/>
          </p:cNvSpPr>
          <p:nvPr/>
        </p:nvSpPr>
        <p:spPr>
          <a:xfrm>
            <a:off x="2703839" y="2076914"/>
            <a:ext cx="8209713" cy="567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 smtClean="0"/>
              <a:t>Eco‘s</a:t>
            </a:r>
            <a:r>
              <a:rPr lang="de-AT" dirty="0" smtClean="0"/>
              <a:t> New Dark Age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despair</a:t>
            </a:r>
            <a:r>
              <a:rPr lang="de-AT" dirty="0" smtClean="0"/>
              <a:t> – </a:t>
            </a:r>
            <a:r>
              <a:rPr lang="de-AT" dirty="0" err="1" smtClean="0"/>
              <a:t>no</a:t>
            </a:r>
            <a:r>
              <a:rPr lang="de-AT" dirty="0" smtClean="0"/>
              <a:t> progressive </a:t>
            </a:r>
            <a:r>
              <a:rPr lang="de-AT" dirty="0" err="1" smtClean="0"/>
              <a:t>pragmatism</a:t>
            </a:r>
            <a:r>
              <a:rPr lang="de-AT" dirty="0" smtClean="0"/>
              <a:t>? </a:t>
            </a:r>
            <a:endParaRPr lang="de-AT" dirty="0"/>
          </a:p>
        </p:txBody>
      </p:sp>
      <p:cxnSp>
        <p:nvCxnSpPr>
          <p:cNvPr id="15" name="Gerade Verbindung mit Pfeil 14"/>
          <p:cNvCxnSpPr>
            <a:stCxn id="5" idx="2"/>
            <a:endCxn id="6" idx="0"/>
          </p:cNvCxnSpPr>
          <p:nvPr/>
        </p:nvCxnSpPr>
        <p:spPr>
          <a:xfrm flipH="1">
            <a:off x="6870663" y="3666273"/>
            <a:ext cx="2248969" cy="187872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Inhaltsplatzhalter 2"/>
          <p:cNvSpPr txBox="1">
            <a:spLocks/>
          </p:cNvSpPr>
          <p:nvPr/>
        </p:nvSpPr>
        <p:spPr>
          <a:xfrm>
            <a:off x="3733865" y="2664562"/>
            <a:ext cx="4297772" cy="505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But: Simulation </a:t>
            </a:r>
            <a:r>
              <a:rPr lang="de-AT" dirty="0" err="1" smtClean="0"/>
              <a:t>provides</a:t>
            </a:r>
            <a:r>
              <a:rPr lang="de-AT" dirty="0" smtClean="0"/>
              <a:t> </a:t>
            </a:r>
            <a:r>
              <a:rPr lang="de-AT" dirty="0" err="1" smtClean="0"/>
              <a:t>mirrors</a:t>
            </a:r>
            <a:r>
              <a:rPr lang="de-AT" dirty="0" smtClean="0"/>
              <a:t>.</a:t>
            </a:r>
            <a:endParaRPr lang="de-AT" dirty="0"/>
          </a:p>
        </p:txBody>
      </p:sp>
      <p:cxnSp>
        <p:nvCxnSpPr>
          <p:cNvPr id="17" name="Gerade Verbindung mit Pfeil 16"/>
          <p:cNvCxnSpPr>
            <a:stCxn id="6" idx="1"/>
            <a:endCxn id="4" idx="2"/>
          </p:cNvCxnSpPr>
          <p:nvPr/>
        </p:nvCxnSpPr>
        <p:spPr>
          <a:xfrm flipH="1" flipV="1">
            <a:off x="4087741" y="4127938"/>
            <a:ext cx="1388149" cy="164789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00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  <p:bldP spid="10" grpId="0" animBg="1"/>
      <p:bldP spid="11" grpId="0" animBg="1"/>
      <p:bldP spid="12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0419" y="5579031"/>
            <a:ext cx="3807875" cy="496030"/>
          </a:xfrm>
        </p:spPr>
        <p:txBody>
          <a:bodyPr>
            <a:normAutofit fontScale="90000"/>
          </a:bodyPr>
          <a:lstStyle/>
          <a:p>
            <a:r>
              <a:rPr lang="de-AT" sz="1800" dirty="0"/>
              <a:t>A </a:t>
            </a:r>
            <a:r>
              <a:rPr lang="de-AT" sz="1800" b="1" dirty="0" err="1" smtClean="0"/>
              <a:t>second</a:t>
            </a:r>
            <a:r>
              <a:rPr lang="de-AT" sz="1800" dirty="0" smtClean="0"/>
              <a:t> </a:t>
            </a:r>
            <a:r>
              <a:rPr lang="de-AT" sz="1800" dirty="0" err="1"/>
              <a:t>pass</a:t>
            </a:r>
            <a:r>
              <a:rPr lang="de-AT" sz="1800" dirty="0"/>
              <a:t> </a:t>
            </a:r>
            <a:r>
              <a:rPr lang="de-AT" sz="1800" dirty="0" err="1"/>
              <a:t>through</a:t>
            </a:r>
            <a:r>
              <a:rPr lang="de-AT" sz="1800" dirty="0"/>
              <a:t> </a:t>
            </a:r>
            <a:r>
              <a:rPr lang="de-AT" sz="1800" dirty="0" err="1"/>
              <a:t>the</a:t>
            </a:r>
            <a:r>
              <a:rPr lang="de-AT" sz="1800" dirty="0"/>
              <a:t> </a:t>
            </a:r>
            <a:r>
              <a:rPr lang="de-AT" sz="1800" dirty="0" err="1"/>
              <a:t>triangle</a:t>
            </a:r>
            <a:endParaRPr lang="de-AT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47275" y="368651"/>
            <a:ext cx="5194168" cy="491163"/>
          </a:xfrm>
        </p:spPr>
        <p:txBody>
          <a:bodyPr>
            <a:normAutofit/>
          </a:bodyPr>
          <a:lstStyle/>
          <a:p>
            <a:r>
              <a:rPr lang="de-AT" dirty="0" smtClean="0"/>
              <a:t>Second </a:t>
            </a:r>
            <a:r>
              <a:rPr lang="de-AT" dirty="0" err="1" smtClean="0"/>
              <a:t>enlightenment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</a:t>
            </a:r>
            <a:r>
              <a:rPr lang="de-AT" dirty="0" err="1" smtClean="0"/>
              <a:t>simulation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3237187" y="3666273"/>
            <a:ext cx="1701107" cy="461665"/>
          </a:xfrm>
          <a:prstGeom prst="rect">
            <a:avLst/>
          </a:prstGeom>
          <a:noFill/>
          <a:ln w="88900" cap="sq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76200" dir="13500000" sy="23000" kx="1200000" algn="br" rotWithShape="0">
              <a:srgbClr val="FFC000">
                <a:alpha val="20000"/>
              </a:srgbClr>
            </a:outerShdw>
            <a:softEdge rad="12700"/>
          </a:effectLst>
          <a:scene3d>
            <a:camera prst="orthographicFront"/>
            <a:lightRig rig="sunrise" dir="t"/>
          </a:scene3d>
          <a:sp3d extrusionH="76200" contourW="12700" prstMaterial="metal">
            <a:bevelT/>
            <a:contourClr>
              <a:schemeClr val="bg1"/>
            </a:contourClr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de-AT" dirty="0"/>
              <a:t>Simulation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325711" y="3191605"/>
            <a:ext cx="3587842" cy="461665"/>
          </a:xfrm>
          <a:prstGeom prst="rect">
            <a:avLst/>
          </a:prstGeom>
          <a:noFill/>
          <a:ln w="15875" cap="rnd">
            <a:solidFill>
              <a:srgbClr val="00B0F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de-AT" dirty="0"/>
              <a:t>Global Class Dynamics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475890" y="5544997"/>
            <a:ext cx="2789546" cy="461665"/>
          </a:xfrm>
          <a:prstGeom prst="rect">
            <a:avLst/>
          </a:prstGeom>
          <a:noFill/>
          <a:ln w="15875" cap="rnd">
            <a:solidFill>
              <a:srgbClr val="00B0F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de-AT" dirty="0"/>
              <a:t>Age </a:t>
            </a:r>
            <a:r>
              <a:rPr lang="de-AT" dirty="0" err="1"/>
              <a:t>of</a:t>
            </a:r>
            <a:r>
              <a:rPr lang="de-AT" dirty="0"/>
              <a:t> Alienation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7748833" y="368651"/>
            <a:ext cx="4006392" cy="525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French </a:t>
            </a:r>
            <a:r>
              <a:rPr lang="de-AT" dirty="0" err="1" smtClean="0"/>
              <a:t>Enl</a:t>
            </a:r>
            <a:r>
              <a:rPr lang="de-AT" dirty="0" smtClean="0"/>
              <a:t>. - Hegel </a:t>
            </a:r>
            <a:r>
              <a:rPr lang="de-AT" dirty="0" smtClean="0"/>
              <a:t>– </a:t>
            </a:r>
            <a:r>
              <a:rPr lang="de-AT" dirty="0" smtClean="0"/>
              <a:t>Marx - ...</a:t>
            </a:r>
            <a:endParaRPr lang="de-AT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840231" y="894169"/>
            <a:ext cx="4117510" cy="41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Inversion, due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alienation</a:t>
            </a:r>
            <a:r>
              <a:rPr lang="de-AT" dirty="0" smtClean="0"/>
              <a:t> A3.</a:t>
            </a:r>
            <a:endParaRPr lang="de-AT" dirty="0"/>
          </a:p>
        </p:txBody>
      </p:sp>
      <p:sp useBgFill="1">
        <p:nvSpPr>
          <p:cNvPr id="10" name="Inhaltsplatzhalter 2"/>
          <p:cNvSpPr txBox="1">
            <a:spLocks/>
          </p:cNvSpPr>
          <p:nvPr/>
        </p:nvSpPr>
        <p:spPr>
          <a:xfrm>
            <a:off x="7325711" y="877160"/>
            <a:ext cx="3986454" cy="520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 smtClean="0"/>
              <a:t>Local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smtClean="0"/>
              <a:t>g</a:t>
            </a:r>
            <a:r>
              <a:rPr lang="de-AT" dirty="0" smtClean="0"/>
              <a:t>lobal </a:t>
            </a:r>
            <a:r>
              <a:rPr lang="de-AT" dirty="0" err="1" smtClean="0"/>
              <a:t>obscuration</a:t>
            </a:r>
            <a:r>
              <a:rPr lang="de-AT" dirty="0" smtClean="0"/>
              <a:t>.</a:t>
            </a:r>
            <a:endParaRPr lang="de-AT" dirty="0"/>
          </a:p>
        </p:txBody>
      </p:sp>
      <p:sp useBgFill="1">
        <p:nvSpPr>
          <p:cNvPr id="11" name="Inhaltsplatzhalter 2"/>
          <p:cNvSpPr txBox="1">
            <a:spLocks/>
          </p:cNvSpPr>
          <p:nvPr/>
        </p:nvSpPr>
        <p:spPr>
          <a:xfrm>
            <a:off x="2028422" y="1397621"/>
            <a:ext cx="5117096" cy="454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/>
              <a:t>Manipulation </a:t>
            </a:r>
            <a:r>
              <a:rPr lang="de-AT" dirty="0" err="1"/>
              <a:t>of</a:t>
            </a:r>
            <a:r>
              <a:rPr lang="de-AT" dirty="0"/>
              <a:t> a </a:t>
            </a:r>
            <a:r>
              <a:rPr lang="de-AT" dirty="0" err="1"/>
              <a:t>Mass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Minds</a:t>
            </a:r>
            <a:r>
              <a:rPr lang="de-AT" dirty="0"/>
              <a:t> - MMM!</a:t>
            </a:r>
            <a:endParaRPr lang="de-AT" dirty="0"/>
          </a:p>
        </p:txBody>
      </p:sp>
      <p:sp useBgFill="1">
        <p:nvSpPr>
          <p:cNvPr id="12" name="Inhaltsplatzhalter 2"/>
          <p:cNvSpPr txBox="1">
            <a:spLocks/>
          </p:cNvSpPr>
          <p:nvPr/>
        </p:nvSpPr>
        <p:spPr>
          <a:xfrm>
            <a:off x="7626285" y="1419687"/>
            <a:ext cx="3902695" cy="567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Adorno: Negative </a:t>
            </a:r>
            <a:r>
              <a:rPr lang="de-AT" dirty="0" err="1" smtClean="0"/>
              <a:t>Dialectics</a:t>
            </a:r>
            <a:r>
              <a:rPr lang="de-AT" dirty="0" smtClean="0"/>
              <a:t>.</a:t>
            </a:r>
            <a:endParaRPr lang="de-AT" dirty="0"/>
          </a:p>
        </p:txBody>
      </p:sp>
      <p:sp useBgFill="1">
        <p:nvSpPr>
          <p:cNvPr id="14" name="Inhaltsplatzhalter 2"/>
          <p:cNvSpPr txBox="1">
            <a:spLocks/>
          </p:cNvSpPr>
          <p:nvPr/>
        </p:nvSpPr>
        <p:spPr>
          <a:xfrm>
            <a:off x="2703840" y="1992900"/>
            <a:ext cx="8209713" cy="567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Simulation: Play </a:t>
            </a:r>
            <a:r>
              <a:rPr lang="de-AT" dirty="0" err="1" smtClean="0"/>
              <a:t>the</a:t>
            </a:r>
            <a:r>
              <a:rPr lang="de-AT" dirty="0" smtClean="0"/>
              <a:t> tune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frozen</a:t>
            </a:r>
            <a:r>
              <a:rPr lang="de-AT" dirty="0" smtClean="0"/>
              <a:t> </a:t>
            </a:r>
            <a:r>
              <a:rPr lang="de-AT" dirty="0" err="1" smtClean="0"/>
              <a:t>relations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make</a:t>
            </a:r>
            <a:r>
              <a:rPr lang="de-AT" dirty="0" smtClean="0"/>
              <a:t> </a:t>
            </a:r>
            <a:r>
              <a:rPr lang="de-AT" dirty="0" err="1" smtClean="0"/>
              <a:t>them</a:t>
            </a:r>
            <a:r>
              <a:rPr lang="de-AT" dirty="0" smtClean="0"/>
              <a:t> dance? </a:t>
            </a:r>
            <a:endParaRPr lang="de-AT" dirty="0"/>
          </a:p>
        </p:txBody>
      </p:sp>
      <p:cxnSp>
        <p:nvCxnSpPr>
          <p:cNvPr id="16" name="Gerade Verbindung mit Pfeil 15"/>
          <p:cNvCxnSpPr>
            <a:stCxn id="4" idx="2"/>
            <a:endCxn id="6" idx="1"/>
          </p:cNvCxnSpPr>
          <p:nvPr/>
        </p:nvCxnSpPr>
        <p:spPr>
          <a:xfrm>
            <a:off x="4087741" y="4127938"/>
            <a:ext cx="1388149" cy="164789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Inhaltsplatzhalter 2"/>
          <p:cNvSpPr txBox="1">
            <a:spLocks/>
          </p:cNvSpPr>
          <p:nvPr/>
        </p:nvSpPr>
        <p:spPr>
          <a:xfrm>
            <a:off x="2149312" y="2530707"/>
            <a:ext cx="9162853" cy="454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 smtClean="0"/>
              <a:t>Recent</a:t>
            </a:r>
            <a:r>
              <a:rPr lang="de-AT" dirty="0" smtClean="0"/>
              <a:t> </a:t>
            </a:r>
            <a:r>
              <a:rPr lang="de-AT" dirty="0" err="1" smtClean="0"/>
              <a:t>history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MMM: Nation, </a:t>
            </a:r>
            <a:r>
              <a:rPr lang="de-AT" dirty="0" err="1" smtClean="0"/>
              <a:t>Race</a:t>
            </a:r>
            <a:r>
              <a:rPr lang="de-AT" dirty="0" smtClean="0"/>
              <a:t>,</a:t>
            </a:r>
            <a:r>
              <a:rPr lang="de-AT" dirty="0"/>
              <a:t> Religion, </a:t>
            </a:r>
            <a:r>
              <a:rPr lang="de-AT" dirty="0" err="1" smtClean="0"/>
              <a:t>even</a:t>
            </a:r>
            <a:r>
              <a:rPr lang="de-AT" dirty="0" smtClean="0"/>
              <a:t> </a:t>
            </a:r>
            <a:r>
              <a:rPr lang="de-AT" dirty="0" err="1" smtClean="0"/>
              <a:t>neoclassical</a:t>
            </a:r>
            <a:r>
              <a:rPr lang="de-AT" dirty="0" smtClean="0"/>
              <a:t> </a:t>
            </a:r>
            <a:r>
              <a:rPr lang="de-AT" dirty="0" err="1" smtClean="0"/>
              <a:t>economics</a:t>
            </a:r>
            <a:r>
              <a:rPr lang="de-AT" dirty="0" smtClean="0"/>
              <a:t>.  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7369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  <p:bldP spid="10" grpId="0" animBg="1"/>
      <p:bldP spid="11" grpId="0" animBg="1"/>
      <p:bldP spid="12" grpId="0" animBg="1"/>
      <p:bldP spid="14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00676" y="474482"/>
            <a:ext cx="3151712" cy="411637"/>
          </a:xfrm>
        </p:spPr>
        <p:txBody>
          <a:bodyPr/>
          <a:lstStyle/>
          <a:p>
            <a:r>
              <a:rPr lang="de-AT" dirty="0" err="1" smtClean="0"/>
              <a:t>Classes</a:t>
            </a:r>
            <a:r>
              <a:rPr lang="de-AT" dirty="0" smtClean="0"/>
              <a:t> Sharing Models</a:t>
            </a:r>
            <a:endParaRPr lang="de-AT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2924251" y="1244830"/>
            <a:ext cx="3789508" cy="1885339"/>
            <a:chOff x="2885232" y="345452"/>
            <a:chExt cx="6503670" cy="2671729"/>
          </a:xfrm>
        </p:grpSpPr>
        <p:sp>
          <p:nvSpPr>
            <p:cNvPr id="5" name="Abgerundetes Rechteck 4"/>
            <p:cNvSpPr/>
            <p:nvPr/>
          </p:nvSpPr>
          <p:spPr>
            <a:xfrm>
              <a:off x="2885232" y="345452"/>
              <a:ext cx="6503670" cy="267172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" name="Rechteck 5"/>
            <p:cNvSpPr/>
            <p:nvPr/>
          </p:nvSpPr>
          <p:spPr>
            <a:xfrm>
              <a:off x="8041357" y="578660"/>
              <a:ext cx="1078275" cy="207757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8165364" y="1442547"/>
              <a:ext cx="830259" cy="172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800" dirty="0" smtClean="0"/>
                <a:t>World</a:t>
              </a:r>
              <a:endParaRPr lang="de-AT" sz="800" dirty="0"/>
            </a:p>
          </p:txBody>
        </p:sp>
        <p:sp>
          <p:nvSpPr>
            <p:cNvPr id="8" name="Textfeld 7"/>
            <p:cNvSpPr txBox="1"/>
            <p:nvPr/>
          </p:nvSpPr>
          <p:spPr>
            <a:xfrm flipH="1">
              <a:off x="6607246" y="822144"/>
              <a:ext cx="1325881" cy="305307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err="1" smtClean="0"/>
                <a:t>perceive</a:t>
              </a:r>
              <a:endParaRPr lang="de-AT" sz="800" dirty="0"/>
            </a:p>
          </p:txBody>
        </p:sp>
        <p:sp>
          <p:nvSpPr>
            <p:cNvPr id="9" name="Textfeld 8"/>
            <p:cNvSpPr txBox="1"/>
            <p:nvPr/>
          </p:nvSpPr>
          <p:spPr>
            <a:xfrm flipH="1">
              <a:off x="6591467" y="1558769"/>
              <a:ext cx="1325881" cy="47976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err="1" smtClean="0"/>
                <a:t>perceive</a:t>
              </a:r>
              <a:endParaRPr lang="de-AT" sz="800" dirty="0" smtClean="0"/>
            </a:p>
            <a:p>
              <a:r>
                <a:rPr lang="de-AT" sz="800" dirty="0" err="1" smtClean="0"/>
                <a:t>explore</a:t>
              </a:r>
              <a:endParaRPr lang="de-AT" sz="800" dirty="0"/>
            </a:p>
          </p:txBody>
        </p:sp>
        <p:sp>
          <p:nvSpPr>
            <p:cNvPr id="10" name="Ecken des Rechtecks auf der gleichen Seite schneiden 9"/>
            <p:cNvSpPr/>
            <p:nvPr/>
          </p:nvSpPr>
          <p:spPr>
            <a:xfrm>
              <a:off x="3237187" y="631410"/>
              <a:ext cx="3069769" cy="1928910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11" name="Textfeld 10"/>
            <p:cNvSpPr txBox="1"/>
            <p:nvPr/>
          </p:nvSpPr>
          <p:spPr>
            <a:xfrm flipH="1">
              <a:off x="4892644" y="777143"/>
              <a:ext cx="780518" cy="305307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err="1" smtClean="0"/>
                <a:t>goals</a:t>
              </a:r>
              <a:endParaRPr lang="de-AT" sz="800" dirty="0"/>
            </a:p>
          </p:txBody>
        </p:sp>
        <p:sp>
          <p:nvSpPr>
            <p:cNvPr id="12" name="Textfeld 11"/>
            <p:cNvSpPr txBox="1"/>
            <p:nvPr/>
          </p:nvSpPr>
          <p:spPr>
            <a:xfrm flipH="1">
              <a:off x="4625993" y="2014138"/>
              <a:ext cx="1592629" cy="305307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err="1" smtClean="0"/>
                <a:t>instruments</a:t>
              </a:r>
              <a:endParaRPr lang="de-AT" sz="800" dirty="0"/>
            </a:p>
          </p:txBody>
        </p:sp>
        <p:sp>
          <p:nvSpPr>
            <p:cNvPr id="13" name="Textfeld 12"/>
            <p:cNvSpPr txBox="1"/>
            <p:nvPr/>
          </p:nvSpPr>
          <p:spPr>
            <a:xfrm flipH="1">
              <a:off x="4788195" y="1401343"/>
              <a:ext cx="1092540" cy="305307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smtClean="0"/>
                <a:t>MODEL 1</a:t>
              </a:r>
              <a:endParaRPr lang="de-AT" sz="800" dirty="0"/>
            </a:p>
          </p:txBody>
        </p:sp>
        <p:sp>
          <p:nvSpPr>
            <p:cNvPr id="14" name="Textfeld 13"/>
            <p:cNvSpPr txBox="1"/>
            <p:nvPr/>
          </p:nvSpPr>
          <p:spPr>
            <a:xfrm flipH="1">
              <a:off x="3905274" y="1008340"/>
              <a:ext cx="528216" cy="106588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vert="vert270" wrap="square" rtlCol="0">
              <a:spAutoFit/>
            </a:bodyPr>
            <a:lstStyle/>
            <a:p>
              <a:r>
                <a:rPr lang="de-AT" sz="800" dirty="0" smtClean="0"/>
                <a:t>Memory</a:t>
              </a:r>
              <a:endParaRPr lang="de-AT" sz="800" dirty="0"/>
            </a:p>
          </p:txBody>
        </p:sp>
        <p:sp>
          <p:nvSpPr>
            <p:cNvPr id="15" name="Ecken des Rechtecks auf der gleichen Seite schneiden 14"/>
            <p:cNvSpPr/>
            <p:nvPr/>
          </p:nvSpPr>
          <p:spPr>
            <a:xfrm>
              <a:off x="8165364" y="2038274"/>
              <a:ext cx="481861" cy="419467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16" name="Textfeld 15"/>
            <p:cNvSpPr txBox="1"/>
            <p:nvPr/>
          </p:nvSpPr>
          <p:spPr>
            <a:xfrm flipH="1">
              <a:off x="3393196" y="635903"/>
              <a:ext cx="1091025" cy="1720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AT" sz="800" i="1" dirty="0" smtClean="0"/>
                <a:t>ENTITY</a:t>
              </a:r>
              <a:endParaRPr lang="de-AT" sz="800" i="1" dirty="0"/>
            </a:p>
          </p:txBody>
        </p:sp>
        <p:sp>
          <p:nvSpPr>
            <p:cNvPr id="17" name="Pfeil nach unten 16"/>
            <p:cNvSpPr/>
            <p:nvPr/>
          </p:nvSpPr>
          <p:spPr>
            <a:xfrm>
              <a:off x="5143500" y="1169541"/>
              <a:ext cx="278807" cy="231803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8" name="Pfeil nach unten 17"/>
            <p:cNvSpPr/>
            <p:nvPr/>
          </p:nvSpPr>
          <p:spPr>
            <a:xfrm>
              <a:off x="5261890" y="1782335"/>
              <a:ext cx="278807" cy="231803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9" name="Pfeil nach rechts 18"/>
            <p:cNvSpPr/>
            <p:nvPr/>
          </p:nvSpPr>
          <p:spPr>
            <a:xfrm>
              <a:off x="8641507" y="2194109"/>
              <a:ext cx="273118" cy="258937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20" name="Gerade Verbindung mit Pfeil 19"/>
            <p:cNvCxnSpPr/>
            <p:nvPr/>
          </p:nvCxnSpPr>
          <p:spPr>
            <a:xfrm flipH="1">
              <a:off x="6306956" y="1005235"/>
              <a:ext cx="284511" cy="9776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/>
            <p:cNvCxnSpPr/>
            <p:nvPr/>
          </p:nvCxnSpPr>
          <p:spPr>
            <a:xfrm flipH="1">
              <a:off x="6306956" y="1797558"/>
              <a:ext cx="284511" cy="9776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pieren 21"/>
          <p:cNvGrpSpPr/>
          <p:nvPr/>
        </p:nvGrpSpPr>
        <p:grpSpPr>
          <a:xfrm>
            <a:off x="1643329" y="4473371"/>
            <a:ext cx="3789508" cy="1885339"/>
            <a:chOff x="2885232" y="345452"/>
            <a:chExt cx="6503670" cy="2671729"/>
          </a:xfrm>
        </p:grpSpPr>
        <p:sp>
          <p:nvSpPr>
            <p:cNvPr id="23" name="Abgerundetes Rechteck 22"/>
            <p:cNvSpPr/>
            <p:nvPr/>
          </p:nvSpPr>
          <p:spPr>
            <a:xfrm>
              <a:off x="2885232" y="345452"/>
              <a:ext cx="6503670" cy="267172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8041357" y="578660"/>
              <a:ext cx="1078275" cy="207757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8165364" y="1442547"/>
              <a:ext cx="830259" cy="172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800" dirty="0" smtClean="0"/>
                <a:t>World</a:t>
              </a:r>
              <a:endParaRPr lang="de-AT" sz="800" dirty="0"/>
            </a:p>
          </p:txBody>
        </p:sp>
        <p:sp>
          <p:nvSpPr>
            <p:cNvPr id="26" name="Textfeld 25"/>
            <p:cNvSpPr txBox="1"/>
            <p:nvPr/>
          </p:nvSpPr>
          <p:spPr>
            <a:xfrm flipH="1">
              <a:off x="6607246" y="822144"/>
              <a:ext cx="1325881" cy="305307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err="1" smtClean="0"/>
                <a:t>perceive</a:t>
              </a:r>
              <a:endParaRPr lang="de-AT" sz="800" dirty="0"/>
            </a:p>
          </p:txBody>
        </p:sp>
        <p:sp>
          <p:nvSpPr>
            <p:cNvPr id="27" name="Textfeld 26"/>
            <p:cNvSpPr txBox="1"/>
            <p:nvPr/>
          </p:nvSpPr>
          <p:spPr>
            <a:xfrm flipH="1">
              <a:off x="6591467" y="1558769"/>
              <a:ext cx="1325881" cy="47976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err="1" smtClean="0"/>
                <a:t>perceive</a:t>
              </a:r>
              <a:endParaRPr lang="de-AT" sz="800" dirty="0" smtClean="0"/>
            </a:p>
            <a:p>
              <a:r>
                <a:rPr lang="de-AT" sz="800" dirty="0" err="1" smtClean="0"/>
                <a:t>explore</a:t>
              </a:r>
              <a:endParaRPr lang="de-AT" sz="800" dirty="0"/>
            </a:p>
          </p:txBody>
        </p:sp>
        <p:sp>
          <p:nvSpPr>
            <p:cNvPr id="28" name="Ecken des Rechtecks auf der gleichen Seite schneiden 27"/>
            <p:cNvSpPr/>
            <p:nvPr/>
          </p:nvSpPr>
          <p:spPr>
            <a:xfrm>
              <a:off x="3237187" y="631410"/>
              <a:ext cx="3069769" cy="1928910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29" name="Textfeld 28"/>
            <p:cNvSpPr txBox="1"/>
            <p:nvPr/>
          </p:nvSpPr>
          <p:spPr>
            <a:xfrm flipH="1">
              <a:off x="4892644" y="777143"/>
              <a:ext cx="780518" cy="305307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err="1" smtClean="0"/>
                <a:t>goals</a:t>
              </a:r>
              <a:endParaRPr lang="de-AT" sz="800" dirty="0"/>
            </a:p>
          </p:txBody>
        </p:sp>
        <p:sp>
          <p:nvSpPr>
            <p:cNvPr id="30" name="Textfeld 29"/>
            <p:cNvSpPr txBox="1"/>
            <p:nvPr/>
          </p:nvSpPr>
          <p:spPr>
            <a:xfrm flipH="1">
              <a:off x="4625993" y="2014138"/>
              <a:ext cx="1592629" cy="305307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err="1" smtClean="0"/>
                <a:t>instruments</a:t>
              </a:r>
              <a:endParaRPr lang="de-AT" sz="800" dirty="0"/>
            </a:p>
          </p:txBody>
        </p:sp>
        <p:sp>
          <p:nvSpPr>
            <p:cNvPr id="31" name="Textfeld 30"/>
            <p:cNvSpPr txBox="1"/>
            <p:nvPr/>
          </p:nvSpPr>
          <p:spPr>
            <a:xfrm flipH="1">
              <a:off x="4788195" y="1401343"/>
              <a:ext cx="1092540" cy="305307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smtClean="0"/>
                <a:t>MODEL 1</a:t>
              </a:r>
              <a:endParaRPr lang="de-AT" sz="800" dirty="0"/>
            </a:p>
          </p:txBody>
        </p:sp>
        <p:sp>
          <p:nvSpPr>
            <p:cNvPr id="32" name="Textfeld 31"/>
            <p:cNvSpPr txBox="1"/>
            <p:nvPr/>
          </p:nvSpPr>
          <p:spPr>
            <a:xfrm flipH="1">
              <a:off x="3905274" y="1008340"/>
              <a:ext cx="528216" cy="106588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vert="vert270" wrap="square" rtlCol="0">
              <a:spAutoFit/>
            </a:bodyPr>
            <a:lstStyle/>
            <a:p>
              <a:r>
                <a:rPr lang="de-AT" sz="800" dirty="0" smtClean="0"/>
                <a:t>Memory</a:t>
              </a:r>
              <a:endParaRPr lang="de-AT" sz="800" dirty="0"/>
            </a:p>
          </p:txBody>
        </p:sp>
        <p:sp>
          <p:nvSpPr>
            <p:cNvPr id="33" name="Ecken des Rechtecks auf der gleichen Seite schneiden 32"/>
            <p:cNvSpPr/>
            <p:nvPr/>
          </p:nvSpPr>
          <p:spPr>
            <a:xfrm>
              <a:off x="8165364" y="2038274"/>
              <a:ext cx="481861" cy="419467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34" name="Textfeld 33"/>
            <p:cNvSpPr txBox="1"/>
            <p:nvPr/>
          </p:nvSpPr>
          <p:spPr>
            <a:xfrm flipH="1">
              <a:off x="3393196" y="635903"/>
              <a:ext cx="1091025" cy="1720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AT" sz="800" i="1" dirty="0" smtClean="0"/>
                <a:t>ENTITY</a:t>
              </a:r>
              <a:endParaRPr lang="de-AT" sz="800" i="1" dirty="0"/>
            </a:p>
          </p:txBody>
        </p:sp>
        <p:sp>
          <p:nvSpPr>
            <p:cNvPr id="35" name="Pfeil nach unten 34"/>
            <p:cNvSpPr/>
            <p:nvPr/>
          </p:nvSpPr>
          <p:spPr>
            <a:xfrm>
              <a:off x="5143500" y="1169541"/>
              <a:ext cx="278807" cy="231803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6" name="Pfeil nach unten 35"/>
            <p:cNvSpPr/>
            <p:nvPr/>
          </p:nvSpPr>
          <p:spPr>
            <a:xfrm>
              <a:off x="5261890" y="1782335"/>
              <a:ext cx="278807" cy="231803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7" name="Pfeil nach rechts 36"/>
            <p:cNvSpPr/>
            <p:nvPr/>
          </p:nvSpPr>
          <p:spPr>
            <a:xfrm>
              <a:off x="8641507" y="2194109"/>
              <a:ext cx="273118" cy="258937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38" name="Gerade Verbindung mit Pfeil 37"/>
            <p:cNvCxnSpPr/>
            <p:nvPr/>
          </p:nvCxnSpPr>
          <p:spPr>
            <a:xfrm flipH="1">
              <a:off x="6306956" y="1005235"/>
              <a:ext cx="284511" cy="9776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mit Pfeil 38"/>
            <p:cNvCxnSpPr/>
            <p:nvPr/>
          </p:nvCxnSpPr>
          <p:spPr>
            <a:xfrm flipH="1">
              <a:off x="6306956" y="1797558"/>
              <a:ext cx="284511" cy="9776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uppieren 57"/>
          <p:cNvGrpSpPr/>
          <p:nvPr/>
        </p:nvGrpSpPr>
        <p:grpSpPr>
          <a:xfrm>
            <a:off x="8012389" y="1047263"/>
            <a:ext cx="3789508" cy="1885339"/>
            <a:chOff x="7542265" y="1112781"/>
            <a:chExt cx="3789508" cy="1885339"/>
          </a:xfrm>
        </p:grpSpPr>
        <p:sp>
          <p:nvSpPr>
            <p:cNvPr id="59" name="Abgerundetes Rechteck 58"/>
            <p:cNvSpPr/>
            <p:nvPr/>
          </p:nvSpPr>
          <p:spPr>
            <a:xfrm>
              <a:off x="7542265" y="1112781"/>
              <a:ext cx="3789508" cy="188533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0" name="Rechteck 59"/>
            <p:cNvSpPr/>
            <p:nvPr/>
          </p:nvSpPr>
          <p:spPr>
            <a:xfrm>
              <a:off x="10546596" y="1277347"/>
              <a:ext cx="628281" cy="146606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10618851" y="1886960"/>
              <a:ext cx="483769" cy="121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800" dirty="0" smtClean="0"/>
                <a:t>World</a:t>
              </a:r>
              <a:endParaRPr lang="de-AT" sz="800" dirty="0"/>
            </a:p>
          </p:txBody>
        </p:sp>
        <p:sp>
          <p:nvSpPr>
            <p:cNvPr id="62" name="Textfeld 61"/>
            <p:cNvSpPr txBox="1"/>
            <p:nvPr/>
          </p:nvSpPr>
          <p:spPr>
            <a:xfrm flipH="1">
              <a:off x="9710979" y="1449165"/>
              <a:ext cx="772554" cy="21544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err="1" smtClean="0"/>
                <a:t>perceive</a:t>
              </a:r>
              <a:endParaRPr lang="de-AT" sz="800" dirty="0"/>
            </a:p>
          </p:txBody>
        </p:sp>
        <p:sp>
          <p:nvSpPr>
            <p:cNvPr id="63" name="Textfeld 62"/>
            <p:cNvSpPr txBox="1"/>
            <p:nvPr/>
          </p:nvSpPr>
          <p:spPr>
            <a:xfrm flipH="1">
              <a:off x="9701785" y="1968973"/>
              <a:ext cx="772554" cy="33855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err="1" smtClean="0"/>
                <a:t>perceive</a:t>
              </a:r>
              <a:endParaRPr lang="de-AT" sz="800" dirty="0" smtClean="0"/>
            </a:p>
            <a:p>
              <a:r>
                <a:rPr lang="de-AT" sz="800" dirty="0" err="1" smtClean="0"/>
                <a:t>explore</a:t>
              </a:r>
              <a:endParaRPr lang="de-AT" sz="800" dirty="0"/>
            </a:p>
          </p:txBody>
        </p:sp>
        <p:sp>
          <p:nvSpPr>
            <p:cNvPr id="64" name="Ecken des Rechtecks auf der gleichen Seite schneiden 63"/>
            <p:cNvSpPr/>
            <p:nvPr/>
          </p:nvSpPr>
          <p:spPr>
            <a:xfrm>
              <a:off x="7747339" y="1314571"/>
              <a:ext cx="1788669" cy="1361159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65" name="Textfeld 64"/>
            <p:cNvSpPr txBox="1"/>
            <p:nvPr/>
          </p:nvSpPr>
          <p:spPr>
            <a:xfrm flipH="1">
              <a:off x="8711928" y="1417409"/>
              <a:ext cx="454786" cy="21544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err="1" smtClean="0"/>
                <a:t>goals</a:t>
              </a:r>
              <a:endParaRPr lang="de-AT" sz="800" dirty="0"/>
            </a:p>
          </p:txBody>
        </p:sp>
        <p:sp>
          <p:nvSpPr>
            <p:cNvPr id="66" name="Textfeld 65"/>
            <p:cNvSpPr txBox="1"/>
            <p:nvPr/>
          </p:nvSpPr>
          <p:spPr>
            <a:xfrm flipH="1">
              <a:off x="8556558" y="2290310"/>
              <a:ext cx="927981" cy="21544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err="1" smtClean="0"/>
                <a:t>instruments</a:t>
              </a:r>
              <a:endParaRPr lang="de-AT" sz="800" dirty="0"/>
            </a:p>
          </p:txBody>
        </p:sp>
        <p:sp>
          <p:nvSpPr>
            <p:cNvPr id="67" name="Textfeld 66"/>
            <p:cNvSpPr txBox="1"/>
            <p:nvPr/>
          </p:nvSpPr>
          <p:spPr>
            <a:xfrm flipH="1">
              <a:off x="8651069" y="1857884"/>
              <a:ext cx="636593" cy="21544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smtClean="0"/>
                <a:t>MODEL 2</a:t>
              </a:r>
              <a:endParaRPr lang="de-AT" sz="800" dirty="0"/>
            </a:p>
          </p:txBody>
        </p:sp>
        <p:sp>
          <p:nvSpPr>
            <p:cNvPr id="68" name="Textfeld 67"/>
            <p:cNvSpPr txBox="1"/>
            <p:nvPr/>
          </p:nvSpPr>
          <p:spPr>
            <a:xfrm flipH="1">
              <a:off x="8136615" y="1580556"/>
              <a:ext cx="307777" cy="75215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vert="vert270" wrap="square" rtlCol="0">
              <a:spAutoFit/>
            </a:bodyPr>
            <a:lstStyle/>
            <a:p>
              <a:r>
                <a:rPr lang="de-AT" sz="800" dirty="0" smtClean="0"/>
                <a:t>Memory</a:t>
              </a:r>
              <a:endParaRPr lang="de-AT" sz="800" dirty="0"/>
            </a:p>
          </p:txBody>
        </p:sp>
        <p:sp>
          <p:nvSpPr>
            <p:cNvPr id="69" name="Ecken des Rechtecks auf der gleichen Seite schneiden 68"/>
            <p:cNvSpPr/>
            <p:nvPr/>
          </p:nvSpPr>
          <p:spPr>
            <a:xfrm>
              <a:off x="10615520" y="1464857"/>
              <a:ext cx="280767" cy="296002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70" name="Textfeld 69"/>
            <p:cNvSpPr txBox="1"/>
            <p:nvPr/>
          </p:nvSpPr>
          <p:spPr>
            <a:xfrm flipH="1">
              <a:off x="7838242" y="1317741"/>
              <a:ext cx="635710" cy="1213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AT" sz="800" i="1" dirty="0" smtClean="0"/>
                <a:t>ENTITY</a:t>
              </a:r>
              <a:endParaRPr lang="de-AT" sz="800" i="1" dirty="0"/>
            </a:p>
          </p:txBody>
        </p:sp>
        <p:sp>
          <p:nvSpPr>
            <p:cNvPr id="71" name="Pfeil nach unten 70"/>
            <p:cNvSpPr/>
            <p:nvPr/>
          </p:nvSpPr>
          <p:spPr>
            <a:xfrm>
              <a:off x="8858095" y="1694310"/>
              <a:ext cx="162453" cy="163575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2" name="Pfeil nach unten 71"/>
            <p:cNvSpPr/>
            <p:nvPr/>
          </p:nvSpPr>
          <p:spPr>
            <a:xfrm>
              <a:off x="8927078" y="2126735"/>
              <a:ext cx="162453" cy="163575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3" name="Pfeil nach rechts 72"/>
            <p:cNvSpPr/>
            <p:nvPr/>
          </p:nvSpPr>
          <p:spPr>
            <a:xfrm>
              <a:off x="10895166" y="1508885"/>
              <a:ext cx="159138" cy="182722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74" name="Gerade Verbindung mit Pfeil 73"/>
            <p:cNvCxnSpPr/>
            <p:nvPr/>
          </p:nvCxnSpPr>
          <p:spPr>
            <a:xfrm flipH="1">
              <a:off x="9536009" y="1578365"/>
              <a:ext cx="165777" cy="68986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mit Pfeil 74"/>
            <p:cNvCxnSpPr/>
            <p:nvPr/>
          </p:nvCxnSpPr>
          <p:spPr>
            <a:xfrm flipH="1">
              <a:off x="9536009" y="2137478"/>
              <a:ext cx="165777" cy="68986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uppieren 75"/>
          <p:cNvGrpSpPr/>
          <p:nvPr/>
        </p:nvGrpSpPr>
        <p:grpSpPr>
          <a:xfrm>
            <a:off x="7863032" y="4461068"/>
            <a:ext cx="3789508" cy="1885339"/>
            <a:chOff x="7542265" y="1112781"/>
            <a:chExt cx="3789508" cy="1885339"/>
          </a:xfrm>
        </p:grpSpPr>
        <p:sp>
          <p:nvSpPr>
            <p:cNvPr id="77" name="Abgerundetes Rechteck 76"/>
            <p:cNvSpPr/>
            <p:nvPr/>
          </p:nvSpPr>
          <p:spPr>
            <a:xfrm>
              <a:off x="7542265" y="1112781"/>
              <a:ext cx="3789508" cy="188533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8" name="Rechteck 77"/>
            <p:cNvSpPr/>
            <p:nvPr/>
          </p:nvSpPr>
          <p:spPr>
            <a:xfrm>
              <a:off x="10546596" y="1277347"/>
              <a:ext cx="628281" cy="146606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10618851" y="1886960"/>
              <a:ext cx="483769" cy="121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800" dirty="0" smtClean="0"/>
                <a:t>World</a:t>
              </a:r>
              <a:endParaRPr lang="de-AT" sz="800" dirty="0"/>
            </a:p>
          </p:txBody>
        </p:sp>
        <p:sp>
          <p:nvSpPr>
            <p:cNvPr id="80" name="Textfeld 79"/>
            <p:cNvSpPr txBox="1"/>
            <p:nvPr/>
          </p:nvSpPr>
          <p:spPr>
            <a:xfrm flipH="1">
              <a:off x="9710979" y="1449165"/>
              <a:ext cx="772554" cy="21544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err="1" smtClean="0"/>
                <a:t>perceive</a:t>
              </a:r>
              <a:endParaRPr lang="de-AT" sz="800" dirty="0"/>
            </a:p>
          </p:txBody>
        </p:sp>
        <p:sp>
          <p:nvSpPr>
            <p:cNvPr id="81" name="Textfeld 80"/>
            <p:cNvSpPr txBox="1"/>
            <p:nvPr/>
          </p:nvSpPr>
          <p:spPr>
            <a:xfrm flipH="1">
              <a:off x="9701785" y="1968973"/>
              <a:ext cx="772554" cy="33855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err="1" smtClean="0"/>
                <a:t>perceive</a:t>
              </a:r>
              <a:endParaRPr lang="de-AT" sz="800" dirty="0" smtClean="0"/>
            </a:p>
            <a:p>
              <a:r>
                <a:rPr lang="de-AT" sz="800" dirty="0" err="1" smtClean="0"/>
                <a:t>explore</a:t>
              </a:r>
              <a:endParaRPr lang="de-AT" sz="800" dirty="0"/>
            </a:p>
          </p:txBody>
        </p:sp>
        <p:sp>
          <p:nvSpPr>
            <p:cNvPr id="82" name="Ecken des Rechtecks auf der gleichen Seite schneiden 81"/>
            <p:cNvSpPr/>
            <p:nvPr/>
          </p:nvSpPr>
          <p:spPr>
            <a:xfrm>
              <a:off x="7747339" y="1314571"/>
              <a:ext cx="1788669" cy="1361159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83" name="Textfeld 82"/>
            <p:cNvSpPr txBox="1"/>
            <p:nvPr/>
          </p:nvSpPr>
          <p:spPr>
            <a:xfrm flipH="1">
              <a:off x="8711928" y="1417409"/>
              <a:ext cx="454786" cy="21544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err="1" smtClean="0"/>
                <a:t>goals</a:t>
              </a:r>
              <a:endParaRPr lang="de-AT" sz="800" dirty="0"/>
            </a:p>
          </p:txBody>
        </p:sp>
        <p:sp>
          <p:nvSpPr>
            <p:cNvPr id="84" name="Textfeld 83"/>
            <p:cNvSpPr txBox="1"/>
            <p:nvPr/>
          </p:nvSpPr>
          <p:spPr>
            <a:xfrm flipH="1">
              <a:off x="8556558" y="2290310"/>
              <a:ext cx="927981" cy="21544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err="1" smtClean="0"/>
                <a:t>instruments</a:t>
              </a:r>
              <a:endParaRPr lang="de-AT" sz="800" dirty="0"/>
            </a:p>
          </p:txBody>
        </p:sp>
        <p:sp>
          <p:nvSpPr>
            <p:cNvPr id="85" name="Textfeld 84"/>
            <p:cNvSpPr txBox="1"/>
            <p:nvPr/>
          </p:nvSpPr>
          <p:spPr>
            <a:xfrm flipH="1">
              <a:off x="8651069" y="1857884"/>
              <a:ext cx="636593" cy="21544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800" dirty="0" smtClean="0"/>
                <a:t>MODEL 2</a:t>
              </a:r>
              <a:endParaRPr lang="de-AT" sz="800" dirty="0"/>
            </a:p>
          </p:txBody>
        </p:sp>
        <p:sp>
          <p:nvSpPr>
            <p:cNvPr id="86" name="Textfeld 85"/>
            <p:cNvSpPr txBox="1"/>
            <p:nvPr/>
          </p:nvSpPr>
          <p:spPr>
            <a:xfrm flipH="1">
              <a:off x="8136615" y="1580556"/>
              <a:ext cx="307777" cy="75215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vert="vert270" wrap="square" rtlCol="0">
              <a:spAutoFit/>
            </a:bodyPr>
            <a:lstStyle/>
            <a:p>
              <a:r>
                <a:rPr lang="de-AT" sz="800" dirty="0" smtClean="0"/>
                <a:t>Memory</a:t>
              </a:r>
              <a:endParaRPr lang="de-AT" sz="800" dirty="0"/>
            </a:p>
          </p:txBody>
        </p:sp>
        <p:sp>
          <p:nvSpPr>
            <p:cNvPr id="87" name="Ecken des Rechtecks auf der gleichen Seite schneiden 86"/>
            <p:cNvSpPr/>
            <p:nvPr/>
          </p:nvSpPr>
          <p:spPr>
            <a:xfrm>
              <a:off x="10615520" y="1464857"/>
              <a:ext cx="280767" cy="296002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88" name="Textfeld 87"/>
            <p:cNvSpPr txBox="1"/>
            <p:nvPr/>
          </p:nvSpPr>
          <p:spPr>
            <a:xfrm flipH="1">
              <a:off x="7838242" y="1317741"/>
              <a:ext cx="635710" cy="1213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AT" sz="800" i="1" dirty="0" smtClean="0"/>
                <a:t>ENTITY</a:t>
              </a:r>
              <a:endParaRPr lang="de-AT" sz="800" i="1" dirty="0"/>
            </a:p>
          </p:txBody>
        </p:sp>
        <p:sp>
          <p:nvSpPr>
            <p:cNvPr id="89" name="Pfeil nach unten 88"/>
            <p:cNvSpPr/>
            <p:nvPr/>
          </p:nvSpPr>
          <p:spPr>
            <a:xfrm>
              <a:off x="8858095" y="1694310"/>
              <a:ext cx="162453" cy="163575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0" name="Pfeil nach unten 89"/>
            <p:cNvSpPr/>
            <p:nvPr/>
          </p:nvSpPr>
          <p:spPr>
            <a:xfrm>
              <a:off x="8927078" y="2126735"/>
              <a:ext cx="162453" cy="163575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1" name="Pfeil nach rechts 90"/>
            <p:cNvSpPr/>
            <p:nvPr/>
          </p:nvSpPr>
          <p:spPr>
            <a:xfrm>
              <a:off x="10895166" y="1508885"/>
              <a:ext cx="159138" cy="182722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92" name="Gerade Verbindung mit Pfeil 91"/>
            <p:cNvCxnSpPr/>
            <p:nvPr/>
          </p:nvCxnSpPr>
          <p:spPr>
            <a:xfrm flipH="1">
              <a:off x="9536009" y="1578365"/>
              <a:ext cx="165777" cy="68986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mit Pfeil 92"/>
            <p:cNvCxnSpPr/>
            <p:nvPr/>
          </p:nvCxnSpPr>
          <p:spPr>
            <a:xfrm flipH="1">
              <a:off x="9536009" y="2137478"/>
              <a:ext cx="165777" cy="68986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Vector Glo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916" y="3244037"/>
            <a:ext cx="2235173" cy="158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9" name="Gruppieren 98"/>
          <p:cNvGrpSpPr/>
          <p:nvPr/>
        </p:nvGrpSpPr>
        <p:grpSpPr>
          <a:xfrm>
            <a:off x="5861224" y="3435613"/>
            <a:ext cx="438784" cy="296002"/>
            <a:chOff x="5788198" y="3443780"/>
            <a:chExt cx="438784" cy="296002"/>
          </a:xfrm>
        </p:grpSpPr>
        <p:sp>
          <p:nvSpPr>
            <p:cNvPr id="95" name="Ecken des Rechtecks auf der gleichen Seite schneiden 94"/>
            <p:cNvSpPr/>
            <p:nvPr/>
          </p:nvSpPr>
          <p:spPr>
            <a:xfrm>
              <a:off x="5788198" y="3443780"/>
              <a:ext cx="280767" cy="296002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96" name="Pfeil nach rechts 95"/>
            <p:cNvSpPr/>
            <p:nvPr/>
          </p:nvSpPr>
          <p:spPr>
            <a:xfrm>
              <a:off x="6067844" y="3487808"/>
              <a:ext cx="159138" cy="182722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4" name="Gruppieren 93"/>
          <p:cNvGrpSpPr/>
          <p:nvPr/>
        </p:nvGrpSpPr>
        <p:grpSpPr>
          <a:xfrm>
            <a:off x="6699635" y="4020393"/>
            <a:ext cx="454296" cy="296002"/>
            <a:chOff x="6699635" y="4020393"/>
            <a:chExt cx="454296" cy="296002"/>
          </a:xfrm>
        </p:grpSpPr>
        <p:sp>
          <p:nvSpPr>
            <p:cNvPr id="97" name="Ecken des Rechtecks auf der gleichen Seite schneiden 96"/>
            <p:cNvSpPr/>
            <p:nvPr/>
          </p:nvSpPr>
          <p:spPr>
            <a:xfrm>
              <a:off x="6873164" y="4020393"/>
              <a:ext cx="280767" cy="296002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98" name="Pfeil nach rechts 97"/>
            <p:cNvSpPr/>
            <p:nvPr/>
          </p:nvSpPr>
          <p:spPr>
            <a:xfrm flipH="1">
              <a:off x="6699635" y="4066456"/>
              <a:ext cx="173529" cy="203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101" name="Gerade Verbindung mit Pfeil 100"/>
          <p:cNvCxnSpPr/>
          <p:nvPr/>
        </p:nvCxnSpPr>
        <p:spPr>
          <a:xfrm flipH="1">
            <a:off x="3267778" y="2224792"/>
            <a:ext cx="963607" cy="2993682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mit Pfeil 102"/>
          <p:cNvCxnSpPr/>
          <p:nvPr/>
        </p:nvCxnSpPr>
        <p:spPr>
          <a:xfrm flipH="1">
            <a:off x="9528286" y="2019009"/>
            <a:ext cx="108552" cy="3173995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30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1295" y="5544997"/>
            <a:ext cx="3807875" cy="496030"/>
          </a:xfrm>
        </p:spPr>
        <p:txBody>
          <a:bodyPr>
            <a:normAutofit fontScale="90000"/>
          </a:bodyPr>
          <a:lstStyle/>
          <a:p>
            <a:r>
              <a:rPr lang="de-AT" sz="1800" dirty="0"/>
              <a:t>A </a:t>
            </a:r>
            <a:r>
              <a:rPr lang="de-AT" sz="1800" dirty="0" err="1" smtClean="0"/>
              <a:t>second</a:t>
            </a:r>
            <a:r>
              <a:rPr lang="de-AT" sz="1800" dirty="0" smtClean="0"/>
              <a:t> </a:t>
            </a:r>
            <a:r>
              <a:rPr lang="de-AT" sz="1800" dirty="0" err="1"/>
              <a:t>pass</a:t>
            </a:r>
            <a:r>
              <a:rPr lang="de-AT" sz="1800" dirty="0"/>
              <a:t> </a:t>
            </a:r>
            <a:r>
              <a:rPr lang="de-AT" sz="1800" dirty="0" err="1"/>
              <a:t>through</a:t>
            </a:r>
            <a:r>
              <a:rPr lang="de-AT" sz="1800" dirty="0"/>
              <a:t> </a:t>
            </a:r>
            <a:r>
              <a:rPr lang="de-AT" sz="1800" dirty="0" err="1"/>
              <a:t>the</a:t>
            </a:r>
            <a:r>
              <a:rPr lang="de-AT" sz="1800" dirty="0"/>
              <a:t> </a:t>
            </a:r>
            <a:r>
              <a:rPr lang="de-AT" sz="1800" dirty="0" err="1"/>
              <a:t>triangle</a:t>
            </a:r>
            <a:endParaRPr lang="de-AT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21474" y="368651"/>
            <a:ext cx="4365825" cy="491163"/>
          </a:xfrm>
        </p:spPr>
        <p:txBody>
          <a:bodyPr>
            <a:normAutofit/>
          </a:bodyPr>
          <a:lstStyle/>
          <a:p>
            <a:r>
              <a:rPr lang="de-AT" dirty="0" err="1" smtClean="0"/>
              <a:t>Volatility</a:t>
            </a:r>
            <a:r>
              <a:rPr lang="de-AT" dirty="0" smtClean="0"/>
              <a:t>: </a:t>
            </a:r>
            <a:r>
              <a:rPr lang="de-AT" b="1" dirty="0" err="1" smtClean="0"/>
              <a:t>Metamorphosis</a:t>
            </a:r>
            <a:r>
              <a:rPr lang="de-AT" b="1" dirty="0" smtClean="0"/>
              <a:t> Model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3237187" y="3666273"/>
            <a:ext cx="1701107" cy="461665"/>
          </a:xfrm>
          <a:prstGeom prst="rect">
            <a:avLst/>
          </a:prstGeom>
          <a:noFill/>
          <a:ln w="88900" cap="sq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76200" dir="13500000" sy="23000" kx="1200000" algn="br" rotWithShape="0">
              <a:srgbClr val="FFC000">
                <a:alpha val="20000"/>
              </a:srgbClr>
            </a:outerShdw>
            <a:softEdge rad="12700"/>
          </a:effectLst>
          <a:scene3d>
            <a:camera prst="orthographicFront"/>
            <a:lightRig rig="sunrise" dir="t"/>
          </a:scene3d>
          <a:sp3d extrusionH="76200" contourW="12700" prstMaterial="metal">
            <a:bevelT/>
            <a:contourClr>
              <a:schemeClr val="bg1"/>
            </a:contourClr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de-AT" dirty="0"/>
              <a:t>Simulation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325711" y="3191605"/>
            <a:ext cx="3587842" cy="461665"/>
          </a:xfrm>
          <a:prstGeom prst="rect">
            <a:avLst/>
          </a:prstGeom>
          <a:noFill/>
          <a:ln w="15875" cap="rnd">
            <a:solidFill>
              <a:srgbClr val="00B0F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de-AT" dirty="0"/>
              <a:t>Global Class Dynamics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475890" y="5544997"/>
            <a:ext cx="2789546" cy="461665"/>
          </a:xfrm>
          <a:prstGeom prst="rect">
            <a:avLst/>
          </a:prstGeom>
          <a:noFill/>
          <a:ln w="88900" cap="sq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76200" dir="13500000" sy="23000" kx="1200000" algn="br" rotWithShape="0">
              <a:srgbClr val="FFC000">
                <a:alpha val="20000"/>
              </a:srgbClr>
            </a:outerShdw>
            <a:softEdge rad="12700"/>
          </a:effectLst>
          <a:scene3d>
            <a:camera prst="orthographicFront"/>
            <a:lightRig rig="sunrise" dir="t"/>
          </a:scene3d>
          <a:sp3d extrusionH="76200" contourW="12700" prstMaterial="metal">
            <a:bevelT/>
            <a:contourClr>
              <a:schemeClr val="bg1"/>
            </a:contourClr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de-AT" dirty="0"/>
              <a:t>Age </a:t>
            </a:r>
            <a:r>
              <a:rPr lang="de-AT" dirty="0" err="1"/>
              <a:t>of</a:t>
            </a:r>
            <a:r>
              <a:rPr lang="de-AT" dirty="0"/>
              <a:t> Alienation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7183226" y="368651"/>
            <a:ext cx="4246774" cy="525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 smtClean="0"/>
              <a:t>What</a:t>
            </a:r>
            <a:r>
              <a:rPr lang="de-AT" dirty="0" smtClean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its</a:t>
            </a:r>
            <a:r>
              <a:rPr lang="de-AT" dirty="0" smtClean="0"/>
              <a:t> </a:t>
            </a:r>
            <a:r>
              <a:rPr lang="de-AT" dirty="0" err="1" smtClean="0"/>
              <a:t>elements</a:t>
            </a:r>
            <a:r>
              <a:rPr lang="de-AT" dirty="0" smtClean="0"/>
              <a:t>?</a:t>
            </a:r>
            <a:endParaRPr lang="de-AT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840230" y="894169"/>
            <a:ext cx="4947069" cy="41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Quick </a:t>
            </a:r>
            <a:r>
              <a:rPr lang="de-AT" dirty="0" err="1" smtClean="0"/>
              <a:t>entry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exit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class</a:t>
            </a:r>
            <a:r>
              <a:rPr lang="de-AT" dirty="0" smtClean="0"/>
              <a:t> </a:t>
            </a:r>
            <a:r>
              <a:rPr lang="de-AT" dirty="0" err="1" smtClean="0"/>
              <a:t>fragments</a:t>
            </a:r>
            <a:r>
              <a:rPr lang="de-AT" dirty="0" smtClean="0"/>
              <a:t>.</a:t>
            </a:r>
            <a:endParaRPr lang="de-AT" dirty="0"/>
          </a:p>
        </p:txBody>
      </p:sp>
      <p:sp useBgFill="1">
        <p:nvSpPr>
          <p:cNvPr id="10" name="Inhaltsplatzhalter 2"/>
          <p:cNvSpPr txBox="1">
            <a:spLocks/>
          </p:cNvSpPr>
          <p:nvPr/>
        </p:nvSpPr>
        <p:spPr>
          <a:xfrm>
            <a:off x="7325711" y="877160"/>
            <a:ext cx="4104289" cy="520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Basic </a:t>
            </a:r>
            <a:r>
              <a:rPr lang="de-AT" dirty="0" err="1" smtClean="0"/>
              <a:t>ferment</a:t>
            </a:r>
            <a:r>
              <a:rPr lang="de-AT" dirty="0" smtClean="0"/>
              <a:t>: </a:t>
            </a:r>
            <a:r>
              <a:rPr lang="de-AT" b="1" dirty="0" smtClean="0">
                <a:solidFill>
                  <a:srgbClr val="FF0000"/>
                </a:solidFill>
              </a:rPr>
              <a:t>INEQUALITY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...</a:t>
            </a:r>
            <a:endParaRPr lang="de-AT" dirty="0"/>
          </a:p>
        </p:txBody>
      </p:sp>
      <p:sp useBgFill="1">
        <p:nvSpPr>
          <p:cNvPr id="11" name="Inhaltsplatzhalter 2"/>
          <p:cNvSpPr txBox="1">
            <a:spLocks/>
          </p:cNvSpPr>
          <p:nvPr/>
        </p:nvSpPr>
        <p:spPr>
          <a:xfrm>
            <a:off x="2028422" y="1397621"/>
            <a:ext cx="4513780" cy="454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But: Root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prosperity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b="1" dirty="0" smtClean="0">
                <a:solidFill>
                  <a:srgbClr val="FF0000"/>
                </a:solidFill>
              </a:rPr>
              <a:t>DIVERSITY</a:t>
            </a:r>
            <a:r>
              <a:rPr lang="de-AT" dirty="0" smtClean="0"/>
              <a:t>!</a:t>
            </a:r>
            <a:endParaRPr lang="de-AT" dirty="0"/>
          </a:p>
        </p:txBody>
      </p:sp>
      <p:sp useBgFill="1">
        <p:nvSpPr>
          <p:cNvPr id="12" name="Inhaltsplatzhalter 2"/>
          <p:cNvSpPr txBox="1">
            <a:spLocks/>
          </p:cNvSpPr>
          <p:nvPr/>
        </p:nvSpPr>
        <p:spPr>
          <a:xfrm>
            <a:off x="7183226" y="1419687"/>
            <a:ext cx="4402316" cy="432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b="1" dirty="0" smtClean="0"/>
              <a:t>Growth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shareholder </a:t>
            </a:r>
            <a:r>
              <a:rPr lang="de-AT" dirty="0" err="1" smtClean="0"/>
              <a:t>value</a:t>
            </a:r>
            <a:r>
              <a:rPr lang="de-AT" dirty="0" smtClean="0"/>
              <a:t>, </a:t>
            </a:r>
            <a:r>
              <a:rPr lang="de-AT" dirty="0" err="1" smtClean="0"/>
              <a:t>or</a:t>
            </a:r>
            <a:r>
              <a:rPr lang="de-AT" dirty="0" smtClean="0"/>
              <a:t> ..</a:t>
            </a:r>
            <a:r>
              <a:rPr lang="de-AT" dirty="0" smtClean="0"/>
              <a:t>.</a:t>
            </a:r>
            <a:endParaRPr lang="de-AT" dirty="0"/>
          </a:p>
        </p:txBody>
      </p:sp>
      <p:sp useBgFill="1">
        <p:nvSpPr>
          <p:cNvPr id="14" name="Inhaltsplatzhalter 2"/>
          <p:cNvSpPr txBox="1">
            <a:spLocks/>
          </p:cNvSpPr>
          <p:nvPr/>
        </p:nvSpPr>
        <p:spPr>
          <a:xfrm>
            <a:off x="2421474" y="1981730"/>
            <a:ext cx="4166824" cy="4528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... </a:t>
            </a:r>
            <a:r>
              <a:rPr lang="de-AT" b="1" dirty="0" err="1" smtClean="0"/>
              <a:t>reproduction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species</a:t>
            </a:r>
            <a:r>
              <a:rPr lang="de-AT" dirty="0" smtClean="0"/>
              <a:t>? </a:t>
            </a:r>
            <a:endParaRPr lang="de-AT" dirty="0"/>
          </a:p>
        </p:txBody>
      </p:sp>
      <p:cxnSp>
        <p:nvCxnSpPr>
          <p:cNvPr id="15" name="Gerade Verbindung mit Pfeil 14"/>
          <p:cNvCxnSpPr>
            <a:stCxn id="6" idx="0"/>
            <a:endCxn id="5" idx="2"/>
          </p:cNvCxnSpPr>
          <p:nvPr/>
        </p:nvCxnSpPr>
        <p:spPr>
          <a:xfrm flipV="1">
            <a:off x="6870663" y="3653270"/>
            <a:ext cx="2248969" cy="1891727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endCxn id="6" idx="1"/>
          </p:cNvCxnSpPr>
          <p:nvPr/>
        </p:nvCxnSpPr>
        <p:spPr>
          <a:xfrm>
            <a:off x="3921552" y="4127938"/>
            <a:ext cx="1554338" cy="164789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Inhaltsplatzhalter 2"/>
          <p:cNvSpPr txBox="1">
            <a:spLocks/>
          </p:cNvSpPr>
          <p:nvPr/>
        </p:nvSpPr>
        <p:spPr>
          <a:xfrm>
            <a:off x="6506853" y="1985947"/>
            <a:ext cx="5599520" cy="519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 smtClean="0"/>
              <a:t>Which</a:t>
            </a:r>
            <a:r>
              <a:rPr lang="de-AT" dirty="0" smtClean="0"/>
              <a:t> </a:t>
            </a:r>
            <a:r>
              <a:rPr lang="de-AT" dirty="0" err="1" smtClean="0"/>
              <a:t>class</a:t>
            </a:r>
            <a:r>
              <a:rPr lang="de-AT" dirty="0" smtClean="0"/>
              <a:t>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b="1" dirty="0" err="1" smtClean="0"/>
              <a:t>organize</a:t>
            </a:r>
            <a:r>
              <a:rPr lang="de-AT" b="1" dirty="0" smtClean="0"/>
              <a:t> </a:t>
            </a:r>
            <a:r>
              <a:rPr lang="de-AT" b="1" dirty="0" err="1" smtClean="0"/>
              <a:t>metamorphosis</a:t>
            </a:r>
            <a:r>
              <a:rPr lang="de-AT" dirty="0" smtClean="0"/>
              <a:t>? </a:t>
            </a:r>
            <a:endParaRPr lang="de-AT" dirty="0"/>
          </a:p>
        </p:txBody>
      </p:sp>
      <p:sp useBgFill="1">
        <p:nvSpPr>
          <p:cNvPr id="22" name="Inhaltsplatzhalter 2"/>
          <p:cNvSpPr txBox="1">
            <a:spLocks/>
          </p:cNvSpPr>
          <p:nvPr/>
        </p:nvSpPr>
        <p:spPr>
          <a:xfrm>
            <a:off x="3312736" y="2535179"/>
            <a:ext cx="7480955" cy="519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Urgent </a:t>
            </a:r>
            <a:r>
              <a:rPr lang="de-AT" dirty="0" err="1" smtClean="0"/>
              <a:t>need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a </a:t>
            </a:r>
            <a:r>
              <a:rPr lang="de-AT" b="1" dirty="0" err="1" smtClean="0"/>
              <a:t>simulation</a:t>
            </a:r>
            <a:r>
              <a:rPr lang="de-AT" b="1" dirty="0" smtClean="0"/>
              <a:t> </a:t>
            </a:r>
            <a:r>
              <a:rPr lang="de-AT" b="1" dirty="0" err="1" smtClean="0"/>
              <a:t>of</a:t>
            </a:r>
            <a:r>
              <a:rPr lang="de-AT" b="1" dirty="0" smtClean="0"/>
              <a:t> global </a:t>
            </a:r>
            <a:r>
              <a:rPr lang="de-AT" b="1" dirty="0" err="1" smtClean="0"/>
              <a:t>class</a:t>
            </a:r>
            <a:r>
              <a:rPr lang="de-AT" b="1" dirty="0" smtClean="0"/>
              <a:t> </a:t>
            </a:r>
            <a:r>
              <a:rPr lang="de-AT" b="1" dirty="0" err="1" smtClean="0"/>
              <a:t>dynamics</a:t>
            </a:r>
            <a:r>
              <a:rPr lang="de-AT" b="1" dirty="0" smtClean="0"/>
              <a:t>. 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128621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  <p:bldP spid="10" grpId="0" animBg="1"/>
      <p:bldP spid="11" grpId="0" animBg="1"/>
      <p:bldP spid="12" grpId="0" animBg="1"/>
      <p:bldP spid="14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1295" y="5544997"/>
            <a:ext cx="3807875" cy="496030"/>
          </a:xfrm>
        </p:spPr>
        <p:txBody>
          <a:bodyPr>
            <a:normAutofit fontScale="90000"/>
          </a:bodyPr>
          <a:lstStyle/>
          <a:p>
            <a:r>
              <a:rPr lang="de-AT" sz="1800" dirty="0"/>
              <a:t>A </a:t>
            </a:r>
            <a:r>
              <a:rPr lang="de-AT" sz="1800" dirty="0" err="1" smtClean="0"/>
              <a:t>second</a:t>
            </a:r>
            <a:r>
              <a:rPr lang="de-AT" sz="1800" dirty="0" smtClean="0"/>
              <a:t> </a:t>
            </a:r>
            <a:r>
              <a:rPr lang="de-AT" sz="1800" dirty="0" err="1"/>
              <a:t>pass</a:t>
            </a:r>
            <a:r>
              <a:rPr lang="de-AT" sz="1800" dirty="0"/>
              <a:t> </a:t>
            </a:r>
            <a:r>
              <a:rPr lang="de-AT" sz="1800" dirty="0" err="1"/>
              <a:t>through</a:t>
            </a:r>
            <a:r>
              <a:rPr lang="de-AT" sz="1800" dirty="0"/>
              <a:t> </a:t>
            </a:r>
            <a:r>
              <a:rPr lang="de-AT" sz="1800" dirty="0" err="1"/>
              <a:t>the</a:t>
            </a:r>
            <a:r>
              <a:rPr lang="de-AT" sz="1800" dirty="0"/>
              <a:t> </a:t>
            </a:r>
            <a:r>
              <a:rPr lang="de-AT" sz="1800" dirty="0" err="1"/>
              <a:t>triangle</a:t>
            </a:r>
            <a:endParaRPr lang="de-AT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21473" y="368651"/>
            <a:ext cx="4904238" cy="491163"/>
          </a:xfrm>
        </p:spPr>
        <p:txBody>
          <a:bodyPr>
            <a:normAutofit/>
          </a:bodyPr>
          <a:lstStyle/>
          <a:p>
            <a:r>
              <a:rPr lang="de-AT" dirty="0" smtClean="0"/>
              <a:t>Search </a:t>
            </a:r>
            <a:r>
              <a:rPr lang="de-AT" dirty="0" err="1" smtClean="0"/>
              <a:t>for</a:t>
            </a:r>
            <a:r>
              <a:rPr lang="de-AT" dirty="0" smtClean="0"/>
              <a:t> a soft </a:t>
            </a:r>
            <a:r>
              <a:rPr lang="de-AT" dirty="0" err="1" smtClean="0"/>
              <a:t>landing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species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3237187" y="3666273"/>
            <a:ext cx="1701107" cy="461665"/>
          </a:xfrm>
          <a:prstGeom prst="rect">
            <a:avLst/>
          </a:prstGeom>
          <a:noFill/>
          <a:ln w="88900" cap="sq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76200" dir="13500000" sy="23000" kx="1200000" algn="br" rotWithShape="0">
              <a:srgbClr val="FFC000">
                <a:alpha val="20000"/>
              </a:srgbClr>
            </a:outerShdw>
            <a:softEdge rad="12700"/>
          </a:effectLst>
          <a:scene3d>
            <a:camera prst="orthographicFront"/>
            <a:lightRig rig="sunrise" dir="t"/>
          </a:scene3d>
          <a:sp3d extrusionH="76200" contourW="12700" prstMaterial="metal">
            <a:bevelT/>
            <a:contourClr>
              <a:schemeClr val="bg1"/>
            </a:contourClr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de-AT" dirty="0"/>
              <a:t>Simulation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325711" y="3191605"/>
            <a:ext cx="3587842" cy="461665"/>
          </a:xfrm>
          <a:prstGeom prst="rect">
            <a:avLst/>
          </a:prstGeom>
          <a:noFill/>
          <a:ln w="88900" cap="sq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76200" dir="13500000" sy="23000" kx="1200000" algn="br" rotWithShape="0">
              <a:srgbClr val="FFC000">
                <a:alpha val="20000"/>
              </a:srgbClr>
            </a:outerShdw>
            <a:softEdge rad="12700"/>
          </a:effectLst>
          <a:scene3d>
            <a:camera prst="orthographicFront"/>
            <a:lightRig rig="sunrise" dir="t"/>
          </a:scene3d>
          <a:sp3d extrusionH="76200" contourW="12700" prstMaterial="metal">
            <a:bevelT/>
            <a:contourClr>
              <a:schemeClr val="bg1"/>
            </a:contourClr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de-AT" dirty="0"/>
              <a:t>Global Class Dynamics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475890" y="5544997"/>
            <a:ext cx="2789546" cy="461665"/>
          </a:xfrm>
          <a:prstGeom prst="rect">
            <a:avLst/>
          </a:prstGeom>
          <a:noFill/>
          <a:ln w="88900" cap="sq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76200" dir="13500000" sy="23000" kx="1200000" algn="br" rotWithShape="0">
              <a:srgbClr val="FFC000">
                <a:alpha val="20000"/>
              </a:srgbClr>
            </a:outerShdw>
            <a:softEdge rad="12700"/>
          </a:effectLst>
          <a:scene3d>
            <a:camera prst="orthographicFront"/>
            <a:lightRig rig="sunrise" dir="t"/>
          </a:scene3d>
          <a:sp3d extrusionH="76200" contourW="12700" prstMaterial="metal">
            <a:bevelT/>
            <a:contourClr>
              <a:schemeClr val="bg1"/>
            </a:contourClr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de-AT" dirty="0"/>
              <a:t>Age </a:t>
            </a:r>
            <a:r>
              <a:rPr lang="de-AT" dirty="0" err="1"/>
              <a:t>of</a:t>
            </a:r>
            <a:r>
              <a:rPr lang="de-AT" dirty="0"/>
              <a:t> Alienation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7588578" y="368651"/>
            <a:ext cx="4411744" cy="525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 smtClean="0"/>
              <a:t>History</a:t>
            </a:r>
            <a:r>
              <a:rPr lang="de-AT" dirty="0" smtClean="0"/>
              <a:t> </a:t>
            </a:r>
            <a:r>
              <a:rPr lang="de-AT" dirty="0" err="1" smtClean="0"/>
              <a:t>shows</a:t>
            </a:r>
            <a:r>
              <a:rPr lang="de-AT" dirty="0" smtClean="0"/>
              <a:t> </a:t>
            </a:r>
            <a:r>
              <a:rPr lang="de-AT" dirty="0" err="1" smtClean="0"/>
              <a:t>pulsation</a:t>
            </a:r>
            <a:r>
              <a:rPr lang="de-AT" dirty="0" smtClean="0"/>
              <a:t> </a:t>
            </a:r>
            <a:r>
              <a:rPr lang="de-AT" dirty="0" err="1" smtClean="0"/>
              <a:t>dynamics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840231" y="894169"/>
            <a:ext cx="2948940" cy="41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Politics </a:t>
            </a:r>
            <a:r>
              <a:rPr lang="de-AT" dirty="0" err="1" smtClean="0"/>
              <a:t>needs</a:t>
            </a:r>
            <a:r>
              <a:rPr lang="de-AT" dirty="0" smtClean="0"/>
              <a:t> </a:t>
            </a:r>
            <a:r>
              <a:rPr lang="de-AT" dirty="0" err="1" smtClean="0"/>
              <a:t>theory</a:t>
            </a:r>
            <a:r>
              <a:rPr lang="de-AT" dirty="0" smtClean="0"/>
              <a:t>.</a:t>
            </a:r>
            <a:endParaRPr lang="de-AT" dirty="0"/>
          </a:p>
        </p:txBody>
      </p:sp>
      <p:sp useBgFill="1">
        <p:nvSpPr>
          <p:cNvPr id="10" name="Inhaltsplatzhalter 2"/>
          <p:cNvSpPr txBox="1">
            <a:spLocks/>
          </p:cNvSpPr>
          <p:nvPr/>
        </p:nvSpPr>
        <p:spPr>
          <a:xfrm>
            <a:off x="4938294" y="877160"/>
            <a:ext cx="7165721" cy="5207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b="1" dirty="0" smtClean="0"/>
              <a:t>Phase </a:t>
            </a:r>
            <a:r>
              <a:rPr lang="de-AT" b="1" dirty="0" err="1" smtClean="0"/>
              <a:t>transition</a:t>
            </a:r>
            <a:r>
              <a:rPr lang="de-AT" b="1" dirty="0" smtClean="0"/>
              <a:t> </a:t>
            </a:r>
            <a:r>
              <a:rPr lang="de-AT" b="1" dirty="0" err="1" smtClean="0"/>
              <a:t>models</a:t>
            </a:r>
            <a:r>
              <a:rPr lang="de-AT" b="1" dirty="0" smtClean="0"/>
              <a:t> </a:t>
            </a:r>
            <a:r>
              <a:rPr lang="de-AT" dirty="0" err="1" smtClean="0"/>
              <a:t>differ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/>
              <a:t> </a:t>
            </a:r>
            <a:r>
              <a:rPr lang="de-AT" dirty="0" err="1" smtClean="0"/>
              <a:t>crystalline</a:t>
            </a:r>
            <a:r>
              <a:rPr lang="de-AT" dirty="0" smtClean="0"/>
              <a:t> </a:t>
            </a:r>
            <a:r>
              <a:rPr lang="de-AT" dirty="0" err="1" smtClean="0"/>
              <a:t>growth</a:t>
            </a:r>
            <a:r>
              <a:rPr lang="de-AT" dirty="0" smtClean="0"/>
              <a:t> </a:t>
            </a:r>
            <a:r>
              <a:rPr lang="de-AT" dirty="0" err="1" smtClean="0"/>
              <a:t>models</a:t>
            </a:r>
            <a:r>
              <a:rPr lang="de-AT" dirty="0" smtClean="0"/>
              <a:t>.</a:t>
            </a:r>
            <a:endParaRPr lang="de-AT" dirty="0"/>
          </a:p>
        </p:txBody>
      </p:sp>
      <p:sp useBgFill="1">
        <p:nvSpPr>
          <p:cNvPr id="11" name="Inhaltsplatzhalter 2"/>
          <p:cNvSpPr txBox="1">
            <a:spLocks/>
          </p:cNvSpPr>
          <p:nvPr/>
        </p:nvSpPr>
        <p:spPr>
          <a:xfrm>
            <a:off x="2028422" y="1397621"/>
            <a:ext cx="5819744" cy="4545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 smtClean="0"/>
              <a:t>Learn</a:t>
            </a:r>
            <a:r>
              <a:rPr lang="de-AT" dirty="0" smtClean="0"/>
              <a:t> </a:t>
            </a:r>
            <a:r>
              <a:rPr lang="de-AT" b="1" dirty="0" err="1" smtClean="0"/>
              <a:t>simulation</a:t>
            </a:r>
            <a:r>
              <a:rPr lang="de-AT" b="1" dirty="0" smtClean="0"/>
              <a:t> </a:t>
            </a:r>
            <a:r>
              <a:rPr lang="de-AT" b="1" dirty="0" err="1" smtClean="0"/>
              <a:t>features</a:t>
            </a:r>
            <a:r>
              <a:rPr lang="de-AT" b="1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b="1" dirty="0" smtClean="0"/>
              <a:t>Quantum </a:t>
            </a:r>
            <a:r>
              <a:rPr lang="de-AT" b="1" dirty="0" err="1" smtClean="0"/>
              <a:t>Theory</a:t>
            </a:r>
            <a:r>
              <a:rPr lang="de-AT" b="1" dirty="0" smtClean="0"/>
              <a:t> </a:t>
            </a:r>
            <a:r>
              <a:rPr lang="de-AT" dirty="0" smtClean="0"/>
              <a:t>!</a:t>
            </a:r>
            <a:endParaRPr lang="de-AT" dirty="0"/>
          </a:p>
        </p:txBody>
      </p:sp>
      <p:sp useBgFill="1">
        <p:nvSpPr>
          <p:cNvPr id="12" name="Inhaltsplatzhalter 2"/>
          <p:cNvSpPr txBox="1">
            <a:spLocks/>
          </p:cNvSpPr>
          <p:nvPr/>
        </p:nvSpPr>
        <p:spPr>
          <a:xfrm>
            <a:off x="7848166" y="1393677"/>
            <a:ext cx="4152156" cy="567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E.g. </a:t>
            </a:r>
            <a:r>
              <a:rPr lang="de-AT" dirty="0" err="1" smtClean="0"/>
              <a:t>enthalpy</a:t>
            </a:r>
            <a:r>
              <a:rPr lang="de-AT" dirty="0" smtClean="0"/>
              <a:t>, </a:t>
            </a:r>
            <a:r>
              <a:rPr lang="de-AT" dirty="0" err="1" smtClean="0"/>
              <a:t>order</a:t>
            </a:r>
            <a:r>
              <a:rPr lang="de-AT" dirty="0" smtClean="0"/>
              <a:t> </a:t>
            </a:r>
            <a:r>
              <a:rPr lang="de-AT" dirty="0" err="1" smtClean="0"/>
              <a:t>parameters</a:t>
            </a:r>
            <a:endParaRPr lang="de-AT" dirty="0"/>
          </a:p>
        </p:txBody>
      </p:sp>
      <p:cxnSp>
        <p:nvCxnSpPr>
          <p:cNvPr id="13" name="Gerade Verbindung mit Pfeil 12"/>
          <p:cNvCxnSpPr>
            <a:stCxn id="5" idx="1"/>
            <a:endCxn id="4" idx="3"/>
          </p:cNvCxnSpPr>
          <p:nvPr/>
        </p:nvCxnSpPr>
        <p:spPr>
          <a:xfrm flipH="1">
            <a:off x="4938294" y="3422438"/>
            <a:ext cx="2387417" cy="474668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Inhaltsplatzhalter 2"/>
          <p:cNvSpPr txBox="1">
            <a:spLocks/>
          </p:cNvSpPr>
          <p:nvPr/>
        </p:nvSpPr>
        <p:spPr>
          <a:xfrm>
            <a:off x="2703839" y="2076914"/>
            <a:ext cx="8209713" cy="567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 smtClean="0"/>
              <a:t>Continuous</a:t>
            </a:r>
            <a:r>
              <a:rPr lang="de-AT" dirty="0" smtClean="0"/>
              <a:t> </a:t>
            </a:r>
            <a:r>
              <a:rPr lang="de-AT" dirty="0" err="1" smtClean="0"/>
              <a:t>m</a:t>
            </a:r>
            <a:r>
              <a:rPr lang="de-AT" dirty="0" err="1" smtClean="0"/>
              <a:t>ovement</a:t>
            </a:r>
            <a:r>
              <a:rPr lang="de-AT" dirty="0" smtClean="0"/>
              <a:t>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triangle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b="1" dirty="0" err="1" smtClean="0"/>
              <a:t>process</a:t>
            </a:r>
            <a:r>
              <a:rPr lang="de-AT" b="1" dirty="0" smtClean="0"/>
              <a:t> </a:t>
            </a:r>
            <a:r>
              <a:rPr lang="de-AT" b="1" dirty="0" err="1" smtClean="0"/>
              <a:t>dialectics</a:t>
            </a:r>
            <a:r>
              <a:rPr lang="de-AT" dirty="0" smtClean="0"/>
              <a:t>. </a:t>
            </a:r>
            <a:endParaRPr lang="de-AT" dirty="0"/>
          </a:p>
        </p:txBody>
      </p:sp>
      <p:cxnSp>
        <p:nvCxnSpPr>
          <p:cNvPr id="15" name="Gerade Verbindung mit Pfeil 14"/>
          <p:cNvCxnSpPr>
            <a:stCxn id="6" idx="0"/>
            <a:endCxn id="5" idx="2"/>
          </p:cNvCxnSpPr>
          <p:nvPr/>
        </p:nvCxnSpPr>
        <p:spPr>
          <a:xfrm flipV="1">
            <a:off x="6870663" y="3653270"/>
            <a:ext cx="2248969" cy="1891727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4" idx="2"/>
            <a:endCxn id="6" idx="1"/>
          </p:cNvCxnSpPr>
          <p:nvPr/>
        </p:nvCxnSpPr>
        <p:spPr>
          <a:xfrm>
            <a:off x="4087741" y="4127938"/>
            <a:ext cx="1388149" cy="164789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feil nach links und rechts 25"/>
          <p:cNvSpPr/>
          <p:nvPr/>
        </p:nvSpPr>
        <p:spPr>
          <a:xfrm rot="20999140">
            <a:off x="4915205" y="3382385"/>
            <a:ext cx="2433584" cy="554704"/>
          </a:xfrm>
          <a:prstGeom prst="leftRightArrow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7" name="Pfeil nach links und rechts 26"/>
          <p:cNvSpPr/>
          <p:nvPr/>
        </p:nvSpPr>
        <p:spPr>
          <a:xfrm rot="19216375">
            <a:off x="6513997" y="4336072"/>
            <a:ext cx="2949911" cy="554704"/>
          </a:xfrm>
          <a:prstGeom prst="leftRightArrow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8" name="Pfeil nach links und rechts 27"/>
          <p:cNvSpPr/>
          <p:nvPr/>
        </p:nvSpPr>
        <p:spPr>
          <a:xfrm rot="2957730">
            <a:off x="3714039" y="4647454"/>
            <a:ext cx="2084597" cy="554704"/>
          </a:xfrm>
          <a:prstGeom prst="leftRightArrow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858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  <p:bldP spid="10" grpId="0" animBg="1"/>
      <p:bldP spid="11" grpId="0" animBg="1"/>
      <p:bldP spid="12" grpId="0" animBg="1"/>
      <p:bldP spid="14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Fetz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522</Words>
  <Application>Microsoft Office PowerPoint</Application>
  <PresentationFormat>Breitbild</PresentationFormat>
  <Paragraphs>132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Fetzen</vt:lpstr>
      <vt:lpstr> Simulation of Class Transformations in an  Age of Alienation  </vt:lpstr>
      <vt:lpstr>Structure of the topic</vt:lpstr>
      <vt:lpstr>A first pass through the triangle</vt:lpstr>
      <vt:lpstr>A first pass through the triangle</vt:lpstr>
      <vt:lpstr>A first pass through the triangle</vt:lpstr>
      <vt:lpstr>A second pass through the triangle</vt:lpstr>
      <vt:lpstr>PowerPoint-Präsentation</vt:lpstr>
      <vt:lpstr>A second pass through the triangle</vt:lpstr>
      <vt:lpstr>A second pass through the triangle</vt:lpstr>
      <vt:lpstr>See my publications at  http://www.econ.tuwien.ac.at/hanappi/publications.html</vt:lpstr>
    </vt:vector>
  </TitlesOfParts>
  <Company>TU Wien - Campusversion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of Class Transformations in an  Age of Alienation</dc:title>
  <dc:creator>Gerhard Hanappi</dc:creator>
  <cp:lastModifiedBy>Gerhard Hanappi</cp:lastModifiedBy>
  <cp:revision>42</cp:revision>
  <dcterms:created xsi:type="dcterms:W3CDTF">2016-07-04T07:31:16Z</dcterms:created>
  <dcterms:modified xsi:type="dcterms:W3CDTF">2016-07-05T08:37:56Z</dcterms:modified>
</cp:coreProperties>
</file>